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3.xml" ContentType="application/vnd.openxmlformats-officedocument.theme+xml"/>
  <Override PartName="/ppt/slideMasters/slideMaster2.xml" ContentType="application/vnd.openxmlformats-officedocument.presentationml.slideMaster+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 id="2147483649" r:id="rId22"/>
  </p:sldMasterIdLst>
  <p:notesMasterIdLst>
    <p:notesMasterId r:id="rId21"/>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  <Relationship Id="rId21" Type="http://schemas.openxmlformats.org/officeDocument/2006/relationships/notesMaster" Target="notesMasters/notesMaster1.xml"/>
  <Relationship Id="rId22" Type="http://schemas.openxmlformats.org/officeDocument/2006/relationships/slideMaster" Target="slideMasters/slideMaster2.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en-US"/>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en-US"/>
          </a:p>
        </p:txBody>
      </p:sp>
    </p:spTree>
  </p:cSld>
  <p:clrMap bg1="lt1" tx1="dk1" bg2="lt2" tx2="dk2" accent1="accent1" accent2="accent2" accent3="accent3" accent4="accent4" accent5="accent5" accent6="accent6" hlink="hlink" folHlink="folHlink"/>
  <p:hf/>
  <p:notesStyle>
    <a:lvl1pPr marL="0" algn="l">
      <a:defRPr sz="1200" lang="en-US"/>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各位好,今天用十分钟解读中国电信二〇二五年的全年业绩。核心判断只有一句话:这一年的关键变化不只是业绩稳健,而是增长逻辑从连接规模进一步迁移到智能云能力与 Token 服务,战略也由云改数转升级为云改数转智惠。以下内容依据三月二十四日发布的全年业绩公布,并用年报与投资者关系财务页做了交叉核验。</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解读分四个部分。第一部分看经营底盘,稳健经营为转型提供了现金流与客户规模。第二部分看战新业务,天翼云和智能业务已经构成第二增长曲线。第三部分讲五位一体智能云体系,以及 AI 加如何从能力建设进入规模化应用。第四部分展望未来赛道组合和二〇二六年的 Token 经营主线。</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先看底盘。结论是经营保持稳健:收入有韧性,盈利与现金流稳定,基础业务和产业数字化形成双轮驱动。这是后面所有转型动作的前提。</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二〇二五年经营收入五千二百九十六亿元,其中服务收入四千八百五十四亿元,同比增长百分之零点七。EBITDA 一千四百三十九亿元,同比增长百分之二点一;净利润三百三十二亿元,同比增长百分之零点五。资本开支八百零四亿元,自由现金流四百四十七亿元。这组数据传递三个信号:收入端保持韧性,盈利与现金流稳定,而资本开支更聚焦于支撑智能化转型的基础设施。换句话说,底盘足够稳,才有能力把钱投向新的增长方向。</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底盘由两个轮子驱动。基础业务收入三千三百零五亿元,同比增长百分之零点七,移动用户四点三九亿户,5G 网络用户渗透率达到百分之六十八点八;宽带用户两点零一亿户,千兆用户渗透率百分之三十一点六,连接规模仍然是现金流和客户基础的来源。另一边,产业数字化业务收入一千四百七十三亿元,同比增长百分之零点五,其中资源型收入六百三十亿元,增长百分之一点一,承接的是云、算力、安全和智能化需求。基础业务提供规模与现金流,产业数字化承接智能化需求,两者共同构成转型底盘,而增长逻辑正在从连接规模迁向智能云能力。</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第二部分看增长亮点。战新业务已经不只是补充,天翼云、AIDC、安全和智能业务正在构成第二增长曲线。</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从规模看,天翼云收入一千二百零七亿元,远高于其他战新业务;AIDC 三百四十五亿元,安全一百六十六亿元,智能一百二十三亿元。天翼云的公有云 IaaS 市场份额升至国内第二,IaaS 加 PaaS 份额位居国内前三。从增速看,视联网收入同比增长百分之三十一点二,量子收入增长百分之六十五点四,卫星收入增长百分之三十点七。规模和增速放在一起,说明中国电信正在从传统通信服务商向综合智能信息服务商扩展价值边界。</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第三部分讲能力体系。战略从云改数转升级为云改数转智惠,人工智能成为企业战略升级的主轴,支撑它的是五位一体智能云体系和 AI 加的规模化应用。</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五位一体智能云以息壤第一科技为核心,目标是形成可规模化生产、调度并交付 AI Token 的云网基础设施和产品体系。自下而上看五层:算力层从基础算力底座升级为 AI 原生算力底座,强化算存网协同;平台层采用 Triless 架构,把资源、框架、工具解耦,自有及接入智算总规模达到九十一 EFLOPS;数据层汇聚超过十万亿 Token 的通用语料,覆盖十四个以上行业的高质量数据集,总量超过五百 TB;模型层持续建设全模态、全尺寸、全国产的星辰大模型体系;应用层则以标准化 AI 产品、行业大模型和智能体服务,让 AI 能力进入具体业务场景。五层叠加,把云网优势转译成可交付的 AI 能力。</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AI 加已经从能力建设进入规模化应用。对内,围绕智能客服、智能营销、智能运营、智能研发和智能管理五大领域,累计上线超过两百五十个 AI 应用,用来重构工作流程而不只是单点提效。对外,打造了超过一百一十个行业大模型和超过三百五十个行业智能体,形成覆盖工业、政务等十五类行业的 AI 应用标准范式,服务超过三点七万家行业客户。价值路径由单点 AI 工具,转向平台能力加行业模型加智能体加场景交付。</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最后一部分看未来。增长正从单一云业务扩展为多赛道组合,而二〇二六年的经营主线被明确为 Token 服务。</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四条赛道正在扩展增长边界。量子方面,量子通信用户突破六百八十万户,服务政务、金融、能源等领域超过五千家行业客户,量子计算和量子精密测量也在教育、地质勘探等场景推进产品化。低空经济方面,形成 AI 加一加一加四加 N 的能力体系,覆盖低空基础设施、运行监管、安全防护和智能作业,产品已在一百六十余座城市落地。AI 安全方面,围绕环境、数据、模型、内容与应用完善治理框架,发布智能体安全治理白皮书,推出运营商级智能体安全解决方案天翼智安。这些赛道都建立在智能化基础设施之上:自有智算能力四十六 EFLOPS,AIDC 机架功率超过三点二 GW,高功率机架总功率同比增加超过百分之三十五;10G PON 端口超过一千万个,城镇千兆住宅覆盖率超过百分之九十七。</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把全部内容收拢到一条主线上。二〇二六年,中国电信将全面实施云改数转智惠战略,以打造领先的 AI 服务商为目标,以 Token 服务为经营主线,深化五位一体智能云体系,推动智能化综合性数字信息基础设施升级。Token 服务连接的正是算力供给、模型能力和行业场景。回到今天的六点结论:稳健经营提供了转型所需的现金流与客户规模;天翼云、AIDC、安全和智能业务构成第二增长曲线;五位一体智能云把云网优势转译为可交付的 AI 能力;行业大模型与智能体使 AI 加进入规模化商业应用;量子、低空经济、卫星与 AI 安全扩展了未来增长边界;Token 服务正在成为连接算力、模型与行业场景的新经营主线。</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以上就是对中国电信二〇二五年业绩的解读:底盘稳健,第二曲线成形,能力体系落地,二〇二六年以 Token 服务为主线。全部数据来自中国电信官网三月二十四日发布的全年业绩公布,欢迎大家交流讨论。</a:t>
            </a:r>
          </a:p>
        </p:txBody>
      </p:sp>
    </p:spTree>
  </p:cSld>
  <p:clrMapOvr>
    <a:masterClrMapping/>
  </p:clrMapOvr>
</p:note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 Id="rId2" Type="http://schemas.openxmlformats.org/officeDocument/2006/relationships/image" Target="../media/image_de85a16ad584edfe.png"/>
  <Relationship Id="rId3" Type="http://schemas.openxmlformats.org/officeDocument/2006/relationships/image" Target="../media/image_3b6517696b9e788d.png"/>
  <Relationship Id="rId4" Type="http://schemas.openxmlformats.org/officeDocument/2006/relationships/image" Target="../media/image_6d8a7671fc56323e.png"/>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 Id="rId2" Type="http://schemas.openxmlformats.org/officeDocument/2006/relationships/image" Target="../media/image_6d8a7671fc56323e.png"/>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 Id="rId2" Type="http://schemas.openxmlformats.org/officeDocument/2006/relationships/image" Target="../media/image_de85a16ad584edfe.png"/>
  <Relationship Id="rId3" Type="http://schemas.openxmlformats.org/officeDocument/2006/relationships/image" Target="../media/image_3b6517696b9e788d.png"/>
  <Relationship Id="rId4" Type="http://schemas.openxmlformats.org/officeDocument/2006/relationships/image" Target="../media/image_6d8a7671fc56323e.png"/>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 Id="rId2" Type="http://schemas.openxmlformats.org/officeDocument/2006/relationships/image" Target="../media/image_de85a16ad584edfe.png"/>
  <Relationship Id="rId3" Type="http://schemas.openxmlformats.org/officeDocument/2006/relationships/image" Target="../media/image_3b6517696b9e788d.png"/>
  <Relationship Id="rId4" Type="http://schemas.openxmlformats.org/officeDocument/2006/relationships/image" Target="../media/image_6d8a7671fc56323e.png"/>
</Relationships>
</file>

<file path=ppt/slideLayouts/slideLayout12.xml><?xml version="1.0" encoding="utf-8"?>
<p:sldLayout xmlns:a="http://schemas.openxmlformats.org/drawingml/2006/main" xmlns:p="http://schemas.openxmlformats.org/presentationml/2006/main" xmlns:p14="http://schemas.microsoft.com/office/powerpoint/2010/main" xmlns:r="http://schemas.openxmlformats.org/officeDocument/2006/relationships" type="cust" preserve="1" showMasterSp="1">
  <p:cSld name="Cover">
    <p:spTree>
      <p:nvGrpSpPr>
        <p:cNvPr id="1" name=""/>
        <p:cNvGrpSpPr/>
        <p:nvPr/>
      </p:nvGrpSpPr>
      <p:grpSpPr>
        <a:xfrm>
          <a:off x="0" y="0"/>
          <a:ext cx="0" cy="0"/>
          <a:chOff x="0" y="0"/>
          <a:chExt cx="0" cy="0"/>
        </a:xfrm>
      </p:grpSpPr>
      <p:sp>
        <p:nvSpPr>
          <p:cNvPr id="2" name="cover-title-accent Layout"/>
          <p:cNvSpPr/>
          <p:nvPr/>
        </p:nvSpPr>
        <p:spPr>
          <a:xfrm>
            <a:off x="685800" y="1123950"/>
            <a:ext cx="57150" cy="3009900"/>
          </a:xfrm>
          <a:prstGeom prst="roundRect">
            <a:avLst>
              <a:gd name="adj" fmla="val 50000"/>
            </a:avLst>
          </a:prstGeom>
          <a:solidFill>
            <a:srgbClr val="C00000"/>
          </a:solidFill>
          <a:ln>
            <a:noFill/>
          </a:ln>
        </p:spPr>
      </p:sp>
      <p:pic>
        <p:nvPicPr>
          <p:cNvPr id="3" name="cover-logo Layout"/>
          <p:cNvPicPr>
            <a:picLocks noChangeAspect="1"/>
          </p:cNvPicPr>
          <p:nvPr/>
        </p:nvPicPr>
        <p:blipFill>
          <a:blip r:embed="rId2"/>
          <a:stretch>
            <a:fillRect/>
          </a:stretch>
        </p:blipFill>
        <p:spPr>
          <a:xfrm>
            <a:off x="685800" y="323850"/>
            <a:ext cx="2017643" cy="552450"/>
          </a:xfrm>
          <a:prstGeom prst="rect">
            <a:avLst/>
          </a:prstGeom>
        </p:spPr>
      </p:pic>
      <p:sp>
        <p:nvSpPr>
          <p:cNvPr id="4" name="cover-brand-card Layout"/>
          <p:cNvSpPr/>
          <p:nvPr/>
        </p:nvSpPr>
        <p:spPr>
          <a:xfrm>
            <a:off x="7810500" y="1295400"/>
            <a:ext cx="3695700" cy="3028950"/>
          </a:xfrm>
          <a:prstGeom prst="roundRect">
            <a:avLst>
              <a:gd name="adj" fmla="val 8805"/>
            </a:avLst>
          </a:prstGeom>
          <a:solidFill>
            <a:srgbClr val="F8FAFC"/>
          </a:solidFill>
          <a:ln w="19050">
            <a:solidFill>
              <a:srgbClr val="E5E7EB"/>
            </a:solidFill>
          </a:ln>
        </p:spPr>
      </p:sp>
      <p:sp>
        <p:nvSpPr>
          <p:cNvPr id="5" name="cover-brand-card-accent Layout"/>
          <p:cNvSpPr/>
          <p:nvPr/>
        </p:nvSpPr>
        <p:spPr>
          <a:xfrm>
            <a:off x="8172450" y="1790700"/>
            <a:ext cx="1047750" cy="38100"/>
          </a:xfrm>
          <a:prstGeom prst="roundRect">
            <a:avLst>
              <a:gd name="adj" fmla="val 50000"/>
            </a:avLst>
          </a:prstGeom>
          <a:solidFill>
            <a:srgbClr val="C00000"/>
          </a:solidFill>
          <a:ln>
            <a:noFill/>
          </a:ln>
        </p:spPr>
      </p:sp>
      <p:pic>
        <p:nvPicPr>
          <p:cNvPr id="6" name="cover-slogan Layout"/>
          <p:cNvPicPr>
            <a:picLocks noChangeAspect="1"/>
          </p:cNvPicPr>
          <p:nvPr/>
        </p:nvPicPr>
        <p:blipFill>
          <a:blip r:embed="rId3"/>
          <a:stretch>
            <a:fillRect/>
          </a:stretch>
        </p:blipFill>
        <p:spPr>
          <a:xfrm>
            <a:off x="8210550" y="2254570"/>
            <a:ext cx="2781300" cy="958211"/>
          </a:xfrm>
          <a:prstGeom prst="rect">
            <a:avLst/>
          </a:prstGeom>
        </p:spPr>
      </p:pic>
      <p:pic>
        <p:nvPicPr>
          <p:cNvPr id="7" name="cover-skyline Layout"/>
          <p:cNvPicPr>
            <a:picLocks noChangeAspect="1"/>
          </p:cNvPicPr>
          <p:nvPr/>
        </p:nvPicPr>
        <p:blipFill>
          <a:blip r:embed="rId4"/>
          <a:stretch>
            <a:fillRect/>
          </a:stretch>
        </p:blipFill>
        <p:spPr>
          <a:xfrm>
            <a:off x="8388693" y="3333750"/>
            <a:ext cx="2463114" cy="876300"/>
          </a:xfrm>
          <a:prstGeom prst="rect">
            <a:avLst/>
          </a:prstGeom>
        </p:spPr>
      </p:pic>
      <p:sp>
        <p:nvSpPr>
          <p:cNvPr id="8" name="cover-title-rule Layout"/>
          <p:cNvSpPr/>
          <p:nvPr/>
        </p:nvSpPr>
        <p:spPr>
          <a:xfrm>
            <a:off x="1028700" y="2743200"/>
            <a:ext cx="1371600" cy="57150"/>
          </a:xfrm>
          <a:prstGeom prst="roundRect">
            <a:avLst>
              <a:gd name="adj" fmla="val 50000"/>
            </a:avLst>
          </a:prstGeom>
          <a:solidFill>
            <a:srgbClr val="C00000"/>
          </a:solidFill>
          <a:ln>
            <a:noFill/>
          </a:ln>
        </p:spPr>
      </p:sp>
      <p:sp>
        <p:nvSpPr>
          <p:cNvPr id="9" name="cover-title-slot Placeholder"/>
          <p:cNvSpPr>
            <a:spLocks noGrp="1"/>
          </p:cNvSpPr>
          <p:nvPr>
            <p:ph type="title"/>
          </p:nvPr>
        </p:nvSpPr>
        <p:spPr>
          <a:xfrm>
            <a:off x="1028700" y="1409700"/>
            <a:ext cx="6096000" cy="781050"/>
          </a:xfrm>
          <a:prstGeom prst="rect">
            <a:avLst/>
          </a:prstGeom>
          <a:noFill/>
          <a:ln>
            <a:noFill/>
          </a:ln>
        </p:spPr>
        <p:txBody>
          <a:bodyPr wrap="square" lIns="0" tIns="0" rIns="0" bIns="0" anchor="ctr" anchorCtr="0">
            <a:noAutofit/>
          </a:bodyPr>
          <a:lstStyle>
            <a:lvl1pPr>
              <a:defRPr sz="3150"/>
            </a:lvl1pPr>
          </a:lstStyle>
          <a:p>
            <a:pPr algn="l"/>
            <a:r>
              <a:rPr lang="zh-CN" sz="3150" b="1" dirty="0">
                <a:solidFill>
                  <a:srgbClr val="111827"/>
                </a:solidFill>
                <a:latin typeface="Arial"/>
                <a:ea typeface="Microsoft YaHei"/>
                <a:cs typeface="Arial"/>
              </a:rPr>
              <a:t>Click to add title</a:t>
            </a:r>
            <a:endParaRPr lang="en-US"/>
          </a:p>
        </p:txBody>
      </p:sp>
      <p:sp>
        <p:nvSpPr>
          <p:cNvPr id="10" name="cover-subtitle-slot Placeholder"/>
          <p:cNvSpPr>
            <a:spLocks noGrp="1"/>
          </p:cNvSpPr>
          <p:nvPr>
            <p:ph type="subTitle" idx="1"/>
          </p:nvPr>
        </p:nvSpPr>
        <p:spPr>
          <a:xfrm>
            <a:off x="1028700" y="2152650"/>
            <a:ext cx="6096000" cy="457200"/>
          </a:xfrm>
          <a:prstGeom prst="rect">
            <a:avLst/>
          </a:prstGeom>
          <a:noFill/>
          <a:ln>
            <a:noFill/>
          </a:ln>
        </p:spPr>
        <p:txBody>
          <a:bodyPr wrap="square" lIns="0" tIns="0" rIns="0" bIns="0" anchor="ctr" anchorCtr="0">
            <a:noAutofit/>
          </a:bodyPr>
          <a:lstStyle>
            <a:lvl1pPr marL="0" indent="0">
              <a:buNone/>
              <a:defRPr sz="1580"/>
            </a:lvl1pPr>
          </a:lstStyle>
          <a:p>
            <a:pPr algn="l" marL="0" indent="0">
              <a:buNone/>
            </a:pPr>
            <a:r>
              <a:rPr lang="zh-CN" sz="1580" dirty="0">
                <a:solidFill>
                  <a:srgbClr val="6B7280"/>
                </a:solidFill>
                <a:latin typeface="Arial"/>
                <a:ea typeface="Microsoft YaHei"/>
                <a:cs typeface="Arial"/>
              </a:rPr>
              <a:t>Click to add subtitle</a:t>
            </a:r>
            <a:endParaRPr lang="en-US"/>
          </a:p>
        </p:txBody>
      </p:sp>
      <p:sp>
        <p:nvSpPr>
          <p:cNvPr id="11" name="cover-author-slot Placeholder"/>
          <p:cNvSpPr>
            <a:spLocks noGrp="1"/>
          </p:cNvSpPr>
          <p:nvPr>
            <p:ph type="body" idx="2"/>
          </p:nvPr>
        </p:nvSpPr>
        <p:spPr>
          <a:xfrm>
            <a:off x="1028700" y="3067050"/>
            <a:ext cx="5334000" cy="457200"/>
          </a:xfrm>
          <a:prstGeom prst="rect">
            <a:avLst/>
          </a:prstGeom>
          <a:noFill/>
          <a:ln>
            <a:noFill/>
          </a:ln>
        </p:spPr>
        <p:txBody>
          <a:bodyPr wrap="square" lIns="0" tIns="0" rIns="0" bIns="0" anchor="ctr" anchorCtr="0">
            <a:noAutofit/>
          </a:bodyPr>
          <a:lstStyle>
            <a:lvl1pPr marL="0" indent="0">
              <a:buNone/>
              <a:defRPr sz="1350"/>
            </a:lvl1pPr>
          </a:lstStyle>
          <a:p>
            <a:pPr algn="l" marL="0" indent="0">
              <a:buNone/>
            </a:pPr>
            <a:r>
              <a:rPr lang="zh-CN" sz="1350" dirty="0">
                <a:solidFill>
                  <a:srgbClr val="2B2F33"/>
                </a:solidFill>
                <a:latin typeface="Arial"/>
                <a:ea typeface="Microsoft YaHei"/>
                <a:cs typeface="Arial"/>
              </a:rPr>
              <a:t>Click to add text</a:t>
            </a:r>
            <a:endParaRPr lang="en-US"/>
          </a:p>
        </p:txBody>
      </p:sp>
      <p:sp>
        <p:nvSpPr>
          <p:cNvPr id="12" name="cover-date-slot Placeholder"/>
          <p:cNvSpPr>
            <a:spLocks noGrp="1"/>
          </p:cNvSpPr>
          <p:nvPr>
            <p:ph type="dt" idx="3"/>
          </p:nvPr>
        </p:nvSpPr>
        <p:spPr>
          <a:xfrm>
            <a:off x="1028700" y="3676650"/>
            <a:ext cx="3048000" cy="361950"/>
          </a:xfrm>
          <a:prstGeom prst="rect">
            <a:avLst/>
          </a:prstGeom>
          <a:noFill/>
          <a:ln>
            <a:noFill/>
          </a:ln>
        </p:spPr>
        <p:txBody>
          <a:bodyPr wrap="square" lIns="0" tIns="0" rIns="0" bIns="0" anchor="ctr" anchorCtr="0">
            <a:noAutofit/>
          </a:bodyPr>
          <a:lstStyle>
            <a:lvl1pPr>
              <a:defRPr sz="1120"/>
            </a:lvl1pPr>
          </a:lstStyle>
          <a:p>
            <a:pPr algn="l"/>
            <a:fld id="{BF5F6FCF-1966-4AE7-A7BF-85C2B43CF756}" type="datetimeFigureOut">
              <a:rPr lang="zh-CN" sz="1120" dirty="0">
                <a:solidFill>
                  <a:srgbClr val="6B7280"/>
                </a:solidFill>
                <a:latin typeface="Arial"/>
                <a:ea typeface="Microsoft YaHei"/>
                <a:cs typeface="Arial"/>
              </a:rPr>
              <a:t>2026-03 · 依据 2026-03-24 全年业绩公布</a:t>
            </a:fld>
            <a:endParaRPr lang="en-US"/>
          </a:p>
        </p:txBody>
      </p:sp>
    </p:spTree>
    <p:extLst>
      <p:ext uri="{BB962C8B-B14F-4D97-AF65-F5344CB8AC3E}">
        <p14:creationId val="3621819676"/>
      </p:ext>
    </p:extLst>
  </p:cSld>
  <p:clrMapOvr>
    <a:masterClrMapping/>
  </p:clrMapOvr>
  <p:hf hdr="0" dt="1" ftr="0" sldNum="0"/>
</p:sldLayout>
</file>

<file path=ppt/slideLayouts/slideLayout13.xml><?xml version="1.0" encoding="utf-8"?>
<p:sldLayout xmlns:a="http://schemas.openxmlformats.org/drawingml/2006/main" xmlns:p="http://schemas.openxmlformats.org/presentationml/2006/main" xmlns:p14="http://schemas.microsoft.com/office/powerpoint/2010/main" xmlns:r="http://schemas.openxmlformats.org/officeDocument/2006/relationships" type="cust" preserve="1" showMasterSp="1">
  <p:cSld name="Agenda">
    <p:spTree>
      <p:nvGrpSpPr>
        <p:cNvPr id="1" name=""/>
        <p:cNvGrpSpPr/>
        <p:nvPr/>
      </p:nvGrpSpPr>
      <p:grpSpPr>
        <a:xfrm>
          <a:off x="0" y="0"/>
          <a:ext cx="0" cy="0"/>
          <a:chOff x="0" y="0"/>
          <a:chExt cx="0" cy="0"/>
        </a:xfrm>
      </p:grpSpPr>
      <p:sp>
        <p:nvSpPr>
          <p:cNvPr id="2" name="agenda-side-card Layout"/>
          <p:cNvSpPr/>
          <p:nvPr/>
        </p:nvSpPr>
        <p:spPr>
          <a:xfrm>
            <a:off x="685800" y="1333500"/>
            <a:ext cx="2514600" cy="4800600"/>
          </a:xfrm>
          <a:prstGeom prst="roundRect">
            <a:avLst>
              <a:gd name="adj" fmla="val 9848"/>
            </a:avLst>
          </a:prstGeom>
          <a:solidFill>
            <a:srgbClr val="F8FAFC"/>
          </a:solidFill>
          <a:ln w="19050">
            <a:solidFill>
              <a:srgbClr val="E5E7EB"/>
            </a:solidFill>
          </a:ln>
        </p:spPr>
      </p:sp>
      <p:sp>
        <p:nvSpPr>
          <p:cNvPr id="3" name="agenda-side-title Layout"/>
          <p:cNvSpPr txBox="1"/>
          <p:nvPr/>
        </p:nvSpPr>
        <p:spPr>
          <a:xfrm>
            <a:off x="964692" y="1644968"/>
            <a:ext cx="1104138" cy="264033"/>
          </a:xfrm>
          <a:prstGeom prst="rect">
            <a:avLst/>
          </a:prstGeom>
          <a:noFill/>
          <a:ln>
            <a:noFill/>
          </a:ln>
        </p:spPr>
        <p:txBody>
          <a:bodyPr wrap="none" lIns="0" tIns="0" rIns="0" bIns="0" anchor="t" anchorCtr="0">
            <a:spAutoFit/>
          </a:bodyPr>
          <a:lstStyle/>
          <a:p>
            <a:pPr algn="l"/>
            <a:r>
              <a:rPr lang="zh-CN" sz="1350" b="1" dirty="0">
                <a:solidFill>
                  <a:srgbClr val="C00000"/>
                </a:solidFill>
                <a:latin typeface="Arial"/>
                <a:ea typeface="Microsoft YaHei"/>
                <a:cs typeface="Arial"/>
              </a:rPr>
              <a:t>中国电信模板</a:t>
            </a:r>
          </a:p>
        </p:txBody>
      </p:sp>
      <p:sp>
        <p:nvSpPr>
          <p:cNvPr id="4" name="agenda-side-kicker Layout"/>
          <p:cNvSpPr txBox="1"/>
          <p:nvPr/>
        </p:nvSpPr>
        <p:spPr>
          <a:xfrm>
            <a:off x="966597" y="1971199"/>
            <a:ext cx="1829013" cy="190690"/>
          </a:xfrm>
          <a:prstGeom prst="rect">
            <a:avLst/>
          </a:prstGeom>
          <a:noFill/>
          <a:ln>
            <a:noFill/>
          </a:ln>
        </p:spPr>
        <p:txBody>
          <a:bodyPr wrap="none" lIns="0" tIns="0" rIns="0" bIns="0" anchor="t" anchorCtr="0">
            <a:spAutoFit/>
          </a:bodyPr>
          <a:lstStyle/>
          <a:p>
            <a:pPr algn="l"/>
            <a:r>
              <a:rPr lang="en-US" sz="980" dirty="0">
                <a:solidFill>
                  <a:srgbClr val="6B7280"/>
                </a:solidFill>
                <a:latin typeface="Arial"/>
                <a:ea typeface="Arial"/>
                <a:cs typeface="Arial"/>
              </a:rPr>
              <a:t>TELECOM / GOV-ENTERPRISE</a:t>
            </a:r>
          </a:p>
        </p:txBody>
      </p:sp>
      <p:sp>
        <p:nvSpPr>
          <p:cNvPr id="5" name="agenda-side-rule Layout"/>
          <p:cNvSpPr/>
          <p:nvPr/>
        </p:nvSpPr>
        <p:spPr>
          <a:xfrm>
            <a:off x="971550" y="2305050"/>
            <a:ext cx="1676400" cy="38100"/>
          </a:xfrm>
          <a:prstGeom prst="roundRect">
            <a:avLst>
              <a:gd name="adj" fmla="val 50000"/>
            </a:avLst>
          </a:prstGeom>
          <a:solidFill>
            <a:srgbClr val="C00000"/>
          </a:solidFill>
          <a:ln>
            <a:noFill/>
          </a:ln>
        </p:spPr>
      </p:sp>
      <p:pic>
        <p:nvPicPr>
          <p:cNvPr id="6" name="agenda-side-skyline Layout"/>
          <p:cNvPicPr>
            <a:picLocks noChangeAspect="1"/>
          </p:cNvPicPr>
          <p:nvPr/>
        </p:nvPicPr>
        <p:blipFill>
          <a:blip r:embed="rId2"/>
          <a:stretch>
            <a:fillRect/>
          </a:stretch>
        </p:blipFill>
        <p:spPr>
          <a:xfrm>
            <a:off x="895350" y="2789543"/>
            <a:ext cx="2095500" cy="745514"/>
          </a:xfrm>
          <a:prstGeom prst="rect">
            <a:avLst/>
          </a:prstGeom>
        </p:spPr>
      </p:pic>
      <p:sp>
        <p:nvSpPr>
          <p:cNvPr id="7" name="agenda-side-use Layout"/>
          <p:cNvSpPr txBox="1"/>
          <p:nvPr/>
        </p:nvSpPr>
        <p:spPr>
          <a:xfrm>
            <a:off x="966597" y="3990499"/>
            <a:ext cx="1896471" cy="190690"/>
          </a:xfrm>
          <a:prstGeom prst="rect">
            <a:avLst/>
          </a:prstGeom>
          <a:noFill/>
          <a:ln>
            <a:noFill/>
          </a:ln>
        </p:spPr>
        <p:txBody>
          <a:bodyPr wrap="none" lIns="0" tIns="0" rIns="0" bIns="0" anchor="t" anchorCtr="0">
            <a:spAutoFit/>
          </a:bodyPr>
          <a:lstStyle/>
          <a:p>
            <a:pPr algn="l"/>
            <a:r>
              <a:rPr lang="zh-CN" sz="980" dirty="0">
                <a:solidFill>
                  <a:srgbClr val="6B7280"/>
                </a:solidFill>
                <a:latin typeface="Arial"/>
                <a:ea typeface="Microsoft YaHei"/>
                <a:cs typeface="Arial"/>
              </a:rPr>
              <a:t>政企汇报 / 转型规划 / 方案呈现</a:t>
            </a:r>
          </a:p>
        </p:txBody>
      </p:sp>
      <p:sp>
        <p:nvSpPr>
          <p:cNvPr id="8" name="agenda-side-footer Layout"/>
          <p:cNvSpPr txBox="1"/>
          <p:nvPr/>
        </p:nvSpPr>
        <p:spPr>
          <a:xfrm>
            <a:off x="966597" y="5476399"/>
            <a:ext cx="1041779" cy="190690"/>
          </a:xfrm>
          <a:prstGeom prst="rect">
            <a:avLst/>
          </a:prstGeom>
          <a:noFill/>
          <a:ln>
            <a:noFill/>
          </a:ln>
        </p:spPr>
        <p:txBody>
          <a:bodyPr wrap="none" lIns="0" tIns="0" rIns="0" bIns="0" anchor="t" anchorCtr="0">
            <a:spAutoFit/>
          </a:bodyPr>
          <a:lstStyle/>
          <a:p>
            <a:pPr algn="l"/>
            <a:r>
              <a:rPr lang="en-US" sz="980" b="1" dirty="0">
                <a:solidFill>
                  <a:srgbClr val="111827"/>
                </a:solidFill>
                <a:latin typeface="Arial"/>
                <a:ea typeface="Arial"/>
                <a:cs typeface="Arial"/>
              </a:rPr>
              <a:t>CHINA TELECOM</a:t>
            </a:r>
          </a:p>
        </p:txBody>
      </p:sp>
      <p:sp>
        <p:nvSpPr>
          <p:cNvPr id="9" name="agenda-main-card Layout"/>
          <p:cNvSpPr/>
          <p:nvPr/>
        </p:nvSpPr>
        <p:spPr>
          <a:xfrm>
            <a:off x="3581400" y="1333500"/>
            <a:ext cx="7924800" cy="4800600"/>
          </a:xfrm>
          <a:prstGeom prst="roundRect">
            <a:avLst>
              <a:gd name="adj" fmla="val 5159"/>
            </a:avLst>
          </a:prstGeom>
          <a:solidFill>
            <a:srgbClr val="FFFFFF"/>
          </a:solidFill>
          <a:ln w="19050">
            <a:solidFill>
              <a:srgbClr val="E5E7EB"/>
            </a:solidFill>
          </a:ln>
        </p:spPr>
      </p:sp>
      <p:sp>
        <p:nvSpPr>
          <p:cNvPr id="10" name="agenda-number-1-bg Layout"/>
          <p:cNvSpPr/>
          <p:nvPr/>
        </p:nvSpPr>
        <p:spPr>
          <a:xfrm>
            <a:off x="3867150" y="1790700"/>
            <a:ext cx="609600" cy="609600"/>
          </a:xfrm>
          <a:prstGeom prst="ellipse">
            <a:avLst/>
          </a:prstGeom>
          <a:solidFill>
            <a:srgbClr val="C00000"/>
          </a:solidFill>
          <a:ln>
            <a:noFill/>
          </a:ln>
        </p:spPr>
      </p:sp>
      <p:sp>
        <p:nvSpPr>
          <p:cNvPr id="11" name="agenda-number-1 Layout"/>
          <p:cNvSpPr txBox="1"/>
          <p:nvPr/>
        </p:nvSpPr>
        <p:spPr>
          <a:xfrm>
            <a:off x="4099430" y="2003108"/>
            <a:ext cx="145040" cy="322707"/>
          </a:xfrm>
          <a:prstGeom prst="rect">
            <a:avLst/>
          </a:prstGeom>
          <a:noFill/>
          <a:ln>
            <a:noFill/>
          </a:ln>
        </p:spPr>
        <p:txBody>
          <a:bodyPr wrap="none" lIns="0" tIns="0" rIns="0" bIns="0" anchor="t" anchorCtr="0">
            <a:spAutoFit/>
          </a:bodyPr>
          <a:lstStyle/>
          <a:p>
            <a:pPr algn="ctr"/>
            <a:r>
              <a:rPr lang="en-US" sz="1650" b="1" dirty="0">
                <a:solidFill>
                  <a:srgbClr val="FFFFFF"/>
                </a:solidFill>
                <a:latin typeface="Arial"/>
                <a:ea typeface="Arial"/>
                <a:cs typeface="Arial"/>
              </a:rPr>
              <a:t>1</a:t>
            </a:r>
          </a:p>
        </p:txBody>
      </p:sp>
      <p:sp>
        <p:nvSpPr>
          <p:cNvPr id="12" name="agenda-rule-1 Layout"/>
          <p:cNvSpPr/>
          <p:nvPr/>
        </p:nvSpPr>
        <p:spPr>
          <a:xfrm>
            <a:off x="4724400" y="2286000"/>
            <a:ext cx="5943600" cy="9525"/>
          </a:xfrm>
          <a:custGeom>
            <a:avLst/>
            <a:gdLst/>
            <a:ahLst/>
            <a:cxnLst/>
            <a:rect l="l" t="t" r="r" b="b"/>
            <a:pathLst>
              <a:path w="5943600" h="9525">
                <a:moveTo>
                  <a:pt x="0" y="0"/>
                </a:moveTo>
                <a:lnTo>
                  <a:pt x="5943600" y="0"/>
                </a:lnTo>
              </a:path>
            </a:pathLst>
          </a:custGeom>
          <a:noFill/>
          <a:ln w="14288">
            <a:solidFill>
              <a:srgbClr val="D1D5DB"/>
            </a:solidFill>
            <a:custDash>
              <a:ds d="200000" sp="400000"/>
            </a:custDash>
          </a:ln>
        </p:spPr>
      </p:sp>
      <p:sp>
        <p:nvSpPr>
          <p:cNvPr id="13" name="agenda-number-2-bg Layout"/>
          <p:cNvSpPr/>
          <p:nvPr/>
        </p:nvSpPr>
        <p:spPr>
          <a:xfrm>
            <a:off x="3867150" y="2781300"/>
            <a:ext cx="609600" cy="609600"/>
          </a:xfrm>
          <a:prstGeom prst="ellipse">
            <a:avLst/>
          </a:prstGeom>
          <a:solidFill>
            <a:srgbClr val="C00000"/>
          </a:solidFill>
          <a:ln>
            <a:noFill/>
          </a:ln>
        </p:spPr>
      </p:sp>
      <p:sp>
        <p:nvSpPr>
          <p:cNvPr id="14" name="agenda-number-2 Layout"/>
          <p:cNvSpPr txBox="1"/>
          <p:nvPr/>
        </p:nvSpPr>
        <p:spPr>
          <a:xfrm>
            <a:off x="4099430" y="2993708"/>
            <a:ext cx="145040" cy="322707"/>
          </a:xfrm>
          <a:prstGeom prst="rect">
            <a:avLst/>
          </a:prstGeom>
          <a:noFill/>
          <a:ln>
            <a:noFill/>
          </a:ln>
        </p:spPr>
        <p:txBody>
          <a:bodyPr wrap="none" lIns="0" tIns="0" rIns="0" bIns="0" anchor="t" anchorCtr="0">
            <a:spAutoFit/>
          </a:bodyPr>
          <a:lstStyle/>
          <a:p>
            <a:pPr algn="ctr"/>
            <a:r>
              <a:rPr lang="en-US" sz="1650" b="1" dirty="0">
                <a:solidFill>
                  <a:srgbClr val="FFFFFF"/>
                </a:solidFill>
                <a:latin typeface="Arial"/>
                <a:ea typeface="Arial"/>
                <a:cs typeface="Arial"/>
              </a:rPr>
              <a:t>2</a:t>
            </a:r>
          </a:p>
        </p:txBody>
      </p:sp>
      <p:sp>
        <p:nvSpPr>
          <p:cNvPr id="15" name="agenda-rule-2 Layout"/>
          <p:cNvSpPr/>
          <p:nvPr/>
        </p:nvSpPr>
        <p:spPr>
          <a:xfrm>
            <a:off x="4724400" y="3276600"/>
            <a:ext cx="5943600" cy="9525"/>
          </a:xfrm>
          <a:custGeom>
            <a:avLst/>
            <a:gdLst/>
            <a:ahLst/>
            <a:cxnLst/>
            <a:rect l="l" t="t" r="r" b="b"/>
            <a:pathLst>
              <a:path w="5943600" h="9525">
                <a:moveTo>
                  <a:pt x="0" y="0"/>
                </a:moveTo>
                <a:lnTo>
                  <a:pt x="5943600" y="0"/>
                </a:lnTo>
              </a:path>
            </a:pathLst>
          </a:custGeom>
          <a:noFill/>
          <a:ln w="14288">
            <a:solidFill>
              <a:srgbClr val="D1D5DB"/>
            </a:solidFill>
            <a:custDash>
              <a:ds d="200000" sp="400000"/>
            </a:custDash>
          </a:ln>
        </p:spPr>
      </p:sp>
      <p:sp>
        <p:nvSpPr>
          <p:cNvPr id="16" name="agenda-number-3-bg Layout"/>
          <p:cNvSpPr/>
          <p:nvPr/>
        </p:nvSpPr>
        <p:spPr>
          <a:xfrm>
            <a:off x="3867150" y="3771900"/>
            <a:ext cx="609600" cy="609600"/>
          </a:xfrm>
          <a:prstGeom prst="ellipse">
            <a:avLst/>
          </a:prstGeom>
          <a:solidFill>
            <a:srgbClr val="C00000"/>
          </a:solidFill>
          <a:ln>
            <a:noFill/>
          </a:ln>
        </p:spPr>
      </p:sp>
      <p:sp>
        <p:nvSpPr>
          <p:cNvPr id="17" name="agenda-number-3 Layout"/>
          <p:cNvSpPr txBox="1"/>
          <p:nvPr/>
        </p:nvSpPr>
        <p:spPr>
          <a:xfrm>
            <a:off x="4099430" y="3984308"/>
            <a:ext cx="145040" cy="322707"/>
          </a:xfrm>
          <a:prstGeom prst="rect">
            <a:avLst/>
          </a:prstGeom>
          <a:noFill/>
          <a:ln>
            <a:noFill/>
          </a:ln>
        </p:spPr>
        <p:txBody>
          <a:bodyPr wrap="none" lIns="0" tIns="0" rIns="0" bIns="0" anchor="t" anchorCtr="0">
            <a:spAutoFit/>
          </a:bodyPr>
          <a:lstStyle/>
          <a:p>
            <a:pPr algn="ctr"/>
            <a:r>
              <a:rPr lang="en-US" sz="1650" b="1" dirty="0">
                <a:solidFill>
                  <a:srgbClr val="FFFFFF"/>
                </a:solidFill>
                <a:latin typeface="Arial"/>
                <a:ea typeface="Arial"/>
                <a:cs typeface="Arial"/>
              </a:rPr>
              <a:t>3</a:t>
            </a:r>
          </a:p>
        </p:txBody>
      </p:sp>
      <p:sp>
        <p:nvSpPr>
          <p:cNvPr id="18" name="agenda-rule-3 Layout"/>
          <p:cNvSpPr/>
          <p:nvPr/>
        </p:nvSpPr>
        <p:spPr>
          <a:xfrm>
            <a:off x="4724400" y="4267200"/>
            <a:ext cx="5943600" cy="9525"/>
          </a:xfrm>
          <a:custGeom>
            <a:avLst/>
            <a:gdLst/>
            <a:ahLst/>
            <a:cxnLst/>
            <a:rect l="l" t="t" r="r" b="b"/>
            <a:pathLst>
              <a:path w="5943600" h="9525">
                <a:moveTo>
                  <a:pt x="0" y="0"/>
                </a:moveTo>
                <a:lnTo>
                  <a:pt x="5943600" y="0"/>
                </a:lnTo>
              </a:path>
            </a:pathLst>
          </a:custGeom>
          <a:noFill/>
          <a:ln w="14288">
            <a:solidFill>
              <a:srgbClr val="D1D5DB"/>
            </a:solidFill>
            <a:custDash>
              <a:ds d="200000" sp="400000"/>
            </a:custDash>
          </a:ln>
        </p:spPr>
      </p:sp>
      <p:sp>
        <p:nvSpPr>
          <p:cNvPr id="19" name="agenda-number-4-bg Layout"/>
          <p:cNvSpPr/>
          <p:nvPr/>
        </p:nvSpPr>
        <p:spPr>
          <a:xfrm>
            <a:off x="3867150" y="4762500"/>
            <a:ext cx="609600" cy="609600"/>
          </a:xfrm>
          <a:prstGeom prst="ellipse">
            <a:avLst/>
          </a:prstGeom>
          <a:solidFill>
            <a:srgbClr val="C00000"/>
          </a:solidFill>
          <a:ln>
            <a:noFill/>
          </a:ln>
        </p:spPr>
      </p:sp>
      <p:sp>
        <p:nvSpPr>
          <p:cNvPr id="20" name="agenda-number-4 Layout"/>
          <p:cNvSpPr txBox="1"/>
          <p:nvPr/>
        </p:nvSpPr>
        <p:spPr>
          <a:xfrm>
            <a:off x="4099430" y="4974908"/>
            <a:ext cx="145040" cy="322707"/>
          </a:xfrm>
          <a:prstGeom prst="rect">
            <a:avLst/>
          </a:prstGeom>
          <a:noFill/>
          <a:ln>
            <a:noFill/>
          </a:ln>
        </p:spPr>
        <p:txBody>
          <a:bodyPr wrap="none" lIns="0" tIns="0" rIns="0" bIns="0" anchor="t" anchorCtr="0">
            <a:spAutoFit/>
          </a:bodyPr>
          <a:lstStyle/>
          <a:p>
            <a:pPr algn="ctr"/>
            <a:r>
              <a:rPr lang="en-US" sz="1650" b="1" dirty="0">
                <a:solidFill>
                  <a:srgbClr val="FFFFFF"/>
                </a:solidFill>
                <a:latin typeface="Arial"/>
                <a:ea typeface="Arial"/>
                <a:cs typeface="Arial"/>
              </a:rPr>
              <a:t>4</a:t>
            </a:r>
          </a:p>
        </p:txBody>
      </p:sp>
      <p:sp>
        <p:nvSpPr>
          <p:cNvPr id="21" name="agenda-rule-4 Layout"/>
          <p:cNvSpPr/>
          <p:nvPr/>
        </p:nvSpPr>
        <p:spPr>
          <a:xfrm>
            <a:off x="4724400" y="5257800"/>
            <a:ext cx="5943600" cy="9525"/>
          </a:xfrm>
          <a:custGeom>
            <a:avLst/>
            <a:gdLst/>
            <a:ahLst/>
            <a:cxnLst/>
            <a:rect l="l" t="t" r="r" b="b"/>
            <a:pathLst>
              <a:path w="5943600" h="9525">
                <a:moveTo>
                  <a:pt x="0" y="0"/>
                </a:moveTo>
                <a:lnTo>
                  <a:pt x="5943600" y="0"/>
                </a:lnTo>
              </a:path>
            </a:pathLst>
          </a:custGeom>
          <a:noFill/>
          <a:ln w="14288">
            <a:solidFill>
              <a:srgbClr val="D1D5DB"/>
            </a:solidFill>
            <a:custDash>
              <a:ds d="200000" sp="400000"/>
            </a:custDash>
          </a:ln>
        </p:spPr>
      </p:sp>
      <p:sp>
        <p:nvSpPr>
          <p:cNvPr id="22" name="agenda-title-slot Placeholder"/>
          <p:cNvSpPr>
            <a:spLocks noGrp="1"/>
          </p:cNvSpPr>
          <p:nvPr>
            <p:ph type="title"/>
          </p:nvPr>
        </p:nvSpPr>
        <p:spPr>
          <a:xfrm>
            <a:off x="381000" y="400050"/>
            <a:ext cx="1390650" cy="419100"/>
          </a:xfrm>
          <a:prstGeom prst="rect">
            <a:avLst/>
          </a:prstGeom>
          <a:noFill/>
          <a:ln>
            <a:noFill/>
          </a:ln>
        </p:spPr>
        <p:txBody>
          <a:bodyPr wrap="square" lIns="0" tIns="0" rIns="0" bIns="0" anchor="ctr" anchorCtr="0">
            <a:noAutofit/>
          </a:bodyPr>
          <a:lstStyle>
            <a:lvl1pPr>
              <a:defRPr sz="1800"/>
            </a:lvl1pPr>
          </a:lstStyle>
          <a:p>
            <a:pPr algn="l"/>
            <a:r>
              <a:rPr lang="zh-CN" sz="1800" b="1" dirty="0">
                <a:solidFill>
                  <a:srgbClr val="FFFFFF"/>
                </a:solidFill>
                <a:latin typeface="Arial"/>
                <a:ea typeface="Microsoft YaHei"/>
                <a:cs typeface="Arial"/>
              </a:rPr>
              <a:t>Click to add title</a:t>
            </a:r>
            <a:endParaRPr lang="en-US"/>
          </a:p>
        </p:txBody>
      </p:sp>
      <p:sp>
        <p:nvSpPr>
          <p:cNvPr id="23" name="agenda-item-1-slot Placeholder"/>
          <p:cNvSpPr>
            <a:spLocks noGrp="1"/>
          </p:cNvSpPr>
          <p:nvPr>
            <p:ph type="body" idx="1"/>
          </p:nvPr>
        </p:nvSpPr>
        <p:spPr>
          <a:xfrm>
            <a:off x="4724400" y="1771650"/>
            <a:ext cx="5943600" cy="476250"/>
          </a:xfrm>
          <a:prstGeom prst="rect">
            <a:avLst/>
          </a:prstGeom>
          <a:noFill/>
          <a:ln>
            <a:noFill/>
          </a:ln>
        </p:spPr>
        <p:txBody>
          <a:bodyPr wrap="square" lIns="0" tIns="0" rIns="0" bIns="0" anchor="ctr" anchorCtr="0">
            <a:noAutofit/>
          </a:bodyPr>
          <a:lstStyle>
            <a:lvl1pPr marL="0" indent="0">
              <a:buNone/>
              <a:defRPr sz="1800"/>
            </a:lvl1pPr>
          </a:lstStyle>
          <a:p>
            <a:pPr algn="l" marL="0" indent="0">
              <a:buNone/>
            </a:pPr>
            <a:r>
              <a:rPr lang="zh-CN" sz="1800" b="1" dirty="0">
                <a:solidFill>
                  <a:srgbClr val="C00000"/>
                </a:solidFill>
                <a:latin typeface="Arial"/>
                <a:ea typeface="Microsoft YaHei"/>
                <a:cs typeface="Arial"/>
              </a:rPr>
              <a:t>Click to add text</a:t>
            </a:r>
            <a:endParaRPr lang="en-US"/>
          </a:p>
        </p:txBody>
      </p:sp>
      <p:sp>
        <p:nvSpPr>
          <p:cNvPr id="24" name="agenda-item-2-slot Placeholder"/>
          <p:cNvSpPr>
            <a:spLocks noGrp="1"/>
          </p:cNvSpPr>
          <p:nvPr>
            <p:ph type="body" idx="2"/>
          </p:nvPr>
        </p:nvSpPr>
        <p:spPr>
          <a:xfrm>
            <a:off x="4724400" y="2762250"/>
            <a:ext cx="5943600" cy="476250"/>
          </a:xfrm>
          <a:prstGeom prst="rect">
            <a:avLst/>
          </a:prstGeom>
          <a:noFill/>
          <a:ln>
            <a:noFill/>
          </a:ln>
        </p:spPr>
        <p:txBody>
          <a:bodyPr wrap="square" lIns="0" tIns="0" rIns="0" bIns="0" anchor="ctr" anchorCtr="0">
            <a:noAutofit/>
          </a:bodyPr>
          <a:lstStyle>
            <a:lvl1pPr marL="0" indent="0">
              <a:buNone/>
              <a:defRPr sz="1800"/>
            </a:lvl1pPr>
          </a:lstStyle>
          <a:p>
            <a:pPr algn="l" marL="0" indent="0">
              <a:buNone/>
            </a:pPr>
            <a:r>
              <a:rPr lang="zh-CN" sz="1800" b="1" dirty="0">
                <a:solidFill>
                  <a:srgbClr val="111827"/>
                </a:solidFill>
                <a:latin typeface="Arial"/>
                <a:ea typeface="Microsoft YaHei"/>
                <a:cs typeface="Arial"/>
              </a:rPr>
              <a:t>Click to add text</a:t>
            </a:r>
            <a:endParaRPr lang="en-US"/>
          </a:p>
        </p:txBody>
      </p:sp>
      <p:sp>
        <p:nvSpPr>
          <p:cNvPr id="25" name="agenda-item-3-slot Placeholder"/>
          <p:cNvSpPr>
            <a:spLocks noGrp="1"/>
          </p:cNvSpPr>
          <p:nvPr>
            <p:ph type="body" idx="3"/>
          </p:nvPr>
        </p:nvSpPr>
        <p:spPr>
          <a:xfrm>
            <a:off x="4724400" y="3752850"/>
            <a:ext cx="5943600" cy="476250"/>
          </a:xfrm>
          <a:prstGeom prst="rect">
            <a:avLst/>
          </a:prstGeom>
          <a:noFill/>
          <a:ln>
            <a:noFill/>
          </a:ln>
        </p:spPr>
        <p:txBody>
          <a:bodyPr wrap="square" lIns="0" tIns="0" rIns="0" bIns="0" anchor="ctr" anchorCtr="0">
            <a:noAutofit/>
          </a:bodyPr>
          <a:lstStyle>
            <a:lvl1pPr marL="0" indent="0">
              <a:buNone/>
              <a:defRPr sz="1800"/>
            </a:lvl1pPr>
          </a:lstStyle>
          <a:p>
            <a:pPr algn="l" marL="0" indent="0">
              <a:buNone/>
            </a:pPr>
            <a:r>
              <a:rPr lang="zh-CN" sz="1800" b="1" dirty="0">
                <a:solidFill>
                  <a:srgbClr val="111827"/>
                </a:solidFill>
                <a:latin typeface="Arial"/>
                <a:ea typeface="Microsoft YaHei"/>
                <a:cs typeface="Arial"/>
              </a:rPr>
              <a:t>Click to add text</a:t>
            </a:r>
            <a:endParaRPr lang="en-US"/>
          </a:p>
        </p:txBody>
      </p:sp>
      <p:sp>
        <p:nvSpPr>
          <p:cNvPr id="26" name="agenda-item-4-slot Placeholder"/>
          <p:cNvSpPr>
            <a:spLocks noGrp="1"/>
          </p:cNvSpPr>
          <p:nvPr>
            <p:ph type="body" idx="4"/>
          </p:nvPr>
        </p:nvSpPr>
        <p:spPr>
          <a:xfrm>
            <a:off x="4724400" y="4743450"/>
            <a:ext cx="5943600" cy="476250"/>
          </a:xfrm>
          <a:prstGeom prst="rect">
            <a:avLst/>
          </a:prstGeom>
          <a:noFill/>
          <a:ln>
            <a:noFill/>
          </a:ln>
        </p:spPr>
        <p:txBody>
          <a:bodyPr wrap="square" lIns="0" tIns="0" rIns="0" bIns="0" anchor="ctr" anchorCtr="0">
            <a:noAutofit/>
          </a:bodyPr>
          <a:lstStyle>
            <a:lvl1pPr marL="0" indent="0">
              <a:buNone/>
              <a:defRPr sz="1800"/>
            </a:lvl1pPr>
          </a:lstStyle>
          <a:p>
            <a:pPr algn="l" marL="0" indent="0">
              <a:buNone/>
            </a:pPr>
            <a:r>
              <a:rPr lang="zh-CN" sz="1800" b="1" dirty="0">
                <a:solidFill>
                  <a:srgbClr val="111827"/>
                </a:solidFill>
                <a:latin typeface="Arial"/>
                <a:ea typeface="Microsoft YaHei"/>
                <a:cs typeface="Arial"/>
              </a:rPr>
              <a:t>Click to add text</a:t>
            </a:r>
            <a:endParaRPr lang="en-US"/>
          </a:p>
        </p:txBody>
      </p:sp>
      <p:sp>
        <p:nvSpPr>
          <p:cNvPr id="27" name="agenda-slide-number-slot Placeholder"/>
          <p:cNvSpPr>
            <a:spLocks noGrp="1"/>
          </p:cNvSpPr>
          <p:nvPr>
            <p:ph type="sldNum" idx="5"/>
          </p:nvPr>
        </p:nvSpPr>
        <p:spPr>
          <a:xfrm>
            <a:off x="10744200" y="6343650"/>
            <a:ext cx="762000" cy="228600"/>
          </a:xfrm>
          <a:prstGeom prst="rect">
            <a:avLst/>
          </a:prstGeom>
          <a:noFill/>
          <a:ln>
            <a:noFill/>
          </a:ln>
        </p:spPr>
        <p:txBody>
          <a:bodyPr wrap="square" lIns="0" tIns="0" rIns="0" bIns="0" anchor="t" anchorCtr="0">
            <a:noAutofit/>
          </a:bodyPr>
          <a:lstStyle>
            <a:lvl1pPr>
              <a:defRPr sz="980"/>
            </a:lvl1pPr>
          </a:lstStyle>
          <a:p>
            <a:pPr algn="r"/>
            <a:fld id="{C2E6BDF8-0DF1-4279-9F2B-EA99ACC67F14}" type="slidenum">
              <a:rPr lang="en-US" sz="980" dirty="0">
                <a:solidFill>
                  <a:srgbClr val="6B7280"/>
                </a:solidFill>
                <a:latin typeface="Arial"/>
                <a:ea typeface="Arial"/>
                <a:cs typeface="Arial"/>
              </a:rPr>
              <a:t>‹#›</a:t>
            </a:fld>
            <a:endParaRPr lang="en-US"/>
          </a:p>
        </p:txBody>
      </p:sp>
    </p:spTree>
    <p:extLst>
      <p:ext uri="{BB962C8B-B14F-4D97-AF65-F5344CB8AC3E}">
        <p14:creationId val="605664052"/>
      </p:ext>
    </p:extLst>
  </p:cSld>
  <p:clrMapOvr>
    <a:masterClrMapping/>
  </p:clrMapOvr>
  <p:hf hdr="0" dt="0" ftr="0" sldNum="1"/>
</p:sldLayout>
</file>

<file path=ppt/slideLayouts/slideLayout14.xml><?xml version="1.0" encoding="utf-8"?>
<p:sldLayout xmlns:a="http://schemas.openxmlformats.org/drawingml/2006/main" xmlns:p="http://schemas.openxmlformats.org/presentationml/2006/main" xmlns:p14="http://schemas.microsoft.com/office/powerpoint/2010/main" xmlns:r="http://schemas.openxmlformats.org/officeDocument/2006/relationships" type="cust" preserve="1" showMasterSp="1">
  <p:cSld name="Section Header">
    <p:spTree>
      <p:nvGrpSpPr>
        <p:cNvPr id="1" name=""/>
        <p:cNvGrpSpPr/>
        <p:nvPr/>
      </p:nvGrpSpPr>
      <p:grpSpPr>
        <a:xfrm>
          <a:off x="0" y="0"/>
          <a:ext cx="0" cy="0"/>
          <a:chOff x="0" y="0"/>
          <a:chExt cx="0" cy="0"/>
        </a:xfrm>
      </p:grpSpPr>
      <p:sp>
        <p:nvSpPr>
          <p:cNvPr id="2" name="section-top-accent Layout"/>
          <p:cNvSpPr/>
          <p:nvPr/>
        </p:nvSpPr>
        <p:spPr>
          <a:xfrm>
            <a:off x="685800" y="800100"/>
            <a:ext cx="1066800" cy="76200"/>
          </a:xfrm>
          <a:prstGeom prst="roundRect">
            <a:avLst>
              <a:gd name="adj" fmla="val 50000"/>
            </a:avLst>
          </a:prstGeom>
          <a:solidFill>
            <a:srgbClr val="C00000"/>
          </a:solidFill>
          <a:ln>
            <a:noFill/>
          </a:ln>
        </p:spPr>
      </p:sp>
      <p:pic>
        <p:nvPicPr>
          <p:cNvPr id="3" name="section-logo Layout"/>
          <p:cNvPicPr>
            <a:picLocks noChangeAspect="1"/>
          </p:cNvPicPr>
          <p:nvPr/>
        </p:nvPicPr>
        <p:blipFill>
          <a:blip r:embed="rId2"/>
          <a:stretch>
            <a:fillRect/>
          </a:stretch>
        </p:blipFill>
        <p:spPr>
          <a:xfrm>
            <a:off x="9697278" y="419100"/>
            <a:ext cx="1808922" cy="495300"/>
          </a:xfrm>
          <a:prstGeom prst="rect">
            <a:avLst/>
          </a:prstGeom>
        </p:spPr>
      </p:pic>
      <p:sp>
        <p:nvSpPr>
          <p:cNvPr id="4" name="section-title-rule Layout"/>
          <p:cNvSpPr/>
          <p:nvPr/>
        </p:nvSpPr>
        <p:spPr>
          <a:xfrm>
            <a:off x="914400" y="3790950"/>
            <a:ext cx="1562100" cy="57150"/>
          </a:xfrm>
          <a:prstGeom prst="roundRect">
            <a:avLst>
              <a:gd name="adj" fmla="val 50000"/>
            </a:avLst>
          </a:prstGeom>
          <a:solidFill>
            <a:srgbClr val="C00000"/>
          </a:solidFill>
          <a:ln>
            <a:noFill/>
          </a:ln>
        </p:spPr>
      </p:sp>
      <p:sp>
        <p:nvSpPr>
          <p:cNvPr id="5" name="section-note-card Layout"/>
          <p:cNvSpPr/>
          <p:nvPr/>
        </p:nvSpPr>
        <p:spPr>
          <a:xfrm>
            <a:off x="914400" y="4248150"/>
            <a:ext cx="2400300" cy="819150"/>
          </a:xfrm>
          <a:prstGeom prst="roundRect">
            <a:avLst>
              <a:gd name="adj" fmla="val 23256"/>
            </a:avLst>
          </a:prstGeom>
          <a:solidFill>
            <a:srgbClr val="F8FAFC"/>
          </a:solidFill>
          <a:ln w="19050">
            <a:solidFill>
              <a:srgbClr val="E5E7EB"/>
            </a:solidFill>
          </a:ln>
        </p:spPr>
      </p:sp>
      <p:sp>
        <p:nvSpPr>
          <p:cNvPr id="6" name="section-note-accent Layout"/>
          <p:cNvSpPr/>
          <p:nvPr/>
        </p:nvSpPr>
        <p:spPr>
          <a:xfrm>
            <a:off x="1181100" y="4552950"/>
            <a:ext cx="876300" cy="38100"/>
          </a:xfrm>
          <a:prstGeom prst="roundRect">
            <a:avLst>
              <a:gd name="adj" fmla="val 50000"/>
            </a:avLst>
          </a:prstGeom>
          <a:solidFill>
            <a:srgbClr val="C00000"/>
          </a:solidFill>
          <a:ln>
            <a:noFill/>
          </a:ln>
        </p:spPr>
      </p:sp>
      <p:sp>
        <p:nvSpPr>
          <p:cNvPr id="7" name="section-note Layout"/>
          <p:cNvSpPr txBox="1"/>
          <p:nvPr/>
        </p:nvSpPr>
        <p:spPr>
          <a:xfrm>
            <a:off x="1175385" y="4774406"/>
            <a:ext cx="765302" cy="220028"/>
          </a:xfrm>
          <a:prstGeom prst="rect">
            <a:avLst/>
          </a:prstGeom>
          <a:noFill/>
          <a:ln>
            <a:noFill/>
          </a:ln>
        </p:spPr>
        <p:txBody>
          <a:bodyPr wrap="none" lIns="0" tIns="0" rIns="0" bIns="0" anchor="t" anchorCtr="0">
            <a:spAutoFit/>
          </a:bodyPr>
          <a:lstStyle/>
          <a:p>
            <a:pPr algn="l"/>
            <a:r>
              <a:rPr lang="zh-CN" sz="1120" dirty="0">
                <a:solidFill>
                  <a:srgbClr val="6B7280"/>
                </a:solidFill>
                <a:latin typeface="Arial"/>
                <a:ea typeface="Microsoft YaHei"/>
                <a:cs typeface="Arial"/>
              </a:rPr>
              <a:t>章节过渡页</a:t>
            </a:r>
          </a:p>
        </p:txBody>
      </p:sp>
      <p:sp>
        <p:nvSpPr>
          <p:cNvPr id="8" name="section-visual-card Layout"/>
          <p:cNvSpPr/>
          <p:nvPr/>
        </p:nvSpPr>
        <p:spPr>
          <a:xfrm>
            <a:off x="8115300" y="1257300"/>
            <a:ext cx="3390900" cy="3390900"/>
          </a:xfrm>
          <a:prstGeom prst="roundRect">
            <a:avLst>
              <a:gd name="adj" fmla="val 7865"/>
            </a:avLst>
          </a:prstGeom>
          <a:solidFill>
            <a:srgbClr val="F8FAFC"/>
          </a:solidFill>
          <a:ln w="19050">
            <a:solidFill>
              <a:srgbClr val="E5E7EB"/>
            </a:solidFill>
          </a:ln>
        </p:spPr>
      </p:sp>
      <p:sp>
        <p:nvSpPr>
          <p:cNvPr id="9" name="section-visual-accent Layout"/>
          <p:cNvSpPr/>
          <p:nvPr/>
        </p:nvSpPr>
        <p:spPr>
          <a:xfrm>
            <a:off x="8458200" y="1771650"/>
            <a:ext cx="1257300" cy="38100"/>
          </a:xfrm>
          <a:prstGeom prst="roundRect">
            <a:avLst>
              <a:gd name="adj" fmla="val 50000"/>
            </a:avLst>
          </a:prstGeom>
          <a:solidFill>
            <a:srgbClr val="C00000"/>
          </a:solidFill>
          <a:ln>
            <a:noFill/>
          </a:ln>
        </p:spPr>
      </p:sp>
      <p:pic>
        <p:nvPicPr>
          <p:cNvPr id="10" name="section-slogan Layout"/>
          <p:cNvPicPr>
            <a:picLocks noChangeAspect="1"/>
          </p:cNvPicPr>
          <p:nvPr/>
        </p:nvPicPr>
        <p:blipFill>
          <a:blip r:embed="rId3"/>
          <a:stretch>
            <a:fillRect/>
          </a:stretch>
        </p:blipFill>
        <p:spPr>
          <a:xfrm>
            <a:off x="8445582" y="2247900"/>
            <a:ext cx="2654135" cy="914400"/>
          </a:xfrm>
          <a:prstGeom prst="rect">
            <a:avLst/>
          </a:prstGeom>
        </p:spPr>
      </p:pic>
      <p:pic>
        <p:nvPicPr>
          <p:cNvPr id="11" name="section-skyline Layout"/>
          <p:cNvPicPr>
            <a:picLocks noChangeAspect="1"/>
          </p:cNvPicPr>
          <p:nvPr/>
        </p:nvPicPr>
        <p:blipFill>
          <a:blip r:embed="rId4"/>
          <a:stretch>
            <a:fillRect/>
          </a:stretch>
        </p:blipFill>
        <p:spPr>
          <a:xfrm>
            <a:off x="8541093" y="3314700"/>
            <a:ext cx="2463114" cy="876300"/>
          </a:xfrm>
          <a:prstGeom prst="rect">
            <a:avLst/>
          </a:prstGeom>
        </p:spPr>
      </p:pic>
      <p:sp>
        <p:nvSpPr>
          <p:cNvPr id="12" name="section-number-slot Placeholder"/>
          <p:cNvSpPr>
            <a:spLocks noGrp="1"/>
          </p:cNvSpPr>
          <p:nvPr>
            <p:ph type="body" idx="1"/>
          </p:nvPr>
        </p:nvSpPr>
        <p:spPr>
          <a:xfrm>
            <a:off x="914400" y="1257300"/>
            <a:ext cx="2857500" cy="1447800"/>
          </a:xfrm>
          <a:prstGeom prst="rect">
            <a:avLst/>
          </a:prstGeom>
          <a:noFill/>
          <a:ln>
            <a:noFill/>
          </a:ln>
        </p:spPr>
        <p:txBody>
          <a:bodyPr wrap="square" lIns="0" tIns="0" rIns="0" bIns="0" anchor="ctr" anchorCtr="0">
            <a:noAutofit/>
          </a:bodyPr>
          <a:lstStyle>
            <a:lvl1pPr marL="0" indent="0">
              <a:buNone/>
              <a:defRPr sz="8400"/>
            </a:lvl1pPr>
          </a:lstStyle>
          <a:p>
            <a:pPr algn="l" marL="0" indent="0">
              <a:buNone/>
            </a:pPr>
            <a:r>
              <a:rPr lang="en-US" sz="8400" b="1" dirty="0">
                <a:solidFill>
                  <a:srgbClr val="C00000">
                    <a:alphaMod val="14000"/>
                  </a:srgbClr>
                </a:solidFill>
                <a:latin typeface="Arial"/>
                <a:ea typeface="Arial"/>
                <a:cs typeface="Arial"/>
              </a:rPr>
              <a:t>Click to add text</a:t>
            </a:r>
            <a:endParaRPr lang="en-US"/>
          </a:p>
        </p:txBody>
      </p:sp>
      <p:sp>
        <p:nvSpPr>
          <p:cNvPr id="13" name="section-title-slot Placeholder"/>
          <p:cNvSpPr>
            <a:spLocks noGrp="1"/>
          </p:cNvSpPr>
          <p:nvPr>
            <p:ph type="title"/>
          </p:nvPr>
        </p:nvSpPr>
        <p:spPr>
          <a:xfrm>
            <a:off x="914400" y="2571750"/>
            <a:ext cx="6477000" cy="685800"/>
          </a:xfrm>
          <a:prstGeom prst="rect">
            <a:avLst/>
          </a:prstGeom>
          <a:noFill/>
          <a:ln>
            <a:noFill/>
          </a:ln>
        </p:spPr>
        <p:txBody>
          <a:bodyPr wrap="square" lIns="0" tIns="0" rIns="0" bIns="0" anchor="ctr" anchorCtr="0">
            <a:noAutofit/>
          </a:bodyPr>
          <a:lstStyle>
            <a:lvl1pPr>
              <a:defRPr sz="3150"/>
            </a:lvl1pPr>
          </a:lstStyle>
          <a:p>
            <a:pPr algn="l"/>
            <a:r>
              <a:rPr lang="zh-CN" sz="3150" b="1" dirty="0">
                <a:solidFill>
                  <a:srgbClr val="111827"/>
                </a:solidFill>
                <a:latin typeface="Arial"/>
                <a:ea typeface="Microsoft YaHei"/>
                <a:cs typeface="Arial"/>
              </a:rPr>
              <a:t>Click to add title</a:t>
            </a:r>
            <a:endParaRPr lang="en-US"/>
          </a:p>
        </p:txBody>
      </p:sp>
      <p:sp>
        <p:nvSpPr>
          <p:cNvPr id="14" name="section-subtitle-slot Placeholder"/>
          <p:cNvSpPr>
            <a:spLocks noGrp="1"/>
          </p:cNvSpPr>
          <p:nvPr>
            <p:ph type="subTitle" idx="2"/>
          </p:nvPr>
        </p:nvSpPr>
        <p:spPr>
          <a:xfrm>
            <a:off x="914400" y="3295650"/>
            <a:ext cx="6477000" cy="381000"/>
          </a:xfrm>
          <a:prstGeom prst="rect">
            <a:avLst/>
          </a:prstGeom>
          <a:noFill/>
          <a:ln>
            <a:noFill/>
          </a:ln>
        </p:spPr>
        <p:txBody>
          <a:bodyPr wrap="square" lIns="0" tIns="0" rIns="0" bIns="0" anchor="ctr" anchorCtr="0">
            <a:noAutofit/>
          </a:bodyPr>
          <a:lstStyle>
            <a:lvl1pPr marL="0" indent="0">
              <a:buNone/>
              <a:defRPr sz="1350"/>
            </a:lvl1pPr>
          </a:lstStyle>
          <a:p>
            <a:pPr algn="l" marL="0" indent="0">
              <a:buNone/>
            </a:pPr>
            <a:r>
              <a:rPr lang="zh-CN" sz="1350" dirty="0">
                <a:solidFill>
                  <a:srgbClr val="6B7280"/>
                </a:solidFill>
                <a:latin typeface="Arial"/>
                <a:ea typeface="Microsoft YaHei"/>
                <a:cs typeface="Arial"/>
              </a:rPr>
              <a:t>Click to add subtitle</a:t>
            </a:r>
            <a:endParaRPr lang="en-US"/>
          </a:p>
        </p:txBody>
      </p:sp>
    </p:spTree>
    <p:extLst>
      <p:ext uri="{BB962C8B-B14F-4D97-AF65-F5344CB8AC3E}">
        <p14:creationId val="897026354"/>
      </p:ext>
    </p:extLst>
  </p:cSld>
  <p:clrMapOvr>
    <a:masterClrMapping/>
  </p:clrMapOvr>
</p:sldLayout>
</file>

<file path=ppt/slideLayouts/slideLayout15.xml><?xml version="1.0" encoding="utf-8"?>
<p:sldLayout xmlns:a="http://schemas.openxmlformats.org/drawingml/2006/main" xmlns:p="http://schemas.openxmlformats.org/presentationml/2006/main" xmlns:p14="http://schemas.microsoft.com/office/powerpoint/2010/main" type="cust" preserve="1" showMasterSp="1">
  <p:cSld name="Title and Content">
    <p:spTree>
      <p:nvGrpSpPr>
        <p:cNvPr id="1" name=""/>
        <p:cNvGrpSpPr/>
        <p:nvPr/>
      </p:nvGrpSpPr>
      <p:grpSpPr>
        <a:xfrm>
          <a:off x="0" y="0"/>
          <a:ext cx="0" cy="0"/>
          <a:chOff x="0" y="0"/>
          <a:chExt cx="0" cy="0"/>
        </a:xfrm>
      </p:grpSpPr>
      <p:sp>
        <p:nvSpPr>
          <p:cNvPr id="2" name="content-panel Layout"/>
          <p:cNvSpPr/>
          <p:nvPr/>
        </p:nvSpPr>
        <p:spPr>
          <a:xfrm>
            <a:off x="685800" y="1257300"/>
            <a:ext cx="10820400" cy="4629150"/>
          </a:xfrm>
          <a:prstGeom prst="roundRect">
            <a:avLst>
              <a:gd name="adj" fmla="val 4938"/>
            </a:avLst>
          </a:prstGeom>
          <a:solidFill>
            <a:srgbClr val="F8FAFC"/>
          </a:solidFill>
          <a:ln w="9525">
            <a:solidFill>
              <a:srgbClr val="D1D5DB"/>
            </a:solidFill>
          </a:ln>
        </p:spPr>
      </p:sp>
      <p:sp>
        <p:nvSpPr>
          <p:cNvPr id="3" name="content-panel-accent Layout"/>
          <p:cNvSpPr/>
          <p:nvPr/>
        </p:nvSpPr>
        <p:spPr>
          <a:xfrm>
            <a:off x="10267950" y="5257800"/>
            <a:ext cx="685800" cy="38100"/>
          </a:xfrm>
          <a:prstGeom prst="roundRect">
            <a:avLst>
              <a:gd name="adj" fmla="val 50000"/>
            </a:avLst>
          </a:prstGeom>
          <a:solidFill>
            <a:srgbClr val="C00000"/>
          </a:solidFill>
          <a:ln>
            <a:noFill/>
          </a:ln>
        </p:spPr>
      </p:sp>
      <p:sp>
        <p:nvSpPr>
          <p:cNvPr id="4" name="content-panel-accent-soft Layout"/>
          <p:cNvSpPr/>
          <p:nvPr/>
        </p:nvSpPr>
        <p:spPr>
          <a:xfrm>
            <a:off x="9925050" y="5448300"/>
            <a:ext cx="1257300" cy="38100"/>
          </a:xfrm>
          <a:prstGeom prst="roundRect">
            <a:avLst>
              <a:gd name="adj" fmla="val 50000"/>
            </a:avLst>
          </a:prstGeom>
          <a:solidFill>
            <a:srgbClr val="C00000">
              <a:alpha val="24000"/>
            </a:srgbClr>
          </a:solidFill>
          <a:ln>
            <a:noFill/>
          </a:ln>
        </p:spPr>
      </p:sp>
      <p:sp>
        <p:nvSpPr>
          <p:cNvPr id="5" name="content-section-slot Placeholder"/>
          <p:cNvSpPr>
            <a:spLocks noGrp="1"/>
          </p:cNvSpPr>
          <p:nvPr>
            <p:ph type="body" idx="1"/>
          </p:nvPr>
        </p:nvSpPr>
        <p:spPr>
          <a:xfrm>
            <a:off x="381000" y="419100"/>
            <a:ext cx="1390650" cy="381000"/>
          </a:xfrm>
          <a:prstGeom prst="rect">
            <a:avLst/>
          </a:prstGeom>
          <a:noFill/>
          <a:ln>
            <a:noFill/>
          </a:ln>
        </p:spPr>
        <p:txBody>
          <a:bodyPr wrap="square" lIns="0" tIns="0" rIns="0" bIns="0" anchor="ctr" anchorCtr="0">
            <a:noAutofit/>
          </a:bodyPr>
          <a:lstStyle>
            <a:lvl1pPr marL="0" indent="0">
              <a:buNone/>
              <a:defRPr sz="1650"/>
            </a:lvl1pPr>
          </a:lstStyle>
          <a:p>
            <a:pPr algn="l" marL="0" indent="0">
              <a:buNone/>
            </a:pPr>
            <a:r>
              <a:rPr lang="zh-CN" sz="1650" b="1" dirty="0">
                <a:solidFill>
                  <a:srgbClr val="FFFFFF"/>
                </a:solidFill>
                <a:latin typeface="Arial"/>
                <a:ea typeface="Microsoft YaHei"/>
                <a:cs typeface="Arial"/>
              </a:rPr>
              <a:t>Click to add text</a:t>
            </a:r>
            <a:endParaRPr lang="en-US"/>
          </a:p>
        </p:txBody>
      </p:sp>
      <p:sp>
        <p:nvSpPr>
          <p:cNvPr id="6" name="content-title-slot Placeholder"/>
          <p:cNvSpPr>
            <a:spLocks noGrp="1"/>
          </p:cNvSpPr>
          <p:nvPr>
            <p:ph type="title"/>
          </p:nvPr>
        </p:nvSpPr>
        <p:spPr>
          <a:xfrm>
            <a:off x="2171700" y="419100"/>
            <a:ext cx="6800850" cy="381000"/>
          </a:xfrm>
          <a:prstGeom prst="rect">
            <a:avLst/>
          </a:prstGeom>
          <a:noFill/>
          <a:ln>
            <a:noFill/>
          </a:ln>
        </p:spPr>
        <p:txBody>
          <a:bodyPr wrap="square" lIns="0" tIns="0" rIns="0" bIns="0" anchor="ctr" anchorCtr="0">
            <a:noAutofit/>
          </a:bodyPr>
          <a:lstStyle>
            <a:lvl1pPr>
              <a:defRPr sz="1800"/>
            </a:lvl1pPr>
          </a:lstStyle>
          <a:p>
            <a:pPr algn="l"/>
            <a:r>
              <a:rPr lang="zh-CN" sz="1800" b="1" dirty="0">
                <a:solidFill>
                  <a:srgbClr val="2B2F33"/>
                </a:solidFill>
                <a:latin typeface="Arial"/>
                <a:ea typeface="Microsoft YaHei"/>
                <a:cs typeface="Arial"/>
              </a:rPr>
              <a:t>Click to add title</a:t>
            </a:r>
            <a:endParaRPr lang="en-US"/>
          </a:p>
        </p:txBody>
      </p:sp>
      <p:sp>
        <p:nvSpPr>
          <p:cNvPr id="7" name="content-object-slot Placeholder"/>
          <p:cNvSpPr>
            <a:spLocks noGrp="1"/>
          </p:cNvSpPr>
          <p:nvPr>
            <p:ph type="obj" idx="2"/>
          </p:nvPr>
        </p:nvSpPr>
        <p:spPr>
          <a:xfrm>
            <a:off x="914400" y="1485900"/>
            <a:ext cx="10363200" cy="4171950"/>
          </a:xfrm>
          <a:prstGeom prst="rect">
            <a:avLst/>
          </a:prstGeom>
          <a:noFill/>
          <a:ln>
            <a:noFill/>
          </a:ln>
        </p:spPr>
        <p:txBody>
          <a:bodyPr wrap="square" lIns="0" tIns="0" rIns="0" bIns="0" anchor="t" anchorCtr="0">
            <a:noAutofit/>
          </a:bodyPr>
          <a:lstStyle>
            <a:lvl1pPr>
              <a:defRPr sz="1500"/>
            </a:lvl1pPr>
          </a:lstStyle>
          <a:p>
            <a:pPr algn="l"/>
            <a:r>
              <a:rPr lang="en-US" sz="1500" dirty="0">
                <a:solidFill>
                  <a:srgbClr val="9CA3AF"/>
                </a:solidFill>
                <a:latin typeface="Arial"/>
                <a:ea typeface="Arial"/>
                <a:cs typeface="Arial"/>
              </a:rPr>
              <a:t>Click to add content</a:t>
            </a:r>
            <a:endParaRPr lang="en-US"/>
          </a:p>
        </p:txBody>
      </p:sp>
      <p:sp>
        <p:nvSpPr>
          <p:cNvPr id="8" name="content-source-slot Placeholder"/>
          <p:cNvSpPr>
            <a:spLocks noGrp="1"/>
          </p:cNvSpPr>
          <p:nvPr>
            <p:ph type="ftr" idx="3"/>
          </p:nvPr>
        </p:nvSpPr>
        <p:spPr>
          <a:xfrm>
            <a:off x="685800" y="6267450"/>
            <a:ext cx="6858000" cy="266700"/>
          </a:xfrm>
          <a:prstGeom prst="rect">
            <a:avLst/>
          </a:prstGeom>
          <a:noFill/>
          <a:ln>
            <a:noFill/>
          </a:ln>
        </p:spPr>
        <p:txBody>
          <a:bodyPr wrap="square" lIns="0" tIns="0" rIns="0" bIns="0" anchor="ctr" anchorCtr="0">
            <a:noAutofit/>
          </a:bodyPr>
          <a:lstStyle>
            <a:lvl1pPr>
              <a:defRPr sz="980"/>
            </a:lvl1pPr>
          </a:lstStyle>
          <a:p>
            <a:pPr algn="l"/>
            <a:r>
              <a:rPr lang="zh-CN" sz="980" dirty="0">
                <a:solidFill>
                  <a:srgbClr val="6B7280"/>
                </a:solidFill>
                <a:latin typeface="Arial"/>
                <a:ea typeface="Microsoft YaHei"/>
                <a:cs typeface="Arial"/>
              </a:rPr>
              <a:t>Footer</a:t>
            </a:r>
            <a:endParaRPr lang="en-US"/>
          </a:p>
        </p:txBody>
      </p:sp>
      <p:sp>
        <p:nvSpPr>
          <p:cNvPr id="9" name="content-slide-number-slot Placeholder"/>
          <p:cNvSpPr>
            <a:spLocks noGrp="1"/>
          </p:cNvSpPr>
          <p:nvPr>
            <p:ph type="sldNum" idx="4"/>
          </p:nvPr>
        </p:nvSpPr>
        <p:spPr>
          <a:xfrm>
            <a:off x="10744200" y="6267450"/>
            <a:ext cx="762000" cy="266700"/>
          </a:xfrm>
          <a:prstGeom prst="rect">
            <a:avLst/>
          </a:prstGeom>
          <a:noFill/>
          <a:ln>
            <a:noFill/>
          </a:ln>
        </p:spPr>
        <p:txBody>
          <a:bodyPr wrap="square" lIns="0" tIns="0" rIns="0" bIns="0" anchor="ctr" anchorCtr="0">
            <a:noAutofit/>
          </a:bodyPr>
          <a:lstStyle>
            <a:lvl1pPr>
              <a:defRPr sz="980"/>
            </a:lvl1pPr>
          </a:lstStyle>
          <a:p>
            <a:pPr algn="r"/>
            <a:fld id="{10793D74-4946-4AB6-9CE1-E7A40CB4676C}" type="slidenum">
              <a:rPr lang="en-US" sz="980" dirty="0">
                <a:solidFill>
                  <a:srgbClr val="6B7280"/>
                </a:solidFill>
                <a:latin typeface="Arial"/>
                <a:ea typeface="Arial"/>
                <a:cs typeface="Arial"/>
              </a:rPr>
              <a:t>‹#›</a:t>
            </a:fld>
            <a:endParaRPr lang="en-US"/>
          </a:p>
        </p:txBody>
      </p:sp>
    </p:spTree>
    <p:extLst>
      <p:ext uri="{BB962C8B-B14F-4D97-AF65-F5344CB8AC3E}">
        <p14:creationId val="3615897115"/>
      </p:ext>
    </p:extLst>
  </p:cSld>
  <p:clrMapOvr>
    <a:masterClrMapping/>
  </p:clrMapOvr>
  <p:hf hdr="0" dt="0" ftr="1" sldNum="1"/>
</p:sldLayout>
</file>

<file path=ppt/slideLayouts/slideLayout16.xml><?xml version="1.0" encoding="utf-8"?>
<p:sldLayout xmlns:a="http://schemas.openxmlformats.org/drawingml/2006/main" xmlns:p="http://schemas.openxmlformats.org/presentationml/2006/main" xmlns:p14="http://schemas.microsoft.com/office/powerpoint/2010/main" xmlns:r="http://schemas.openxmlformats.org/officeDocument/2006/relationships" type="cust" preserve="1" showMasterSp="1">
  <p:cSld name="Closing">
    <p:spTree>
      <p:nvGrpSpPr>
        <p:cNvPr id="1" name=""/>
        <p:cNvGrpSpPr/>
        <p:nvPr/>
      </p:nvGrpSpPr>
      <p:grpSpPr>
        <a:xfrm>
          <a:off x="0" y="0"/>
          <a:ext cx="0" cy="0"/>
          <a:chOff x="0" y="0"/>
          <a:chExt cx="0" cy="0"/>
        </a:xfrm>
      </p:grpSpPr>
      <p:pic>
        <p:nvPicPr>
          <p:cNvPr id="2" name="closing-logo Layout"/>
          <p:cNvPicPr>
            <a:picLocks noChangeAspect="1"/>
          </p:cNvPicPr>
          <p:nvPr/>
        </p:nvPicPr>
        <p:blipFill>
          <a:blip r:embed="rId2"/>
          <a:stretch>
            <a:fillRect/>
          </a:stretch>
        </p:blipFill>
        <p:spPr>
          <a:xfrm>
            <a:off x="685800" y="323850"/>
            <a:ext cx="2017643" cy="552450"/>
          </a:xfrm>
          <a:prstGeom prst="rect">
            <a:avLst/>
          </a:prstGeom>
        </p:spPr>
      </p:pic>
      <p:sp>
        <p:nvSpPr>
          <p:cNvPr id="3" name="closing-title-rule Layout"/>
          <p:cNvSpPr/>
          <p:nvPr/>
        </p:nvSpPr>
        <p:spPr>
          <a:xfrm>
            <a:off x="914400" y="3352800"/>
            <a:ext cx="1828800" cy="57150"/>
          </a:xfrm>
          <a:prstGeom prst="roundRect">
            <a:avLst>
              <a:gd name="adj" fmla="val 50000"/>
            </a:avLst>
          </a:prstGeom>
          <a:solidFill>
            <a:srgbClr val="C00000"/>
          </a:solidFill>
          <a:ln>
            <a:noFill/>
          </a:ln>
        </p:spPr>
      </p:sp>
      <p:sp>
        <p:nvSpPr>
          <p:cNvPr id="4" name="closing-brand-card Layout"/>
          <p:cNvSpPr/>
          <p:nvPr/>
        </p:nvSpPr>
        <p:spPr>
          <a:xfrm>
            <a:off x="7981950" y="1485900"/>
            <a:ext cx="3524250" cy="2724150"/>
          </a:xfrm>
          <a:prstGeom prst="roundRect">
            <a:avLst>
              <a:gd name="adj" fmla="val 9790"/>
            </a:avLst>
          </a:prstGeom>
          <a:solidFill>
            <a:srgbClr val="F8FAFC"/>
          </a:solidFill>
          <a:ln w="19050">
            <a:solidFill>
              <a:srgbClr val="E5E7EB"/>
            </a:solidFill>
          </a:ln>
        </p:spPr>
      </p:sp>
      <p:sp>
        <p:nvSpPr>
          <p:cNvPr id="5" name="closing-brand-accent Layout"/>
          <p:cNvSpPr/>
          <p:nvPr/>
        </p:nvSpPr>
        <p:spPr>
          <a:xfrm>
            <a:off x="8324850" y="1943100"/>
            <a:ext cx="838200" cy="38100"/>
          </a:xfrm>
          <a:prstGeom prst="roundRect">
            <a:avLst>
              <a:gd name="adj" fmla="val 50000"/>
            </a:avLst>
          </a:prstGeom>
          <a:solidFill>
            <a:srgbClr val="C00000"/>
          </a:solidFill>
          <a:ln>
            <a:noFill/>
          </a:ln>
        </p:spPr>
      </p:sp>
      <p:pic>
        <p:nvPicPr>
          <p:cNvPr id="6" name="closing-slogan Layout"/>
          <p:cNvPicPr>
            <a:picLocks noChangeAspect="1"/>
          </p:cNvPicPr>
          <p:nvPr/>
        </p:nvPicPr>
        <p:blipFill>
          <a:blip r:embed="rId3"/>
          <a:stretch>
            <a:fillRect/>
          </a:stretch>
        </p:blipFill>
        <p:spPr>
          <a:xfrm>
            <a:off x="8462777" y="2305050"/>
            <a:ext cx="2543546" cy="876300"/>
          </a:xfrm>
          <a:prstGeom prst="rect">
            <a:avLst/>
          </a:prstGeom>
        </p:spPr>
      </p:pic>
      <p:pic>
        <p:nvPicPr>
          <p:cNvPr id="7" name="closing-skyline Layout"/>
          <p:cNvPicPr>
            <a:picLocks noChangeAspect="1"/>
          </p:cNvPicPr>
          <p:nvPr/>
        </p:nvPicPr>
        <p:blipFill>
          <a:blip r:embed="rId4"/>
          <a:stretch>
            <a:fillRect/>
          </a:stretch>
        </p:blipFill>
        <p:spPr>
          <a:xfrm>
            <a:off x="8629135" y="3276600"/>
            <a:ext cx="2248930" cy="800100"/>
          </a:xfrm>
          <a:prstGeom prst="rect">
            <a:avLst/>
          </a:prstGeom>
        </p:spPr>
      </p:pic>
      <p:sp>
        <p:nvSpPr>
          <p:cNvPr id="8" name="closing-title-slot Placeholder"/>
          <p:cNvSpPr>
            <a:spLocks noGrp="1"/>
          </p:cNvSpPr>
          <p:nvPr>
            <p:ph type="title"/>
          </p:nvPr>
        </p:nvSpPr>
        <p:spPr>
          <a:xfrm>
            <a:off x="914400" y="2152650"/>
            <a:ext cx="5905500" cy="685800"/>
          </a:xfrm>
          <a:prstGeom prst="rect">
            <a:avLst/>
          </a:prstGeom>
          <a:noFill/>
          <a:ln>
            <a:noFill/>
          </a:ln>
        </p:spPr>
        <p:txBody>
          <a:bodyPr wrap="square" lIns="0" tIns="0" rIns="0" bIns="0" anchor="ctr" anchorCtr="0">
            <a:noAutofit/>
          </a:bodyPr>
          <a:lstStyle>
            <a:lvl1pPr>
              <a:defRPr sz="3000"/>
            </a:lvl1pPr>
          </a:lstStyle>
          <a:p>
            <a:pPr algn="l"/>
            <a:r>
              <a:rPr lang="zh-CN" sz="3000" b="1" dirty="0">
                <a:solidFill>
                  <a:srgbClr val="111827"/>
                </a:solidFill>
                <a:latin typeface="Arial"/>
                <a:ea typeface="Microsoft YaHei"/>
                <a:cs typeface="Arial"/>
              </a:rPr>
              <a:t>Click to add title</a:t>
            </a:r>
            <a:endParaRPr lang="en-US"/>
          </a:p>
        </p:txBody>
      </p:sp>
      <p:sp>
        <p:nvSpPr>
          <p:cNvPr id="9" name="closing-subtitle-slot Placeholder"/>
          <p:cNvSpPr>
            <a:spLocks noGrp="1"/>
          </p:cNvSpPr>
          <p:nvPr>
            <p:ph type="subTitle" idx="1"/>
          </p:nvPr>
        </p:nvSpPr>
        <p:spPr>
          <a:xfrm>
            <a:off x="914400" y="2857500"/>
            <a:ext cx="5905500" cy="381000"/>
          </a:xfrm>
          <a:prstGeom prst="rect">
            <a:avLst/>
          </a:prstGeom>
          <a:noFill/>
          <a:ln>
            <a:noFill/>
          </a:ln>
        </p:spPr>
        <p:txBody>
          <a:bodyPr wrap="square" lIns="0" tIns="0" rIns="0" bIns="0" anchor="ctr" anchorCtr="0">
            <a:noAutofit/>
          </a:bodyPr>
          <a:lstStyle>
            <a:lvl1pPr marL="0" indent="0">
              <a:buNone/>
              <a:defRPr sz="1350"/>
            </a:lvl1pPr>
          </a:lstStyle>
          <a:p>
            <a:pPr algn="l" marL="0" indent="0">
              <a:buNone/>
            </a:pPr>
            <a:r>
              <a:rPr lang="zh-CN" sz="1350" dirty="0">
                <a:solidFill>
                  <a:srgbClr val="6B7280"/>
                </a:solidFill>
                <a:latin typeface="Arial"/>
                <a:ea typeface="Microsoft YaHei"/>
                <a:cs typeface="Arial"/>
              </a:rPr>
              <a:t>Click to add subtitle</a:t>
            </a:r>
            <a:endParaRPr lang="en-US"/>
          </a:p>
        </p:txBody>
      </p:sp>
      <p:sp>
        <p:nvSpPr>
          <p:cNvPr id="10" name="closing-contact-slot Placeholder"/>
          <p:cNvSpPr>
            <a:spLocks noGrp="1"/>
          </p:cNvSpPr>
          <p:nvPr>
            <p:ph type="body" idx="2"/>
          </p:nvPr>
        </p:nvSpPr>
        <p:spPr>
          <a:xfrm>
            <a:off x="914400" y="3695700"/>
            <a:ext cx="5905500" cy="609600"/>
          </a:xfrm>
          <a:prstGeom prst="rect">
            <a:avLst/>
          </a:prstGeom>
          <a:noFill/>
          <a:ln>
            <a:noFill/>
          </a:ln>
        </p:spPr>
        <p:txBody>
          <a:bodyPr wrap="square" lIns="0" tIns="0" rIns="0" bIns="0" anchor="ctr" anchorCtr="0">
            <a:noAutofit/>
          </a:bodyPr>
          <a:lstStyle>
            <a:lvl1pPr marL="0" indent="0">
              <a:buNone/>
              <a:defRPr sz="1350"/>
            </a:lvl1pPr>
          </a:lstStyle>
          <a:p>
            <a:pPr algn="l" marL="0" indent="0">
              <a:buNone/>
            </a:pPr>
            <a:r>
              <a:rPr lang="zh-CN" sz="1350" dirty="0">
                <a:solidFill>
                  <a:srgbClr val="2B2F33"/>
                </a:solidFill>
                <a:latin typeface="Arial"/>
                <a:ea typeface="Microsoft YaHei"/>
                <a:cs typeface="Arial"/>
              </a:rPr>
              <a:t>Click to add text</a:t>
            </a:r>
            <a:endParaRPr lang="en-US"/>
          </a:p>
        </p:txBody>
      </p:sp>
      <p:sp>
        <p:nvSpPr>
          <p:cNvPr id="11" name="closing-slide-number-slot Placeholder"/>
          <p:cNvSpPr>
            <a:spLocks noGrp="1"/>
          </p:cNvSpPr>
          <p:nvPr>
            <p:ph type="sldNum" idx="3"/>
          </p:nvPr>
        </p:nvSpPr>
        <p:spPr>
          <a:xfrm>
            <a:off x="10744200" y="6267450"/>
            <a:ext cx="762000" cy="266700"/>
          </a:xfrm>
          <a:prstGeom prst="rect">
            <a:avLst/>
          </a:prstGeom>
          <a:noFill/>
          <a:ln>
            <a:noFill/>
          </a:ln>
        </p:spPr>
        <p:txBody>
          <a:bodyPr wrap="square" lIns="0" tIns="0" rIns="0" bIns="0" anchor="ctr" anchorCtr="0">
            <a:noAutofit/>
          </a:bodyPr>
          <a:lstStyle>
            <a:lvl1pPr>
              <a:defRPr sz="980"/>
            </a:lvl1pPr>
          </a:lstStyle>
          <a:p>
            <a:pPr algn="r"/>
            <a:fld id="{BE97FB3D-1B3B-4E90-A373-FAD9CC4195ED}" type="slidenum">
              <a:rPr lang="en-US" sz="980" dirty="0">
                <a:solidFill>
                  <a:srgbClr val="FFFFFF"/>
                </a:solidFill>
                <a:latin typeface="Arial"/>
                <a:ea typeface="Arial"/>
                <a:cs typeface="Arial"/>
              </a:rPr>
              <a:t>‹#›</a:t>
            </a:fld>
            <a:endParaRPr lang="en-US"/>
          </a:p>
        </p:txBody>
      </p:sp>
    </p:spTree>
    <p:extLst>
      <p:ext uri="{BB962C8B-B14F-4D97-AF65-F5344CB8AC3E}">
        <p14:creationId val="3085127790"/>
      </p:ext>
    </p:extLst>
  </p:cSld>
  <p:clrMapOvr>
    <a:masterClrMapping/>
  </p:clrMapOvr>
  <p:hf hdr="0" dt="0" ftr="0" sldNum="1"/>
</p:sldLayout>
</file>

<file path=ppt/slideMasters/_rels/slideMaster1.xml.rels><?xml version='1.0' encoding='UTF-8' standalone='yes'?>
<Relationships xmlns="http://schemas.openxmlformats.org/package/2006/relationships"><Relationship Id="rId12" Type="http://schemas.openxmlformats.org/officeDocument/2006/relationships/theme" Target="../theme/theme1.xml"/>  <Relationship Id="rId13" Type="http://schemas.openxmlformats.org/officeDocument/2006/relationships/image" Target="../media/image_d818f1d8c0d048ba.png"/>
  <Relationship Id="rId14" Type="http://schemas.openxmlformats.org/officeDocument/2006/relationships/slideLayout" Target="../slideLayouts/slideLayout12.xml"/>
  <Relationship Id="rId15" Type="http://schemas.openxmlformats.org/officeDocument/2006/relationships/slideLayout" Target="../slideLayouts/slideLayout14.xml"/>
  <Relationship Id="rId16" Type="http://schemas.openxmlformats.org/officeDocument/2006/relationships/slideLayout" Target="../slideLayouts/slideLayout16.xml"/>
</Relationships>
</file>

<file path=ppt/slideMasters/_rels/slideMaster2.xml.rels><?xml version='1.0' encoding='UTF-8' standalone='yes'?>
<Relationships xmlns="http://schemas.openxmlformats.org/package/2006/relationships"><Relationship Id="rId12" Type="http://schemas.openxmlformats.org/officeDocument/2006/relationships/theme" Target="../theme/theme3.xml"/>  <Relationship Id="rId13" Type="http://schemas.openxmlformats.org/officeDocument/2006/relationships/image" Target="../media/image_6f8d783e09b45053.png"/>
  <Relationship Id="rId14" Type="http://schemas.openxmlformats.org/officeDocument/2006/relationships/slideLayout" Target="../slideLayouts/slideLayout13.xml"/>
  <Relationship Id="rId15" Type="http://schemas.openxmlformats.org/officeDocument/2006/relationships/slideLayout" Target="../slideLayouts/slideLayout15.xml"/>
</Relationships>
</file>

<file path=ppt/slideMasters/slideMaster1.xml><?xml version="1.0" encoding="utf-8"?>
<p:sldMaster xmlns:a="http://schemas.openxmlformats.org/drawingml/2006/main" xmlns:p="http://schemas.openxmlformats.org/presentationml/2006/main" xmlns:p14="http://schemas.microsoft.com/office/powerpoint/2010/main" xmlns:r="http://schemas.openxmlformats.org/officeDocument/2006/relationships">
  <p:cSld name="China Telecom Brand">
    <p:bg>
      <p:bgPr>
        <a:solidFill>
          <a:srgbClr val="FFFFFF"/>
        </a:solidFill>
        <a:effectLst/>
      </p:bgPr>
    </p:bg>
    <p:spTree>
      <p:nvGrpSpPr>
        <p:cNvPr id="1" name=""/>
        <p:cNvGrpSpPr/>
        <p:nvPr/>
      </p:nvGrpSpPr>
      <p:grpSpPr>
        <a:xfrm>
          <a:off x="0" y="0"/>
          <a:ext cx="0" cy="0"/>
          <a:chOff x="0" y="0"/>
          <a:chExt cx="0" cy="0"/>
        </a:xfrm>
      </p:grpSpPr>
      <p:sp>
        <p:nvSpPr>
          <p:cNvPr id="2" name="brand-master-top-rule Master"/>
          <p:cNvSpPr/>
          <p:nvPr/>
        </p:nvSpPr>
        <p:spPr>
          <a:xfrm>
            <a:off x="0" y="0"/>
            <a:ext cx="12192000" cy="76200"/>
          </a:xfrm>
          <a:prstGeom prst="rect">
            <a:avLst/>
          </a:prstGeom>
          <a:solidFill>
            <a:srgbClr val="C00000"/>
          </a:solidFill>
          <a:ln>
            <a:noFill/>
          </a:ln>
        </p:spPr>
      </p:sp>
      <p:pic>
        <p:nvPicPr>
          <p:cNvPr id="3" name="brand-master-footer-ribbon Master"/>
          <p:cNvPicPr>
            <a:picLocks noChangeAspect="1"/>
          </p:cNvPicPr>
          <p:nvPr/>
        </p:nvPicPr>
        <p:blipFill>
          <a:blip r:embed="rId13"/>
          <a:srcRect l="0" t="6920" r="0" b="6921"/>
          <a:stretch>
            <a:fillRect/>
          </a:stretch>
        </p:blipFill>
        <p:spPr>
          <a:xfrm>
            <a:off x="0" y="5276850"/>
            <a:ext cx="12192000" cy="1581150"/>
          </a:xfrm>
          <a:prstGeom prst="rect">
            <a:avLst/>
          </a:prstGeom>
        </p:spPr>
      </p:pic>
      <p:sp>
        <p:nvSpPr>
          <p:cNvPr id="4" name="brand-master-footer-label Master"/>
          <p:cNvSpPr txBox="1"/>
          <p:nvPr/>
        </p:nvSpPr>
        <p:spPr>
          <a:xfrm>
            <a:off x="680466" y="6077902"/>
            <a:ext cx="1063600" cy="205359"/>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Arial"/>
                <a:cs typeface="Arial"/>
              </a:rPr>
              <a:t>CHINA TELECOM</a:t>
            </a:r>
          </a:p>
        </p:txBody>
      </p:sp>
    </p:spTree>
    <p:extLst>
      <p:ext uri="{BB962C8B-B14F-4D97-AF65-F5344CB8AC3E}">
        <p14:creationId val="2209977519"/>
      </p:ext>
    </p:extLst>
  </p:cSld>
  <p:clrMap bg1="lt1" tx1="dk1" bg2="lt2" tx2="dk2" accent1="accent1" accent2="accent2" accent3="accent3" accent4="accent4" accent5="accent5" accent6="accent6" hlink="hlink" folHlink="folHlink"/>
  <p:sldLayoutIdLst>
    <p:sldLayoutId id="2147483660" r:id="rId14"/>
    <p:sldLayoutId id="2147483662" r:id="rId15"/>
    <p:sldLayoutId id="2147483664" r:id="rId16"/>
  </p:sldLayoutIdLst>
  <p:txStyles>
    <p:titleStyle>
      <a:lvl1pPr algn="ctr" defTabSz="457200" rtl="0" eaLnBrk="1" latinLnBrk="0" hangingPunct="1">
        <a:spcBef>
          <a:spcPct val="0"/>
        </a:spcBef>
        <a:buNone/>
        <a:defRPr sz="18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125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15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1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95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8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800" kern="1200">
          <a:solidFill>
            <a:schemeClr val="tx1"/>
          </a:solidFill>
          <a:latin typeface="+mn-lt"/>
          <a:ea typeface="+mn-ea"/>
          <a:cs typeface="+mn-cs"/>
        </a:defRPr>
      </a:lvl9pPr>
    </p:bodyStyle>
    <p:otherStyle>
      <a:defPPr>
        <a:defRPr lang="en-US"/>
      </a:defPPr>
      <a:lvl1pPr marL="0" algn="l" defTabSz="457200" rtl="0" eaLnBrk="1" latinLnBrk="0" hangingPunct="1">
        <a:defRPr sz="1250" kern="1200">
          <a:solidFill>
            <a:schemeClr val="tx1"/>
          </a:solidFill>
          <a:latin typeface="+mn-lt"/>
          <a:ea typeface="+mn-ea"/>
          <a:cs typeface="+mn-cs"/>
        </a:defRPr>
      </a:lvl1pPr>
      <a:lvl2pPr marL="457200" algn="l" defTabSz="457200" rtl="0" eaLnBrk="1" latinLnBrk="0" hangingPunct="1">
        <a:defRPr sz="1150" kern="1200">
          <a:solidFill>
            <a:schemeClr val="tx1"/>
          </a:solidFill>
          <a:latin typeface="+mn-lt"/>
          <a:ea typeface="+mn-ea"/>
          <a:cs typeface="+mn-cs"/>
        </a:defRPr>
      </a:lvl2pPr>
      <a:lvl3pPr marL="914400" algn="l" defTabSz="457200" rtl="0" eaLnBrk="1" latinLnBrk="0" hangingPunct="1">
        <a:defRPr sz="1100" kern="1200">
          <a:solidFill>
            <a:schemeClr val="tx1"/>
          </a:solidFill>
          <a:latin typeface="+mn-lt"/>
          <a:ea typeface="+mn-ea"/>
          <a:cs typeface="+mn-cs"/>
        </a:defRPr>
      </a:lvl3pPr>
      <a:lvl4pPr marL="1371600" algn="l" defTabSz="457200" rtl="0" eaLnBrk="1" latinLnBrk="0" hangingPunct="1">
        <a:defRPr sz="1000" kern="1200">
          <a:solidFill>
            <a:schemeClr val="tx1"/>
          </a:solidFill>
          <a:latin typeface="+mn-lt"/>
          <a:ea typeface="+mn-ea"/>
          <a:cs typeface="+mn-cs"/>
        </a:defRPr>
      </a:lvl4pPr>
      <a:lvl5pPr marL="1828800" algn="l" defTabSz="457200" rtl="0" eaLnBrk="1" latinLnBrk="0" hangingPunct="1">
        <a:defRPr sz="950" kern="1200">
          <a:solidFill>
            <a:schemeClr val="tx1"/>
          </a:solidFill>
          <a:latin typeface="+mn-lt"/>
          <a:ea typeface="+mn-ea"/>
          <a:cs typeface="+mn-cs"/>
        </a:defRPr>
      </a:lvl5pPr>
      <a:lvl6pPr marL="2286000" algn="l" defTabSz="457200" rtl="0" eaLnBrk="1" latinLnBrk="0" hangingPunct="1">
        <a:defRPr sz="850" kern="1200">
          <a:solidFill>
            <a:schemeClr val="tx1"/>
          </a:solidFill>
          <a:latin typeface="+mn-lt"/>
          <a:ea typeface="+mn-ea"/>
          <a:cs typeface="+mn-cs"/>
        </a:defRPr>
      </a:lvl6pPr>
      <a:lvl7pPr marL="2743200" algn="l" defTabSz="457200" rtl="0" eaLnBrk="1" latinLnBrk="0" hangingPunct="1">
        <a:defRPr sz="800" kern="1200">
          <a:solidFill>
            <a:schemeClr val="tx1"/>
          </a:solidFill>
          <a:latin typeface="+mn-lt"/>
          <a:ea typeface="+mn-ea"/>
          <a:cs typeface="+mn-cs"/>
        </a:defRPr>
      </a:lvl7pPr>
      <a:lvl8pPr marL="3200400" algn="l" defTabSz="457200" rtl="0" eaLnBrk="1" latinLnBrk="0" hangingPunct="1">
        <a:defRPr sz="800" kern="1200">
          <a:solidFill>
            <a:schemeClr val="tx1"/>
          </a:solidFill>
          <a:latin typeface="+mn-lt"/>
          <a:ea typeface="+mn-ea"/>
          <a:cs typeface="+mn-cs"/>
        </a:defRPr>
      </a:lvl8pPr>
      <a:lvl9pPr marL="3657600" algn="l" defTabSz="457200" rtl="0" eaLnBrk="1" latinLnBrk="0" hangingPunct="1">
        <a:defRPr sz="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p="http://schemas.openxmlformats.org/presentationml/2006/main" xmlns:p14="http://schemas.microsoft.com/office/powerpoint/2010/main" xmlns:r="http://schemas.openxmlformats.org/officeDocument/2006/relationships">
  <p:cSld name="China Telecom Content">
    <p:bg>
      <p:bgPr>
        <a:solidFill>
          <a:srgbClr val="FFFFFF"/>
        </a:solidFill>
        <a:effectLst/>
      </p:bgPr>
    </p:bg>
    <p:spTree>
      <p:nvGrpSpPr>
        <p:cNvPr id="1" name=""/>
        <p:cNvGrpSpPr/>
        <p:nvPr/>
      </p:nvGrpSpPr>
      <p:grpSpPr>
        <a:xfrm>
          <a:off x="0" y="0"/>
          <a:ext cx="0" cy="0"/>
          <a:chOff x="0" y="0"/>
          <a:chExt cx="0" cy="0"/>
        </a:xfrm>
      </p:grpSpPr>
      <p:sp>
        <p:nvSpPr>
          <p:cNvPr id="2" name="content-master-red-capsule Master"/>
          <p:cNvSpPr/>
          <p:nvPr/>
        </p:nvSpPr>
        <p:spPr>
          <a:xfrm>
            <a:off x="0" y="304800"/>
            <a:ext cx="1962150" cy="609600"/>
          </a:xfrm>
          <a:prstGeom prst="roundRect">
            <a:avLst>
              <a:gd name="adj" fmla="val 37500"/>
            </a:avLst>
          </a:prstGeom>
          <a:solidFill>
            <a:srgbClr val="C00000"/>
          </a:solidFill>
          <a:ln>
            <a:noFill/>
          </a:ln>
        </p:spPr>
      </p:sp>
      <p:sp>
        <p:nvSpPr>
          <p:cNvPr id="3" name="content-master-red-lane Master"/>
          <p:cNvSpPr/>
          <p:nvPr/>
        </p:nvSpPr>
        <p:spPr>
          <a:xfrm>
            <a:off x="1085850" y="304800"/>
            <a:ext cx="11106150" cy="609600"/>
          </a:xfrm>
          <a:prstGeom prst="rect">
            <a:avLst/>
          </a:prstGeom>
          <a:solidFill>
            <a:srgbClr val="C00000"/>
          </a:solidFill>
          <a:ln>
            <a:noFill/>
          </a:ln>
        </p:spPr>
      </p:sp>
      <p:sp>
        <p:nvSpPr>
          <p:cNvPr id="4" name="content-master-gray-lane Master"/>
          <p:cNvSpPr/>
          <p:nvPr/>
        </p:nvSpPr>
        <p:spPr>
          <a:xfrm>
            <a:off x="1962150" y="371475"/>
            <a:ext cx="10229850" cy="476250"/>
          </a:xfrm>
          <a:prstGeom prst="roundRect">
            <a:avLst>
              <a:gd name="adj" fmla="val 44000"/>
            </a:avLst>
          </a:prstGeom>
          <a:solidFill>
            <a:srgbClr val="D9D9D9"/>
          </a:solidFill>
          <a:ln>
            <a:noFill/>
          </a:ln>
        </p:spPr>
      </p:sp>
      <p:pic>
        <p:nvPicPr>
          <p:cNvPr id="5" name="content-master-header-brand Master"/>
          <p:cNvPicPr>
            <a:picLocks noChangeAspect="1"/>
          </p:cNvPicPr>
          <p:nvPr/>
        </p:nvPicPr>
        <p:blipFill>
          <a:blip r:embed="rId13"/>
          <a:stretch>
            <a:fillRect/>
          </a:stretch>
        </p:blipFill>
        <p:spPr>
          <a:xfrm>
            <a:off x="9744512" y="361950"/>
            <a:ext cx="1761688" cy="457200"/>
          </a:xfrm>
          <a:prstGeom prst="rect">
            <a:avLst/>
          </a:prstGeom>
        </p:spPr>
      </p:pic>
      <p:sp>
        <p:nvSpPr>
          <p:cNvPr id="6" name="content-master-footer-rule Master"/>
          <p:cNvSpPr/>
          <p:nvPr/>
        </p:nvSpPr>
        <p:spPr>
          <a:xfrm>
            <a:off x="685800" y="6191250"/>
            <a:ext cx="10820400" cy="9525"/>
          </a:xfrm>
          <a:custGeom>
            <a:avLst/>
            <a:gdLst/>
            <a:ahLst/>
            <a:cxnLst/>
            <a:rect l="l" t="t" r="r" b="b"/>
            <a:pathLst>
              <a:path w="10820400" h="9525">
                <a:moveTo>
                  <a:pt x="0" y="0"/>
                </a:moveTo>
                <a:lnTo>
                  <a:pt x="10820400" y="0"/>
                </a:lnTo>
              </a:path>
            </a:pathLst>
          </a:custGeom>
          <a:noFill/>
          <a:ln w="9525">
            <a:solidFill>
              <a:srgbClr val="D1D5DB"/>
            </a:solidFill>
          </a:ln>
        </p:spPr>
      </p:sp>
    </p:spTree>
    <p:extLst>
      <p:ext uri="{BB962C8B-B14F-4D97-AF65-F5344CB8AC3E}">
        <p14:creationId val="408241295"/>
      </p:ext>
    </p:extLst>
  </p:cSld>
  <p:clrMap bg1="lt1" tx1="dk1" bg2="lt2" tx2="dk2" accent1="accent1" accent2="accent2" accent3="accent3" accent4="accent4" accent5="accent5" accent6="accent6" hlink="hlink" folHlink="folHlink"/>
  <p:sldLayoutIdLst>
    <p:sldLayoutId id="2147483661" r:id="rId14"/>
    <p:sldLayoutId id="2147483663" r:id="rId15"/>
  </p:sldLayoutIdLst>
  <p:txStyles>
    <p:titleStyle>
      <a:lvl1pPr algn="ctr" defTabSz="457200" rtl="0" eaLnBrk="1" latinLnBrk="0" hangingPunct="1">
        <a:spcBef>
          <a:spcPct val="0"/>
        </a:spcBef>
        <a:buNone/>
        <a:defRPr sz="18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125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15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1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95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8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800" kern="1200">
          <a:solidFill>
            <a:schemeClr val="tx1"/>
          </a:solidFill>
          <a:latin typeface="+mn-lt"/>
          <a:ea typeface="+mn-ea"/>
          <a:cs typeface="+mn-cs"/>
        </a:defRPr>
      </a:lvl9pPr>
    </p:bodyStyle>
    <p:otherStyle>
      <a:defPPr>
        <a:defRPr lang="en-US"/>
      </a:defPPr>
      <a:lvl1pPr marL="0" algn="l" defTabSz="457200" rtl="0" eaLnBrk="1" latinLnBrk="0" hangingPunct="1">
        <a:defRPr sz="1250" kern="1200">
          <a:solidFill>
            <a:schemeClr val="tx1"/>
          </a:solidFill>
          <a:latin typeface="+mn-lt"/>
          <a:ea typeface="+mn-ea"/>
          <a:cs typeface="+mn-cs"/>
        </a:defRPr>
      </a:lvl1pPr>
      <a:lvl2pPr marL="457200" algn="l" defTabSz="457200" rtl="0" eaLnBrk="1" latinLnBrk="0" hangingPunct="1">
        <a:defRPr sz="1150" kern="1200">
          <a:solidFill>
            <a:schemeClr val="tx1"/>
          </a:solidFill>
          <a:latin typeface="+mn-lt"/>
          <a:ea typeface="+mn-ea"/>
          <a:cs typeface="+mn-cs"/>
        </a:defRPr>
      </a:lvl2pPr>
      <a:lvl3pPr marL="914400" algn="l" defTabSz="457200" rtl="0" eaLnBrk="1" latinLnBrk="0" hangingPunct="1">
        <a:defRPr sz="1100" kern="1200">
          <a:solidFill>
            <a:schemeClr val="tx1"/>
          </a:solidFill>
          <a:latin typeface="+mn-lt"/>
          <a:ea typeface="+mn-ea"/>
          <a:cs typeface="+mn-cs"/>
        </a:defRPr>
      </a:lvl3pPr>
      <a:lvl4pPr marL="1371600" algn="l" defTabSz="457200" rtl="0" eaLnBrk="1" latinLnBrk="0" hangingPunct="1">
        <a:defRPr sz="1000" kern="1200">
          <a:solidFill>
            <a:schemeClr val="tx1"/>
          </a:solidFill>
          <a:latin typeface="+mn-lt"/>
          <a:ea typeface="+mn-ea"/>
          <a:cs typeface="+mn-cs"/>
        </a:defRPr>
      </a:lvl4pPr>
      <a:lvl5pPr marL="1828800" algn="l" defTabSz="457200" rtl="0" eaLnBrk="1" latinLnBrk="0" hangingPunct="1">
        <a:defRPr sz="950" kern="1200">
          <a:solidFill>
            <a:schemeClr val="tx1"/>
          </a:solidFill>
          <a:latin typeface="+mn-lt"/>
          <a:ea typeface="+mn-ea"/>
          <a:cs typeface="+mn-cs"/>
        </a:defRPr>
      </a:lvl5pPr>
      <a:lvl6pPr marL="2286000" algn="l" defTabSz="457200" rtl="0" eaLnBrk="1" latinLnBrk="0" hangingPunct="1">
        <a:defRPr sz="850" kern="1200">
          <a:solidFill>
            <a:schemeClr val="tx1"/>
          </a:solidFill>
          <a:latin typeface="+mn-lt"/>
          <a:ea typeface="+mn-ea"/>
          <a:cs typeface="+mn-cs"/>
        </a:defRPr>
      </a:lvl6pPr>
      <a:lvl7pPr marL="2743200" algn="l" defTabSz="457200" rtl="0" eaLnBrk="1" latinLnBrk="0" hangingPunct="1">
        <a:defRPr sz="800" kern="1200">
          <a:solidFill>
            <a:schemeClr val="tx1"/>
          </a:solidFill>
          <a:latin typeface="+mn-lt"/>
          <a:ea typeface="+mn-ea"/>
          <a:cs typeface="+mn-cs"/>
        </a:defRPr>
      </a:lvl7pPr>
      <a:lvl8pPr marL="3200400" algn="l" defTabSz="457200" rtl="0" eaLnBrk="1" latinLnBrk="0" hangingPunct="1">
        <a:defRPr sz="800" kern="1200">
          <a:solidFill>
            <a:schemeClr val="tx1"/>
          </a:solidFill>
          <a:latin typeface="+mn-lt"/>
          <a:ea typeface="+mn-ea"/>
          <a:cs typeface="+mn-cs"/>
        </a:defRPr>
      </a:lvl8pPr>
      <a:lvl9pPr marL="3657600" algn="l" defTabSz="457200" rtl="0" eaLnBrk="1" latinLnBrk="0" hangingPunct="1">
        <a:defRPr sz="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2.xml"/>
  <Relationship Id="rId2" Type="http://schemas.openxmlformats.org/officeDocument/2006/relationships/image" Target="../media/image_d818f1d8c0d048ba.png"/>
  <Relationship Id="rId3" Type="http://schemas.openxmlformats.org/officeDocument/2006/relationships/image" Target="../media/image_de85a16ad584edfe.png"/>
  <Relationship Id="rId4" Type="http://schemas.openxmlformats.org/officeDocument/2006/relationships/image" Target="../media/image_3b6517696b9e788d.png"/>
  <Relationship Id="rId5" Type="http://schemas.openxmlformats.org/officeDocument/2006/relationships/image" Target="../media/image_6d8a7671fc56323e.png"/>
  <Relationship Id="rId6"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6f8d783e09b45053.png"/>
  <Relationship Id="rId3" Type="http://schemas.openxmlformats.org/officeDocument/2006/relationships/image" Target="../media/image_6d8a7671fc56323e.png"/>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4.xml"/>
  <Relationship Id="rId2" Type="http://schemas.openxmlformats.org/officeDocument/2006/relationships/image" Target="../media/image_d818f1d8c0d048ba.png"/>
  <Relationship Id="rId3" Type="http://schemas.openxmlformats.org/officeDocument/2006/relationships/image" Target="../media/image_de85a16ad584edfe.png"/>
  <Relationship Id="rId4" Type="http://schemas.openxmlformats.org/officeDocument/2006/relationships/image" Target="../media/image_3b6517696b9e788d.png"/>
  <Relationship Id="rId5" Type="http://schemas.openxmlformats.org/officeDocument/2006/relationships/image" Target="../media/image_6d8a7671fc56323e.png"/>
  <Relationship Id="rId6"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5.xml"/>
  <Relationship Id="rId2" Type="http://schemas.openxmlformats.org/officeDocument/2006/relationships/image" Target="../media/image_6f8d783e09b45053.png"/>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5.xml"/>
  <Relationship Id="rId2" Type="http://schemas.openxmlformats.org/officeDocument/2006/relationships/image" Target="../media/image_6f8d783e09b45053.png"/>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4.xml"/>
  <Relationship Id="rId2" Type="http://schemas.openxmlformats.org/officeDocument/2006/relationships/image" Target="../media/image_d818f1d8c0d048ba.png"/>
  <Relationship Id="rId3" Type="http://schemas.openxmlformats.org/officeDocument/2006/relationships/image" Target="../media/image_de85a16ad584edfe.png"/>
  <Relationship Id="rId4" Type="http://schemas.openxmlformats.org/officeDocument/2006/relationships/image" Target="../media/image_3b6517696b9e788d.png"/>
  <Relationship Id="rId5" Type="http://schemas.openxmlformats.org/officeDocument/2006/relationships/image" Target="../media/image_6d8a7671fc56323e.png"/>
  <Relationship Id="rId6"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5.xml"/>
  <Relationship Id="rId2" Type="http://schemas.openxmlformats.org/officeDocument/2006/relationships/image" Target="../media/image_6f8d783e09b45053.png"/>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4.xml"/>
  <Relationship Id="rId2" Type="http://schemas.openxmlformats.org/officeDocument/2006/relationships/image" Target="../media/image_d818f1d8c0d048ba.png"/>
  <Relationship Id="rId3" Type="http://schemas.openxmlformats.org/officeDocument/2006/relationships/image" Target="../media/image_de85a16ad584edfe.png"/>
  <Relationship Id="rId4" Type="http://schemas.openxmlformats.org/officeDocument/2006/relationships/image" Target="../media/image_3b6517696b9e788d.png"/>
  <Relationship Id="rId5" Type="http://schemas.openxmlformats.org/officeDocument/2006/relationships/image" Target="../media/image_6d8a7671fc56323e.png"/>
  <Relationship Id="rId6"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5.xml"/>
  <Relationship Id="rId2" Type="http://schemas.openxmlformats.org/officeDocument/2006/relationships/image" Target="../media/image_6f8d783e09b45053.png"/>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5.xml"/>
  <Relationship Id="rId2" Type="http://schemas.openxmlformats.org/officeDocument/2006/relationships/image" Target="../media/image_6f8d783e09b45053.png"/>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4.xml"/>
  <Relationship Id="rId2" Type="http://schemas.openxmlformats.org/officeDocument/2006/relationships/image" Target="../media/image_d818f1d8c0d048ba.png"/>
  <Relationship Id="rId3" Type="http://schemas.openxmlformats.org/officeDocument/2006/relationships/image" Target="../media/image_de85a16ad584edfe.png"/>
  <Relationship Id="rId4" Type="http://schemas.openxmlformats.org/officeDocument/2006/relationships/image" Target="../media/image_3b6517696b9e788d.png"/>
  <Relationship Id="rId5" Type="http://schemas.openxmlformats.org/officeDocument/2006/relationships/image" Target="../media/image_6d8a7671fc56323e.png"/>
  <Relationship Id="rId6"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5.xml"/>
  <Relationship Id="rId2" Type="http://schemas.openxmlformats.org/officeDocument/2006/relationships/image" Target="../media/image_6f8d783e09b45053.png"/>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5.xml"/>
  <Relationship Id="rId2" Type="http://schemas.openxmlformats.org/officeDocument/2006/relationships/image" Target="../media/image_6f8d783e09b45053.png"/>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6.xml"/>
  <Relationship Id="rId2" Type="http://schemas.openxmlformats.org/officeDocument/2006/relationships/image" Target="../media/image_d818f1d8c0d048ba.png"/>
  <Relationship Id="rId3" Type="http://schemas.openxmlformats.org/officeDocument/2006/relationships/image" Target="../media/image_de85a16ad584edfe.png"/>
  <Relationship Id="rId4" Type="http://schemas.openxmlformats.org/officeDocument/2006/relationships/image" Target="../media/image_3b6517696b9e788d.png"/>
  <Relationship Id="rId5" Type="http://schemas.openxmlformats.org/officeDocument/2006/relationships/image" Target="../media/image_6d8a7671fc56323e.png"/>
  <Relationship Id="rId6" Type="http://schemas.openxmlformats.org/officeDocument/2006/relationships/notesSlide" Target="../notesSlides/notesSlide14.xml"/>
</Relationships>
</file>

<file path=ppt/slides/slide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13" name="cover-title-slot Placeholder Carrier"/>
          <p:cNvSpPr txBox="1"/>
          <p:nvPr>
            <p:ph type="title"/>
          </p:nvPr>
        </p:nvSpPr>
        <p:spPr>
          <a:xfrm>
            <a:off x="1012698" y="1584008"/>
            <a:ext cx="5943303" cy="616077"/>
          </a:xfrm>
          <a:prstGeom prst="rect">
            <a:avLst/>
          </a:prstGeom>
          <a:noFill/>
          <a:ln>
            <a:noFill/>
          </a:ln>
        </p:spPr>
        <p:txBody>
          <a:bodyPr wrap="none" lIns="0" tIns="0" rIns="0" bIns="0" anchor="t" anchorCtr="0">
            <a:spAutoFit/>
          </a:bodyPr>
          <a:lstStyle/>
          <a:p>
            <a:pPr algn="l"/>
            <a:r>
              <a:rPr lang="zh-CN" sz="3150" b="1" dirty="0">
                <a:solidFill>
                  <a:srgbClr val="111827"/>
                </a:solidFill>
                <a:latin typeface="Arial"/>
                <a:ea typeface="Microsoft YaHei"/>
                <a:cs typeface="Arial"/>
              </a:rPr>
              <a:t>中国电信 2025 年全年业绩解读</a:t>
            </a:r>
          </a:p>
        </p:txBody>
      </p:sp>
      <p:sp>
        <p:nvSpPr>
          <p:cNvPr id="14" name="cover-subtitle-slot Placeholder Carrier"/>
          <p:cNvSpPr txBox="1"/>
          <p:nvPr>
            <p:ph type="subTitle" idx="1"/>
          </p:nvPr>
        </p:nvSpPr>
        <p:spPr>
          <a:xfrm>
            <a:off x="1020699" y="2287429"/>
            <a:ext cx="5759373" cy="308039"/>
          </a:xfrm>
          <a:prstGeom prst="rect">
            <a:avLst/>
          </a:prstGeom>
          <a:noFill/>
          <a:ln>
            <a:noFill/>
          </a:ln>
        </p:spPr>
        <p:txBody>
          <a:bodyPr wrap="none" lIns="0" tIns="0" rIns="0" bIns="0" anchor="t" anchorCtr="0">
            <a:spAutoFit/>
          </a:bodyPr>
          <a:lstStyle/>
          <a:p>
            <a:pPr algn="l" marL="0" indent="0">
              <a:buNone/>
            </a:pPr>
            <a:r>
              <a:rPr lang="zh-CN" sz="1580" dirty="0">
                <a:solidFill>
                  <a:srgbClr val="6B7280"/>
                </a:solidFill>
                <a:latin typeface="Arial"/>
                <a:ea typeface="Microsoft YaHei"/>
                <a:cs typeface="Arial"/>
              </a:rPr>
              <a:t>从稳健经营到“云改数转智惠”,增长逻辑迁向智能云与 Token</a:t>
            </a:r>
          </a:p>
        </p:txBody>
      </p:sp>
      <p:sp>
        <p:nvSpPr>
          <p:cNvPr id="15" name="cover-author-slot Placeholder Carrier"/>
          <p:cNvSpPr txBox="1"/>
          <p:nvPr>
            <p:ph type="body" idx="2"/>
          </p:nvPr>
        </p:nvSpPr>
        <p:spPr>
          <a:xfrm>
            <a:off x="1021842" y="3226118"/>
            <a:ext cx="5229568" cy="264033"/>
          </a:xfrm>
          <a:prstGeom prst="rect">
            <a:avLst/>
          </a:prstGeom>
          <a:noFill/>
          <a:ln>
            <a:noFill/>
          </a:ln>
        </p:spPr>
        <p:txBody>
          <a:bodyPr wrap="none" lIns="0" tIns="0" rIns="0" bIns="0" anchor="t" anchorCtr="0">
            <a:spAutoFit/>
          </a:bodyPr>
          <a:lstStyle/>
          <a:p>
            <a:pPr algn="l" marL="0" indent="0">
              <a:buNone/>
            </a:pPr>
            <a:r>
              <a:rPr lang="zh-CN" sz="1350" dirty="0">
                <a:solidFill>
                  <a:srgbClr val="2B2F33"/>
                </a:solidFill>
                <a:latin typeface="Arial"/>
                <a:ea typeface="Microsoft YaHei"/>
                <a:cs typeface="Arial"/>
              </a:rPr>
              <a:t>面向管理层、政企客户与产业合作伙伴的 10 分钟业绩与战略解读</a:t>
            </a:r>
          </a:p>
        </p:txBody>
      </p:sp>
      <p:sp>
        <p:nvSpPr>
          <p:cNvPr id="16" name="cover-date-slot Placeholder Carrier"/>
          <p:cNvSpPr txBox="1"/>
          <p:nvPr>
            <p:ph type="dt" idx="3"/>
          </p:nvPr>
        </p:nvSpPr>
        <p:spPr>
          <a:xfrm>
            <a:off x="1022985" y="3802856"/>
            <a:ext cx="2891221" cy="220028"/>
          </a:xfrm>
          <a:prstGeom prst="rect">
            <a:avLst/>
          </a:prstGeom>
          <a:noFill/>
          <a:ln>
            <a:noFill/>
          </a:ln>
        </p:spPr>
        <p:txBody>
          <a:bodyPr wrap="none" lIns="0" tIns="0" rIns="0" bIns="0" anchor="t" anchorCtr="0">
            <a:spAutoFit/>
          </a:bodyPr>
          <a:lstStyle/>
          <a:p>
            <a:pPr algn="l"/>
            <a:r>
              <a:rPr lang="zh-CN" sz="1120" dirty="0">
                <a:solidFill>
                  <a:srgbClr val="6B7280"/>
                </a:solidFill>
                <a:latin typeface="Arial"/>
                <a:ea typeface="Microsoft YaHei"/>
                <a:cs typeface="Arial"/>
              </a:rPr>
              <a:t>2026-03 · 依据 2026-03-24 全年业绩公布</a:t>
            </a:r>
          </a:p>
        </p:txBody>
      </p:sp>
    </p:spTree>
  </p:cSld>
  <p:clrMapOvr>
    <a:masterClrMapping/>
  </p:clrMapOvr>
  <p:transition p14:dur="400">
    <p:fade/>
  </p:transition>
</p:sld>
</file>

<file path=ppt/slides/slide2.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28" name="agenda-title-slot Placeholder Carrier"/>
          <p:cNvSpPr txBox="1"/>
          <p:nvPr>
            <p:ph type="title"/>
          </p:nvPr>
        </p:nvSpPr>
        <p:spPr>
          <a:xfrm>
            <a:off x="371856" y="501015"/>
            <a:ext cx="502920" cy="352044"/>
          </a:xfrm>
          <a:prstGeom prst="rect">
            <a:avLst/>
          </a:prstGeom>
          <a:noFill/>
          <a:ln>
            <a:noFill/>
          </a:ln>
        </p:spPr>
        <p:txBody>
          <a:bodyPr wrap="none" lIns="0" tIns="0" rIns="0" bIns="0" anchor="t" anchorCtr="0">
            <a:spAutoFit/>
          </a:bodyPr>
          <a:lstStyle/>
          <a:p>
            <a:pPr algn="l"/>
            <a:r>
              <a:rPr lang="zh-CN" sz="1800" b="1" dirty="0">
                <a:solidFill>
                  <a:srgbClr val="FFFFFF"/>
                </a:solidFill>
                <a:latin typeface="Arial"/>
                <a:ea typeface="Microsoft YaHei"/>
                <a:cs typeface="Arial"/>
              </a:rPr>
              <a:t>目录</a:t>
            </a:r>
          </a:p>
        </p:txBody>
      </p:sp>
      <p:sp>
        <p:nvSpPr>
          <p:cNvPr id="29" name="agenda-item-1-slot Placeholder Carrier"/>
          <p:cNvSpPr txBox="1"/>
          <p:nvPr>
            <p:ph type="body" idx="1"/>
          </p:nvPr>
        </p:nvSpPr>
        <p:spPr>
          <a:xfrm>
            <a:off x="4715256" y="1882140"/>
            <a:ext cx="4519913" cy="352044"/>
          </a:xfrm>
          <a:prstGeom prst="rect">
            <a:avLst/>
          </a:prstGeom>
          <a:noFill/>
          <a:ln>
            <a:noFill/>
          </a:ln>
        </p:spPr>
        <p:txBody>
          <a:bodyPr wrap="none" lIns="0" tIns="0" rIns="0" bIns="0" anchor="t" anchorCtr="0">
            <a:spAutoFit/>
          </a:bodyPr>
          <a:lstStyle/>
          <a:p>
            <a:pPr algn="l" marL="0" indent="0">
              <a:buNone/>
            </a:pPr>
            <a:r>
              <a:rPr lang="zh-CN" sz="1800" b="1" dirty="0">
                <a:solidFill>
                  <a:srgbClr val="C00000"/>
                </a:solidFill>
                <a:latin typeface="Arial"/>
                <a:ea typeface="Microsoft YaHei"/>
                <a:cs typeface="Arial"/>
              </a:rPr>
              <a:t>经营底盘:稳健经营提供现金流与客户规模</a:t>
            </a:r>
          </a:p>
        </p:txBody>
      </p:sp>
      <p:sp>
        <p:nvSpPr>
          <p:cNvPr id="30" name="agenda-item-2-slot Placeholder Carrier"/>
          <p:cNvSpPr txBox="1"/>
          <p:nvPr>
            <p:ph type="body" idx="2"/>
          </p:nvPr>
        </p:nvSpPr>
        <p:spPr>
          <a:xfrm>
            <a:off x="4715256" y="2872740"/>
            <a:ext cx="4519913" cy="352044"/>
          </a:xfrm>
          <a:prstGeom prst="rect">
            <a:avLst/>
          </a:prstGeom>
          <a:noFill/>
          <a:ln>
            <a:noFill/>
          </a:ln>
        </p:spPr>
        <p:txBody>
          <a:bodyPr wrap="none" lIns="0" tIns="0" rIns="0" bIns="0" anchor="t" anchorCtr="0">
            <a:spAutoFit/>
          </a:bodyPr>
          <a:lstStyle/>
          <a:p>
            <a:pPr algn="l" marL="0" indent="0">
              <a:buNone/>
            </a:pPr>
            <a:r>
              <a:rPr lang="zh-CN" sz="1800" b="1" dirty="0">
                <a:solidFill>
                  <a:srgbClr val="111827"/>
                </a:solidFill>
                <a:latin typeface="Arial"/>
                <a:ea typeface="Microsoft YaHei"/>
                <a:cs typeface="Arial"/>
              </a:rPr>
              <a:t>战新业务:天翼云与智能业务构成第二曲线</a:t>
            </a:r>
          </a:p>
        </p:txBody>
      </p:sp>
      <p:sp>
        <p:nvSpPr>
          <p:cNvPr id="31" name="agenda-item-3-slot Placeholder Carrier"/>
          <p:cNvSpPr txBox="1"/>
          <p:nvPr>
            <p:ph type="body" idx="3"/>
          </p:nvPr>
        </p:nvSpPr>
        <p:spPr>
          <a:xfrm>
            <a:off x="4715256" y="3863340"/>
            <a:ext cx="4975708" cy="352044"/>
          </a:xfrm>
          <a:prstGeom prst="rect">
            <a:avLst/>
          </a:prstGeom>
          <a:noFill/>
          <a:ln>
            <a:noFill/>
          </a:ln>
        </p:spPr>
        <p:txBody>
          <a:bodyPr wrap="none" lIns="0" tIns="0" rIns="0" bIns="0" anchor="t" anchorCtr="0">
            <a:spAutoFit/>
          </a:bodyPr>
          <a:lstStyle/>
          <a:p>
            <a:pPr algn="l" marL="0" indent="0">
              <a:buNone/>
            </a:pPr>
            <a:r>
              <a:rPr lang="zh-CN" sz="1800" b="1" dirty="0">
                <a:solidFill>
                  <a:srgbClr val="111827"/>
                </a:solidFill>
                <a:latin typeface="Arial"/>
                <a:ea typeface="Microsoft YaHei"/>
                <a:cs typeface="Arial"/>
              </a:rPr>
              <a:t>智能云与 AI+:五位一体体系进入规模化应用</a:t>
            </a:r>
          </a:p>
        </p:txBody>
      </p:sp>
      <p:sp>
        <p:nvSpPr>
          <p:cNvPr id="32" name="agenda-item-4-slot Placeholder Carrier"/>
          <p:cNvSpPr txBox="1"/>
          <p:nvPr>
            <p:ph type="body" idx="4"/>
          </p:nvPr>
        </p:nvSpPr>
        <p:spPr>
          <a:xfrm>
            <a:off x="4715256" y="4853940"/>
            <a:ext cx="4928049" cy="352044"/>
          </a:xfrm>
          <a:prstGeom prst="rect">
            <a:avLst/>
          </a:prstGeom>
          <a:noFill/>
          <a:ln>
            <a:noFill/>
          </a:ln>
        </p:spPr>
        <p:txBody>
          <a:bodyPr wrap="none" lIns="0" tIns="0" rIns="0" bIns="0" anchor="t" anchorCtr="0">
            <a:spAutoFit/>
          </a:bodyPr>
          <a:lstStyle/>
          <a:p>
            <a:pPr algn="l" marL="0" indent="0">
              <a:buNone/>
            </a:pPr>
            <a:r>
              <a:rPr lang="zh-CN" sz="1800" b="1" dirty="0">
                <a:solidFill>
                  <a:srgbClr val="111827"/>
                </a:solidFill>
                <a:latin typeface="Arial"/>
                <a:ea typeface="Microsoft YaHei"/>
                <a:cs typeface="Arial"/>
              </a:rPr>
              <a:t>未来赛道:多赛道组合与 2026 年 Token 主线</a:t>
            </a:r>
          </a:p>
        </p:txBody>
      </p:sp>
      <p:sp>
        <p:nvSpPr>
          <p:cNvPr id="33" name="agenda-slide-number-slot Placeholder Carrier"/>
          <p:cNvSpPr txBox="1"/>
          <p:nvPr>
            <p:ph type="sldNum" idx="5"/>
          </p:nvPr>
        </p:nvSpPr>
        <p:spPr>
          <a:xfrm>
            <a:off x="11356127" y="6409849"/>
            <a:ext cx="155026" cy="190690"/>
          </a:xfrm>
          <a:prstGeom prst="rect">
            <a:avLst/>
          </a:prstGeom>
          <a:noFill/>
          <a:ln>
            <a:noFill/>
          </a:ln>
        </p:spPr>
        <p:txBody>
          <a:bodyPr wrap="none" lIns="0" tIns="0" rIns="0" bIns="0" anchor="t" anchorCtr="0">
            <a:spAutoFit/>
          </a:bodyPr>
          <a:lstStyle/>
          <a:p>
            <a:pPr algn="r"/>
            <a:r>
              <a:rPr lang="en-US" sz="980" dirty="0">
                <a:solidFill>
                  <a:srgbClr val="6B7280"/>
                </a:solidFill>
                <a:latin typeface="Arial"/>
                <a:ea typeface="Arial"/>
                <a:cs typeface="Arial"/>
              </a:rPr>
              <a:t>02</a:t>
            </a:r>
          </a:p>
        </p:txBody>
      </p:sp>
    </p:spTree>
  </p:cSld>
  <p:clrMapOvr>
    <a:masterClrMapping/>
  </p:clrMapOvr>
  <p:transition p14:dur="400">
    <p:fade/>
  </p:transition>
</p:sld>
</file>

<file path=ppt/slides/slide3.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16" name="section-number-slot Placeholder Carrier"/>
          <p:cNvSpPr txBox="1"/>
          <p:nvPr>
            <p:ph type="body" idx="1"/>
          </p:nvPr>
        </p:nvSpPr>
        <p:spPr>
          <a:xfrm>
            <a:off x="895350" y="1398270"/>
            <a:ext cx="1344183" cy="1619250"/>
          </a:xfrm>
          <a:prstGeom prst="rect">
            <a:avLst/>
          </a:prstGeom>
          <a:noFill/>
          <a:ln>
            <a:noFill/>
          </a:ln>
        </p:spPr>
        <p:txBody>
          <a:bodyPr wrap="none" lIns="0" tIns="0" rIns="0" bIns="0" anchor="t" anchorCtr="0">
            <a:spAutoFit/>
          </a:bodyPr>
          <a:lstStyle/>
          <a:p>
            <a:pPr algn="l" marL="0" indent="0">
              <a:buNone/>
            </a:pPr>
            <a:r>
              <a:rPr lang="en-US" sz="8400" b="1" dirty="0">
                <a:solidFill>
                  <a:srgbClr val="C00000">
                    <a:alphaMod val="14000"/>
                  </a:srgbClr>
                </a:solidFill>
                <a:latin typeface="Arial"/>
                <a:ea typeface="Arial"/>
                <a:cs typeface="Arial"/>
              </a:rPr>
              <a:t>01</a:t>
            </a:r>
          </a:p>
        </p:txBody>
      </p:sp>
      <p:sp>
        <p:nvSpPr>
          <p:cNvPr id="17" name="section-title-slot Placeholder Carrier"/>
          <p:cNvSpPr txBox="1"/>
          <p:nvPr>
            <p:ph type="title"/>
          </p:nvPr>
        </p:nvSpPr>
        <p:spPr>
          <a:xfrm>
            <a:off x="898398" y="2688908"/>
            <a:ext cx="3424428" cy="616077"/>
          </a:xfrm>
          <a:prstGeom prst="rect">
            <a:avLst/>
          </a:prstGeom>
          <a:noFill/>
          <a:ln>
            <a:noFill/>
          </a:ln>
        </p:spPr>
        <p:txBody>
          <a:bodyPr wrap="none" lIns="0" tIns="0" rIns="0" bIns="0" anchor="t" anchorCtr="0">
            <a:spAutoFit/>
          </a:bodyPr>
          <a:lstStyle/>
          <a:p>
            <a:pPr algn="l"/>
            <a:r>
              <a:rPr lang="zh-CN" sz="3150" b="1" dirty="0">
                <a:solidFill>
                  <a:srgbClr val="111827"/>
                </a:solidFill>
                <a:latin typeface="Arial"/>
                <a:ea typeface="Microsoft YaHei"/>
                <a:cs typeface="Arial"/>
              </a:rPr>
              <a:t>经营底盘保持稳健</a:t>
            </a:r>
          </a:p>
        </p:txBody>
      </p:sp>
      <p:sp>
        <p:nvSpPr>
          <p:cNvPr id="18" name="section-subtitle-slot Placeholder Carrier"/>
          <p:cNvSpPr txBox="1"/>
          <p:nvPr>
            <p:ph type="subTitle" idx="2"/>
          </p:nvPr>
        </p:nvSpPr>
        <p:spPr>
          <a:xfrm>
            <a:off x="907542" y="3416618"/>
            <a:ext cx="5020570" cy="264033"/>
          </a:xfrm>
          <a:prstGeom prst="rect">
            <a:avLst/>
          </a:prstGeom>
          <a:noFill/>
          <a:ln>
            <a:noFill/>
          </a:ln>
        </p:spPr>
        <p:txBody>
          <a:bodyPr wrap="none" lIns="0" tIns="0" rIns="0" bIns="0" anchor="t" anchorCtr="0">
            <a:spAutoFit/>
          </a:bodyPr>
          <a:lstStyle/>
          <a:p>
            <a:pPr algn="l" marL="0" indent="0">
              <a:buNone/>
            </a:pPr>
            <a:r>
              <a:rPr lang="zh-CN" sz="1350" dirty="0">
                <a:solidFill>
                  <a:srgbClr val="6B7280"/>
                </a:solidFill>
                <a:latin typeface="Arial"/>
                <a:ea typeface="Microsoft YaHei"/>
                <a:cs typeface="Arial"/>
              </a:rPr>
              <a:t>收入韧性、盈利与现金流稳定,基础业务与产业数字化双轮驱动</a:t>
            </a:r>
          </a:p>
        </p:txBody>
      </p:sp>
    </p:spTree>
  </p:cSld>
  <p:clrMapOvr>
    <a:masterClrMapping/>
  </p:clrMapOvr>
  <p:transition p14:dur="500">
    <p:push dir="l"/>
  </p:transition>
</p:sld>
</file>

<file path=ppt/slides/slide4.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11" name="content-section-slot Placeholder Carrier"/>
          <p:cNvSpPr txBox="1"/>
          <p:nvPr>
            <p:ph type="body" idx="1"/>
          </p:nvPr>
        </p:nvSpPr>
        <p:spPr>
          <a:xfrm>
            <a:off x="372618" y="507682"/>
            <a:ext cx="905256" cy="322707"/>
          </a:xfrm>
          <a:prstGeom prst="rect">
            <a:avLst/>
          </a:prstGeom>
          <a:noFill/>
          <a:ln>
            <a:noFill/>
          </a:ln>
        </p:spPr>
        <p:txBody>
          <a:bodyPr wrap="none" lIns="0" tIns="0" rIns="0" bIns="0" anchor="t" anchorCtr="0">
            <a:spAutoFit/>
          </a:bodyPr>
          <a:lstStyle/>
          <a:p>
            <a:pPr algn="l" marL="0" indent="0">
              <a:buNone/>
            </a:pPr>
            <a:r>
              <a:rPr lang="zh-CN" sz="1650" b="1" dirty="0">
                <a:solidFill>
                  <a:srgbClr val="FFFFFF"/>
                </a:solidFill>
                <a:latin typeface="Arial"/>
                <a:ea typeface="Microsoft YaHei"/>
                <a:cs typeface="Arial"/>
              </a:rPr>
              <a:t>经营底盘</a:t>
            </a:r>
          </a:p>
        </p:txBody>
      </p:sp>
      <p:sp>
        <p:nvSpPr>
          <p:cNvPr id="12" name="content-title-slot Placeholder Carrier"/>
          <p:cNvSpPr txBox="1"/>
          <p:nvPr>
            <p:ph type="title"/>
          </p:nvPr>
        </p:nvSpPr>
        <p:spPr>
          <a:xfrm>
            <a:off x="2162556" y="491490"/>
            <a:ext cx="5372260" cy="352044"/>
          </a:xfrm>
          <a:prstGeom prst="rect">
            <a:avLst/>
          </a:prstGeom>
          <a:noFill/>
          <a:ln>
            <a:noFill/>
          </a:ln>
        </p:spPr>
        <p:txBody>
          <a:bodyPr wrap="none" lIns="0" tIns="0" rIns="0" bIns="0" anchor="t" anchorCtr="0">
            <a:spAutoFit/>
          </a:bodyPr>
          <a:lstStyle/>
          <a:p>
            <a:pPr algn="l"/>
            <a:r>
              <a:rPr lang="zh-CN" sz="1800" b="1" dirty="0">
                <a:solidFill>
                  <a:srgbClr val="2B2F33"/>
                </a:solidFill>
                <a:latin typeface="Arial"/>
                <a:ea typeface="Microsoft YaHei"/>
                <a:cs typeface="Arial"/>
              </a:rPr>
              <a:t>经营底盘稳健:收入 5296 亿元,盈利与现金流稳定</a:t>
            </a:r>
          </a:p>
        </p:txBody>
      </p:sp>
      <p:sp>
        <p:nvSpPr>
          <p:cNvPr id="13" name="content-object-slot Placeholder Carrier"/>
          <p:cNvSpPr txBox="1"/>
          <p:nvPr>
            <p:ph idx="2"/>
          </p:nvPr>
        </p:nvSpPr>
        <p:spPr>
          <a:xfrm>
            <a:off x="906780" y="1647825"/>
            <a:ext cx="126302" cy="293370"/>
          </a:xfrm>
          <a:prstGeom prst="rect">
            <a:avLst/>
          </a:prstGeom>
          <a:noFill/>
          <a:ln>
            <a:noFill/>
          </a:ln>
        </p:spPr>
        <p:txBody>
          <a:bodyPr wrap="none" lIns="0" tIns="0" rIns="0" bIns="0" anchor="t" anchorCtr="0">
            <a:spAutoFit/>
          </a:bodyPr>
          <a:lstStyle/>
          <a:p>
            <a:pPr algn="l"/>
            <a:r>
              <a:rPr lang="en-US" sz="1500" dirty="0">
                <a:solidFill>
                  <a:srgbClr val="9CA3AF"/>
                </a:solidFill>
                <a:latin typeface="Arial"/>
                <a:ea typeface="Arial"/>
                <a:cs typeface="Arial"/>
              </a:rPr>
              <a:t>​</a:t>
            </a:r>
          </a:p>
        </p:txBody>
      </p:sp>
      <p:grpSp>
        <p:nvGrpSpPr>
          <p:cNvPr id="18" name="Group 18"/>
          <p:cNvGrpSpPr/>
          <p:nvPr/>
        </p:nvGrpSpPr>
        <p:grpSpPr>
          <a:xfrm>
            <a:off x="895350" y="1676400"/>
            <a:ext cx="2495550" cy="1578578"/>
            <a:chOff x="895350" y="1676400"/>
            <a:chExt cx="2495550" cy="1578578"/>
          </a:xfrm>
        </p:grpSpPr>
        <p:sp>
          <p:nvSpPr>
            <p:cNvPr id="14" name="Rectangle 14"/>
            <p:cNvSpPr/>
            <p:nvPr/>
          </p:nvSpPr>
          <p:spPr>
            <a:xfrm>
              <a:off x="914400" y="1676400"/>
              <a:ext cx="2476500" cy="38100"/>
            </a:xfrm>
            <a:prstGeom prst="rect">
              <a:avLst/>
            </a:prstGeom>
            <a:solidFill>
              <a:srgbClr val="C00000"/>
            </a:solidFill>
            <a:ln>
              <a:noFill/>
            </a:ln>
          </p:spPr>
        </p:sp>
        <p:sp>
          <p:nvSpPr>
            <p:cNvPr id="15" name="TextBox 15"/>
            <p:cNvSpPr txBox="1"/>
            <p:nvPr/>
          </p:nvSpPr>
          <p:spPr>
            <a:xfrm>
              <a:off x="907923" y="1919764"/>
              <a:ext cx="702208" cy="249364"/>
            </a:xfrm>
            <a:prstGeom prst="rect">
              <a:avLst/>
            </a:prstGeom>
            <a:noFill/>
            <a:ln>
              <a:noFill/>
            </a:ln>
          </p:spPr>
          <p:txBody>
            <a:bodyPr wrap="none" lIns="0" tIns="0" rIns="0" bIns="0" anchor="t" anchorCtr="0">
              <a:spAutoFit/>
            </a:bodyPr>
            <a:lstStyle/>
            <a:p>
              <a:pPr algn="l"/>
              <a:r>
                <a:rPr lang="zh-CN" sz="1280" dirty="0">
                  <a:solidFill>
                    <a:srgbClr val="6B7280"/>
                  </a:solidFill>
                  <a:latin typeface="Microsoft YaHei"/>
                  <a:ea typeface="Microsoft YaHei"/>
                  <a:cs typeface="Microsoft YaHei"/>
                </a:rPr>
                <a:t>经营收入</a:t>
              </a:r>
            </a:p>
          </p:txBody>
        </p:sp>
        <p:sp>
          <p:nvSpPr>
            <p:cNvPr id="16" name="TextBox 16"/>
            <p:cNvSpPr txBox="1"/>
            <p:nvPr/>
          </p:nvSpPr>
          <p:spPr>
            <a:xfrm>
              <a:off x="895350" y="2270760"/>
              <a:ext cx="1855066" cy="819150"/>
            </a:xfrm>
            <a:prstGeom prst="rect">
              <a:avLst/>
            </a:prstGeom>
            <a:noFill/>
            <a:ln>
              <a:noFill/>
            </a:ln>
          </p:spPr>
          <p:txBody>
            <a:bodyPr wrap="none" lIns="0" tIns="0" rIns="0" bIns="0" anchor="t" anchorCtr="0">
              <a:spAutoFit/>
            </a:bodyPr>
            <a:lstStyle/>
            <a:p>
              <a:pPr algn="l"/>
              <a:r>
                <a:rPr lang="en-US" sz="4200" b="1" dirty="0">
                  <a:solidFill>
                    <a:srgbClr val="C00000"/>
                  </a:solidFill>
                  <a:latin typeface="Arial"/>
                  <a:ea typeface="Arial"/>
                  <a:cs typeface="Arial"/>
                </a:rPr>
                <a:t>5296</a:t>
              </a:r>
              <a:r>
                <a:rPr lang="zh-CN" sz="1650" dirty="0">
                  <a:solidFill>
                    <a:srgbClr val="6B7280"/>
                  </a:solidFill>
                  <a:latin typeface="Arial"/>
                  <a:ea typeface="Microsoft YaHei"/>
                  <a:cs typeface="Arial"/>
                </a:rPr>
                <a:t xml:space="preserve"> 亿元</a:t>
              </a:r>
            </a:p>
          </p:txBody>
        </p:sp>
        <p:sp>
          <p:nvSpPr>
            <p:cNvPr id="17" name="TextBox 17"/>
            <p:cNvSpPr txBox="1"/>
            <p:nvPr/>
          </p:nvSpPr>
          <p:spPr>
            <a:xfrm>
              <a:off x="907923" y="3005614"/>
              <a:ext cx="1219149" cy="249364"/>
            </a:xfrm>
            <a:prstGeom prst="rect">
              <a:avLst/>
            </a:prstGeom>
            <a:noFill/>
            <a:ln>
              <a:noFill/>
            </a:ln>
          </p:spPr>
          <p:txBody>
            <a:bodyPr wrap="none" lIns="0" tIns="0" rIns="0" bIns="0" anchor="t" anchorCtr="0">
              <a:spAutoFit/>
            </a:bodyPr>
            <a:lstStyle/>
            <a:p>
              <a:pPr algn="l"/>
              <a:r>
                <a:rPr lang="zh-CN" sz="1280" dirty="0">
                  <a:solidFill>
                    <a:srgbClr val="111827"/>
                  </a:solidFill>
                  <a:latin typeface="Microsoft YaHei"/>
                  <a:ea typeface="Microsoft YaHei"/>
                  <a:cs typeface="Microsoft YaHei"/>
                </a:rPr>
                <a:t>收入端保持韧性</a:t>
              </a:r>
            </a:p>
          </p:txBody>
        </p:sp>
      </p:grpSp>
      <p:grpSp>
        <p:nvGrpSpPr>
          <p:cNvPr id="23" name="Group 23"/>
          <p:cNvGrpSpPr/>
          <p:nvPr/>
        </p:nvGrpSpPr>
        <p:grpSpPr>
          <a:xfrm>
            <a:off x="3524250" y="1676400"/>
            <a:ext cx="2495550" cy="1578578"/>
            <a:chOff x="3524250" y="1676400"/>
            <a:chExt cx="2495550" cy="1578578"/>
          </a:xfrm>
        </p:grpSpPr>
        <p:sp>
          <p:nvSpPr>
            <p:cNvPr id="19" name="Rectangle 19"/>
            <p:cNvSpPr/>
            <p:nvPr/>
          </p:nvSpPr>
          <p:spPr>
            <a:xfrm>
              <a:off x="3543300" y="1676400"/>
              <a:ext cx="2476500" cy="38100"/>
            </a:xfrm>
            <a:prstGeom prst="rect">
              <a:avLst/>
            </a:prstGeom>
            <a:solidFill>
              <a:srgbClr val="D9D9D9"/>
            </a:solidFill>
            <a:ln>
              <a:noFill/>
            </a:ln>
          </p:spPr>
        </p:sp>
        <p:sp>
          <p:nvSpPr>
            <p:cNvPr id="20" name="TextBox 20"/>
            <p:cNvSpPr txBox="1"/>
            <p:nvPr/>
          </p:nvSpPr>
          <p:spPr>
            <a:xfrm>
              <a:off x="3536823" y="1919764"/>
              <a:ext cx="702208" cy="249364"/>
            </a:xfrm>
            <a:prstGeom prst="rect">
              <a:avLst/>
            </a:prstGeom>
            <a:noFill/>
            <a:ln>
              <a:noFill/>
            </a:ln>
          </p:spPr>
          <p:txBody>
            <a:bodyPr wrap="none" lIns="0" tIns="0" rIns="0" bIns="0" anchor="t" anchorCtr="0">
              <a:spAutoFit/>
            </a:bodyPr>
            <a:lstStyle/>
            <a:p>
              <a:pPr algn="l"/>
              <a:r>
                <a:rPr lang="zh-CN" sz="1280" dirty="0">
                  <a:solidFill>
                    <a:srgbClr val="6B7280"/>
                  </a:solidFill>
                  <a:latin typeface="Microsoft YaHei"/>
                  <a:ea typeface="Microsoft YaHei"/>
                  <a:cs typeface="Microsoft YaHei"/>
                </a:rPr>
                <a:t>服务收入</a:t>
              </a:r>
            </a:p>
          </p:txBody>
        </p:sp>
        <p:sp>
          <p:nvSpPr>
            <p:cNvPr id="21" name="TextBox 21"/>
            <p:cNvSpPr txBox="1"/>
            <p:nvPr/>
          </p:nvSpPr>
          <p:spPr>
            <a:xfrm>
              <a:off x="3524250" y="2270760"/>
              <a:ext cx="1855066" cy="819150"/>
            </a:xfrm>
            <a:prstGeom prst="rect">
              <a:avLst/>
            </a:prstGeom>
            <a:noFill/>
            <a:ln>
              <a:noFill/>
            </a:ln>
          </p:spPr>
          <p:txBody>
            <a:bodyPr wrap="none" lIns="0" tIns="0" rIns="0" bIns="0" anchor="t" anchorCtr="0">
              <a:spAutoFit/>
            </a:bodyPr>
            <a:lstStyle/>
            <a:p>
              <a:pPr algn="l"/>
              <a:r>
                <a:rPr lang="en-US" sz="4200" b="1" dirty="0">
                  <a:solidFill>
                    <a:srgbClr val="111827"/>
                  </a:solidFill>
                  <a:latin typeface="Arial"/>
                  <a:ea typeface="Arial"/>
                  <a:cs typeface="Arial"/>
                </a:rPr>
                <a:t>4854</a:t>
              </a:r>
              <a:r>
                <a:rPr lang="zh-CN" sz="1650" dirty="0">
                  <a:solidFill>
                    <a:srgbClr val="6B7280"/>
                  </a:solidFill>
                  <a:latin typeface="Arial"/>
                  <a:ea typeface="Microsoft YaHei"/>
                  <a:cs typeface="Arial"/>
                </a:rPr>
                <a:t xml:space="preserve"> 亿元</a:t>
              </a:r>
            </a:p>
          </p:txBody>
        </p:sp>
        <p:sp>
          <p:nvSpPr>
            <p:cNvPr id="22" name="TextBox 22"/>
            <p:cNvSpPr txBox="1"/>
            <p:nvPr/>
          </p:nvSpPr>
          <p:spPr>
            <a:xfrm>
              <a:off x="3536823" y="3005614"/>
              <a:ext cx="943017" cy="249364"/>
            </a:xfrm>
            <a:prstGeom prst="rect">
              <a:avLst/>
            </a:prstGeom>
            <a:noFill/>
            <a:ln>
              <a:noFill/>
            </a:ln>
          </p:spPr>
          <p:txBody>
            <a:bodyPr wrap="none" lIns="0" tIns="0" rIns="0" bIns="0" anchor="t" anchorCtr="0">
              <a:spAutoFit/>
            </a:bodyPr>
            <a:lstStyle/>
            <a:p>
              <a:pPr algn="l"/>
              <a:r>
                <a:rPr lang="zh-CN" sz="1280" dirty="0">
                  <a:solidFill>
                    <a:srgbClr val="111827"/>
                  </a:solidFill>
                  <a:latin typeface="Microsoft YaHei"/>
                  <a:ea typeface="Microsoft YaHei"/>
                  <a:cs typeface="Microsoft YaHei"/>
                </a:rPr>
                <a:t xml:space="preserve">同比 </a:t>
              </a:r>
              <a:r>
                <a:rPr lang="en-US" sz="1280" b="1" dirty="0">
                  <a:solidFill>
                    <a:srgbClr val="C00000"/>
                  </a:solidFill>
                  <a:latin typeface="Microsoft YaHei"/>
                  <a:ea typeface="Microsoft YaHei"/>
                  <a:cs typeface="Microsoft YaHei"/>
                </a:rPr>
                <a:t>+0.7%</a:t>
              </a:r>
            </a:p>
          </p:txBody>
        </p:sp>
      </p:grpSp>
      <p:grpSp>
        <p:nvGrpSpPr>
          <p:cNvPr id="28" name="Group 28"/>
          <p:cNvGrpSpPr/>
          <p:nvPr/>
        </p:nvGrpSpPr>
        <p:grpSpPr>
          <a:xfrm>
            <a:off x="6153150" y="1676400"/>
            <a:ext cx="2495550" cy="1578578"/>
            <a:chOff x="6153150" y="1676400"/>
            <a:chExt cx="2495550" cy="1578578"/>
          </a:xfrm>
        </p:grpSpPr>
        <p:sp>
          <p:nvSpPr>
            <p:cNvPr id="24" name="Rectangle 24"/>
            <p:cNvSpPr/>
            <p:nvPr/>
          </p:nvSpPr>
          <p:spPr>
            <a:xfrm>
              <a:off x="6172200" y="1676400"/>
              <a:ext cx="2476500" cy="38100"/>
            </a:xfrm>
            <a:prstGeom prst="rect">
              <a:avLst/>
            </a:prstGeom>
            <a:solidFill>
              <a:srgbClr val="D9D9D9"/>
            </a:solidFill>
            <a:ln>
              <a:noFill/>
            </a:ln>
          </p:spPr>
        </p:sp>
        <p:sp>
          <p:nvSpPr>
            <p:cNvPr id="25" name="TextBox 25"/>
            <p:cNvSpPr txBox="1"/>
            <p:nvPr/>
          </p:nvSpPr>
          <p:spPr>
            <a:xfrm>
              <a:off x="6165723" y="1919764"/>
              <a:ext cx="568259" cy="249364"/>
            </a:xfrm>
            <a:prstGeom prst="rect">
              <a:avLst/>
            </a:prstGeom>
            <a:noFill/>
            <a:ln>
              <a:noFill/>
            </a:ln>
          </p:spPr>
          <p:txBody>
            <a:bodyPr wrap="none" lIns="0" tIns="0" rIns="0" bIns="0" anchor="t" anchorCtr="0">
              <a:spAutoFit/>
            </a:bodyPr>
            <a:lstStyle/>
            <a:p>
              <a:pPr algn="l"/>
              <a:r>
                <a:rPr lang="en-US" sz="1280" dirty="0">
                  <a:solidFill>
                    <a:srgbClr val="6B7280"/>
                  </a:solidFill>
                  <a:latin typeface="Microsoft YaHei"/>
                  <a:ea typeface="Microsoft YaHei"/>
                  <a:cs typeface="Microsoft YaHei"/>
                </a:rPr>
                <a:t>EBITDA</a:t>
              </a:r>
            </a:p>
          </p:txBody>
        </p:sp>
        <p:sp>
          <p:nvSpPr>
            <p:cNvPr id="26" name="TextBox 26"/>
            <p:cNvSpPr txBox="1"/>
            <p:nvPr/>
          </p:nvSpPr>
          <p:spPr>
            <a:xfrm>
              <a:off x="6153150" y="2270760"/>
              <a:ext cx="1855066" cy="819150"/>
            </a:xfrm>
            <a:prstGeom prst="rect">
              <a:avLst/>
            </a:prstGeom>
            <a:noFill/>
            <a:ln>
              <a:noFill/>
            </a:ln>
          </p:spPr>
          <p:txBody>
            <a:bodyPr wrap="none" lIns="0" tIns="0" rIns="0" bIns="0" anchor="t" anchorCtr="0">
              <a:spAutoFit/>
            </a:bodyPr>
            <a:lstStyle/>
            <a:p>
              <a:pPr algn="l"/>
              <a:r>
                <a:rPr lang="en-US" sz="4200" b="1" dirty="0">
                  <a:solidFill>
                    <a:srgbClr val="111827"/>
                  </a:solidFill>
                  <a:latin typeface="Arial"/>
                  <a:ea typeface="Arial"/>
                  <a:cs typeface="Arial"/>
                </a:rPr>
                <a:t>1439</a:t>
              </a:r>
              <a:r>
                <a:rPr lang="zh-CN" sz="1650" dirty="0">
                  <a:solidFill>
                    <a:srgbClr val="6B7280"/>
                  </a:solidFill>
                  <a:latin typeface="Arial"/>
                  <a:ea typeface="Microsoft YaHei"/>
                  <a:cs typeface="Arial"/>
                </a:rPr>
                <a:t xml:space="preserve"> 亿元</a:t>
              </a:r>
            </a:p>
          </p:txBody>
        </p:sp>
        <p:sp>
          <p:nvSpPr>
            <p:cNvPr id="27" name="TextBox 27"/>
            <p:cNvSpPr txBox="1"/>
            <p:nvPr/>
          </p:nvSpPr>
          <p:spPr>
            <a:xfrm>
              <a:off x="6165723" y="3005614"/>
              <a:ext cx="943017" cy="249364"/>
            </a:xfrm>
            <a:prstGeom prst="rect">
              <a:avLst/>
            </a:prstGeom>
            <a:noFill/>
            <a:ln>
              <a:noFill/>
            </a:ln>
          </p:spPr>
          <p:txBody>
            <a:bodyPr wrap="none" lIns="0" tIns="0" rIns="0" bIns="0" anchor="t" anchorCtr="0">
              <a:spAutoFit/>
            </a:bodyPr>
            <a:lstStyle/>
            <a:p>
              <a:pPr algn="l"/>
              <a:r>
                <a:rPr lang="zh-CN" sz="1280" dirty="0">
                  <a:solidFill>
                    <a:srgbClr val="111827"/>
                  </a:solidFill>
                  <a:latin typeface="Microsoft YaHei"/>
                  <a:ea typeface="Microsoft YaHei"/>
                  <a:cs typeface="Microsoft YaHei"/>
                </a:rPr>
                <a:t xml:space="preserve">同比 </a:t>
              </a:r>
              <a:r>
                <a:rPr lang="en-US" sz="1280" b="1" dirty="0">
                  <a:solidFill>
                    <a:srgbClr val="C00000"/>
                  </a:solidFill>
                  <a:latin typeface="Microsoft YaHei"/>
                  <a:ea typeface="Microsoft YaHei"/>
                  <a:cs typeface="Microsoft YaHei"/>
                </a:rPr>
                <a:t>+2.1%</a:t>
              </a:r>
            </a:p>
          </p:txBody>
        </p:sp>
      </p:grpSp>
      <p:grpSp>
        <p:nvGrpSpPr>
          <p:cNvPr id="33" name="Group 33"/>
          <p:cNvGrpSpPr/>
          <p:nvPr/>
        </p:nvGrpSpPr>
        <p:grpSpPr>
          <a:xfrm>
            <a:off x="8782050" y="1676400"/>
            <a:ext cx="2495550" cy="1578578"/>
            <a:chOff x="8782050" y="1676400"/>
            <a:chExt cx="2495550" cy="1578578"/>
          </a:xfrm>
        </p:grpSpPr>
        <p:sp>
          <p:nvSpPr>
            <p:cNvPr id="29" name="Rectangle 29"/>
            <p:cNvSpPr/>
            <p:nvPr/>
          </p:nvSpPr>
          <p:spPr>
            <a:xfrm>
              <a:off x="8801100" y="1676400"/>
              <a:ext cx="2476500" cy="38100"/>
            </a:xfrm>
            <a:prstGeom prst="rect">
              <a:avLst/>
            </a:prstGeom>
            <a:solidFill>
              <a:srgbClr val="D9D9D9"/>
            </a:solidFill>
            <a:ln>
              <a:noFill/>
            </a:ln>
          </p:spPr>
        </p:sp>
        <p:sp>
          <p:nvSpPr>
            <p:cNvPr id="30" name="TextBox 30"/>
            <p:cNvSpPr txBox="1"/>
            <p:nvPr/>
          </p:nvSpPr>
          <p:spPr>
            <a:xfrm>
              <a:off x="8794623" y="1919764"/>
              <a:ext cx="529895" cy="249364"/>
            </a:xfrm>
            <a:prstGeom prst="rect">
              <a:avLst/>
            </a:prstGeom>
            <a:noFill/>
            <a:ln>
              <a:noFill/>
            </a:ln>
          </p:spPr>
          <p:txBody>
            <a:bodyPr wrap="none" lIns="0" tIns="0" rIns="0" bIns="0" anchor="t" anchorCtr="0">
              <a:spAutoFit/>
            </a:bodyPr>
            <a:lstStyle/>
            <a:p>
              <a:pPr algn="l"/>
              <a:r>
                <a:rPr lang="zh-CN" sz="1280" dirty="0">
                  <a:solidFill>
                    <a:srgbClr val="6B7280"/>
                  </a:solidFill>
                  <a:latin typeface="Microsoft YaHei"/>
                  <a:ea typeface="Microsoft YaHei"/>
                  <a:cs typeface="Microsoft YaHei"/>
                </a:rPr>
                <a:t>净利润</a:t>
              </a:r>
            </a:p>
          </p:txBody>
        </p:sp>
        <p:sp>
          <p:nvSpPr>
            <p:cNvPr id="31" name="TextBox 31"/>
            <p:cNvSpPr txBox="1"/>
            <p:nvPr/>
          </p:nvSpPr>
          <p:spPr>
            <a:xfrm>
              <a:off x="8782050" y="2270760"/>
              <a:ext cx="1528545" cy="819150"/>
            </a:xfrm>
            <a:prstGeom prst="rect">
              <a:avLst/>
            </a:prstGeom>
            <a:noFill/>
            <a:ln>
              <a:noFill/>
            </a:ln>
          </p:spPr>
          <p:txBody>
            <a:bodyPr wrap="none" lIns="0" tIns="0" rIns="0" bIns="0" anchor="t" anchorCtr="0">
              <a:spAutoFit/>
            </a:bodyPr>
            <a:lstStyle/>
            <a:p>
              <a:pPr algn="l"/>
              <a:r>
                <a:rPr lang="en-US" sz="4200" b="1" dirty="0">
                  <a:solidFill>
                    <a:srgbClr val="111827"/>
                  </a:solidFill>
                  <a:latin typeface="Arial"/>
                  <a:ea typeface="Arial"/>
                  <a:cs typeface="Arial"/>
                </a:rPr>
                <a:t>332</a:t>
              </a:r>
              <a:r>
                <a:rPr lang="zh-CN" sz="1650" dirty="0">
                  <a:solidFill>
                    <a:srgbClr val="6B7280"/>
                  </a:solidFill>
                  <a:latin typeface="Arial"/>
                  <a:ea typeface="Microsoft YaHei"/>
                  <a:cs typeface="Arial"/>
                </a:rPr>
                <a:t xml:space="preserve"> 亿元</a:t>
              </a:r>
            </a:p>
          </p:txBody>
        </p:sp>
        <p:sp>
          <p:nvSpPr>
            <p:cNvPr id="32" name="TextBox 32"/>
            <p:cNvSpPr txBox="1"/>
            <p:nvPr/>
          </p:nvSpPr>
          <p:spPr>
            <a:xfrm>
              <a:off x="8794623" y="3005614"/>
              <a:ext cx="943017" cy="249364"/>
            </a:xfrm>
            <a:prstGeom prst="rect">
              <a:avLst/>
            </a:prstGeom>
            <a:noFill/>
            <a:ln>
              <a:noFill/>
            </a:ln>
          </p:spPr>
          <p:txBody>
            <a:bodyPr wrap="none" lIns="0" tIns="0" rIns="0" bIns="0" anchor="t" anchorCtr="0">
              <a:spAutoFit/>
            </a:bodyPr>
            <a:lstStyle/>
            <a:p>
              <a:pPr algn="l"/>
              <a:r>
                <a:rPr lang="zh-CN" sz="1280" dirty="0">
                  <a:solidFill>
                    <a:srgbClr val="111827"/>
                  </a:solidFill>
                  <a:latin typeface="Microsoft YaHei"/>
                  <a:ea typeface="Microsoft YaHei"/>
                  <a:cs typeface="Microsoft YaHei"/>
                </a:rPr>
                <a:t xml:space="preserve">同比 </a:t>
              </a:r>
              <a:r>
                <a:rPr lang="en-US" sz="1280" b="1" dirty="0">
                  <a:solidFill>
                    <a:srgbClr val="C00000"/>
                  </a:solidFill>
                  <a:latin typeface="Microsoft YaHei"/>
                  <a:ea typeface="Microsoft YaHei"/>
                  <a:cs typeface="Microsoft YaHei"/>
                </a:rPr>
                <a:t>+0.5%</a:t>
              </a:r>
            </a:p>
          </p:txBody>
        </p:sp>
      </p:grpSp>
      <p:grpSp>
        <p:nvGrpSpPr>
          <p:cNvPr id="39" name="Group 39"/>
          <p:cNvGrpSpPr/>
          <p:nvPr/>
        </p:nvGrpSpPr>
        <p:grpSpPr>
          <a:xfrm>
            <a:off x="900684" y="3733800"/>
            <a:ext cx="6109716" cy="1074801"/>
            <a:chOff x="900684" y="3733800"/>
            <a:chExt cx="6109716" cy="1074801"/>
          </a:xfrm>
        </p:grpSpPr>
        <p:sp>
          <p:nvSpPr>
            <p:cNvPr id="34" name="Line 34"/>
            <p:cNvSpPr/>
            <p:nvPr/>
          </p:nvSpPr>
          <p:spPr>
            <a:xfrm>
              <a:off x="914400" y="3733800"/>
              <a:ext cx="6096000" cy="9525"/>
            </a:xfrm>
            <a:custGeom>
              <a:avLst/>
              <a:gdLst/>
              <a:ahLst/>
              <a:cxnLst/>
              <a:rect l="l" t="t" r="r" b="b"/>
              <a:pathLst>
                <a:path w="6096000" h="9525">
                  <a:moveTo>
                    <a:pt x="0" y="0"/>
                  </a:moveTo>
                  <a:lnTo>
                    <a:pt x="6096000" y="0"/>
                  </a:lnTo>
                </a:path>
              </a:pathLst>
            </a:custGeom>
            <a:noFill/>
            <a:ln w="9525">
              <a:solidFill>
                <a:srgbClr val="D1D5DB"/>
              </a:solidFill>
            </a:ln>
          </p:spPr>
        </p:sp>
        <p:sp>
          <p:nvSpPr>
            <p:cNvPr id="35" name="TextBox 35"/>
            <p:cNvSpPr txBox="1"/>
            <p:nvPr/>
          </p:nvSpPr>
          <p:spPr>
            <a:xfrm>
              <a:off x="907923" y="3977164"/>
              <a:ext cx="702208" cy="249364"/>
            </a:xfrm>
            <a:prstGeom prst="rect">
              <a:avLst/>
            </a:prstGeom>
            <a:noFill/>
            <a:ln>
              <a:noFill/>
            </a:ln>
          </p:spPr>
          <p:txBody>
            <a:bodyPr wrap="none" lIns="0" tIns="0" rIns="0" bIns="0" anchor="t" anchorCtr="0">
              <a:spAutoFit/>
            </a:bodyPr>
            <a:lstStyle/>
            <a:p>
              <a:pPr algn="l"/>
              <a:r>
                <a:rPr lang="zh-CN" sz="1280" dirty="0">
                  <a:solidFill>
                    <a:srgbClr val="6B7280"/>
                  </a:solidFill>
                  <a:latin typeface="Microsoft YaHei"/>
                  <a:ea typeface="Microsoft YaHei"/>
                  <a:cs typeface="Microsoft YaHei"/>
                </a:rPr>
                <a:t>资本开支</a:t>
              </a:r>
            </a:p>
          </p:txBody>
        </p:sp>
        <p:sp>
          <p:nvSpPr>
            <p:cNvPr id="36" name="TextBox 36"/>
            <p:cNvSpPr txBox="1"/>
            <p:nvPr/>
          </p:nvSpPr>
          <p:spPr>
            <a:xfrm>
              <a:off x="900684" y="4280535"/>
              <a:ext cx="1075146" cy="528066"/>
            </a:xfrm>
            <a:prstGeom prst="rect">
              <a:avLst/>
            </a:prstGeom>
            <a:noFill/>
            <a:ln>
              <a:noFill/>
            </a:ln>
          </p:spPr>
          <p:txBody>
            <a:bodyPr wrap="none" lIns="0" tIns="0" rIns="0" bIns="0" anchor="t" anchorCtr="0">
              <a:spAutoFit/>
            </a:bodyPr>
            <a:lstStyle/>
            <a:p>
              <a:pPr algn="l"/>
              <a:r>
                <a:rPr lang="en-US" sz="2700" b="1" dirty="0">
                  <a:solidFill>
                    <a:srgbClr val="111827"/>
                  </a:solidFill>
                  <a:latin typeface="Arial"/>
                  <a:ea typeface="Arial"/>
                  <a:cs typeface="Arial"/>
                </a:rPr>
                <a:t>804</a:t>
              </a:r>
              <a:r>
                <a:rPr lang="zh-CN" sz="1350" dirty="0">
                  <a:solidFill>
                    <a:srgbClr val="6B7280"/>
                  </a:solidFill>
                  <a:latin typeface="Arial"/>
                  <a:ea typeface="Microsoft YaHei"/>
                  <a:cs typeface="Arial"/>
                </a:rPr>
                <a:t xml:space="preserve"> 亿元</a:t>
              </a:r>
            </a:p>
          </p:txBody>
        </p:sp>
        <p:sp>
          <p:nvSpPr>
            <p:cNvPr id="37" name="TextBox 37"/>
            <p:cNvSpPr txBox="1"/>
            <p:nvPr/>
          </p:nvSpPr>
          <p:spPr>
            <a:xfrm>
              <a:off x="3803523" y="3977164"/>
              <a:ext cx="874522" cy="249364"/>
            </a:xfrm>
            <a:prstGeom prst="rect">
              <a:avLst/>
            </a:prstGeom>
            <a:noFill/>
            <a:ln>
              <a:noFill/>
            </a:ln>
          </p:spPr>
          <p:txBody>
            <a:bodyPr wrap="none" lIns="0" tIns="0" rIns="0" bIns="0" anchor="t" anchorCtr="0">
              <a:spAutoFit/>
            </a:bodyPr>
            <a:lstStyle/>
            <a:p>
              <a:pPr algn="l"/>
              <a:r>
                <a:rPr lang="zh-CN" sz="1280" dirty="0">
                  <a:solidFill>
                    <a:srgbClr val="6B7280"/>
                  </a:solidFill>
                  <a:latin typeface="Microsoft YaHei"/>
                  <a:ea typeface="Microsoft YaHei"/>
                  <a:cs typeface="Microsoft YaHei"/>
                </a:rPr>
                <a:t>自由现金流</a:t>
              </a:r>
            </a:p>
          </p:txBody>
        </p:sp>
        <p:sp>
          <p:nvSpPr>
            <p:cNvPr id="38" name="TextBox 38"/>
            <p:cNvSpPr txBox="1"/>
            <p:nvPr/>
          </p:nvSpPr>
          <p:spPr>
            <a:xfrm>
              <a:off x="3796284" y="4280535"/>
              <a:ext cx="1075146" cy="528066"/>
            </a:xfrm>
            <a:prstGeom prst="rect">
              <a:avLst/>
            </a:prstGeom>
            <a:noFill/>
            <a:ln>
              <a:noFill/>
            </a:ln>
          </p:spPr>
          <p:txBody>
            <a:bodyPr wrap="none" lIns="0" tIns="0" rIns="0" bIns="0" anchor="t" anchorCtr="0">
              <a:spAutoFit/>
            </a:bodyPr>
            <a:lstStyle/>
            <a:p>
              <a:pPr algn="l"/>
              <a:r>
                <a:rPr lang="en-US" sz="2700" b="1" dirty="0">
                  <a:solidFill>
                    <a:srgbClr val="111827"/>
                  </a:solidFill>
                  <a:latin typeface="Arial"/>
                  <a:ea typeface="Arial"/>
                  <a:cs typeface="Arial"/>
                </a:rPr>
                <a:t>447</a:t>
              </a:r>
              <a:r>
                <a:rPr lang="zh-CN" sz="1350" dirty="0">
                  <a:solidFill>
                    <a:srgbClr val="6B7280"/>
                  </a:solidFill>
                  <a:latin typeface="Arial"/>
                  <a:ea typeface="Microsoft YaHei"/>
                  <a:cs typeface="Arial"/>
                </a:rPr>
                <a:t xml:space="preserve"> 亿元</a:t>
              </a:r>
            </a:p>
          </p:txBody>
        </p:sp>
      </p:grpSp>
      <p:grpSp>
        <p:nvGrpSpPr>
          <p:cNvPr id="45" name="Group 45"/>
          <p:cNvGrpSpPr/>
          <p:nvPr/>
        </p:nvGrpSpPr>
        <p:grpSpPr>
          <a:xfrm>
            <a:off x="7384923" y="3733800"/>
            <a:ext cx="3892677" cy="1407128"/>
            <a:chOff x="7384923" y="3733800"/>
            <a:chExt cx="3892677" cy="1407128"/>
          </a:xfrm>
        </p:grpSpPr>
        <p:sp>
          <p:nvSpPr>
            <p:cNvPr id="40" name="Line 40"/>
            <p:cNvSpPr/>
            <p:nvPr/>
          </p:nvSpPr>
          <p:spPr>
            <a:xfrm>
              <a:off x="7391400" y="3733800"/>
              <a:ext cx="3886200" cy="9525"/>
            </a:xfrm>
            <a:custGeom>
              <a:avLst/>
              <a:gdLst/>
              <a:ahLst/>
              <a:cxnLst/>
              <a:rect l="l" t="t" r="r" b="b"/>
              <a:pathLst>
                <a:path w="3886200" h="9525">
                  <a:moveTo>
                    <a:pt x="0" y="0"/>
                  </a:moveTo>
                  <a:lnTo>
                    <a:pt x="3886200" y="0"/>
                  </a:lnTo>
                </a:path>
              </a:pathLst>
            </a:custGeom>
            <a:noFill/>
            <a:ln w="9525">
              <a:solidFill>
                <a:srgbClr val="D1D5DB"/>
              </a:solidFill>
            </a:ln>
          </p:spPr>
        </p:sp>
        <p:sp>
          <p:nvSpPr>
            <p:cNvPr id="41" name="TextBox 41"/>
            <p:cNvSpPr txBox="1"/>
            <p:nvPr/>
          </p:nvSpPr>
          <p:spPr>
            <a:xfrm>
              <a:off x="7384923" y="3939064"/>
              <a:ext cx="702208" cy="249364"/>
            </a:xfrm>
            <a:prstGeom prst="rect">
              <a:avLst/>
            </a:prstGeom>
            <a:noFill/>
            <a:ln>
              <a:noFill/>
            </a:ln>
          </p:spPr>
          <p:txBody>
            <a:bodyPr wrap="none" lIns="0" tIns="0" rIns="0" bIns="0" anchor="t" anchorCtr="0">
              <a:spAutoFit/>
            </a:bodyPr>
            <a:lstStyle/>
            <a:p>
              <a:pPr algn="l"/>
              <a:r>
                <a:rPr lang="zh-CN" sz="1280" b="1" dirty="0">
                  <a:solidFill>
                    <a:srgbClr val="C00000"/>
                  </a:solidFill>
                  <a:latin typeface="Microsoft YaHei"/>
                  <a:ea typeface="Microsoft YaHei"/>
                  <a:cs typeface="Microsoft YaHei"/>
                </a:rPr>
                <a:t>三个信号</a:t>
              </a:r>
            </a:p>
          </p:txBody>
        </p:sp>
        <p:sp>
          <p:nvSpPr>
            <p:cNvPr id="42" name="TextBox 42"/>
            <p:cNvSpPr txBox="1"/>
            <p:nvPr/>
          </p:nvSpPr>
          <p:spPr>
            <a:xfrm>
              <a:off x="7384923" y="4281964"/>
              <a:ext cx="1357325" cy="249364"/>
            </a:xfrm>
            <a:prstGeom prst="rect">
              <a:avLst/>
            </a:prstGeom>
            <a:noFill/>
            <a:ln>
              <a:noFill/>
            </a:ln>
          </p:spPr>
          <p:txBody>
            <a:bodyPr wrap="none" lIns="0" tIns="0" rIns="0" bIns="0" anchor="t" anchorCtr="0">
              <a:spAutoFit/>
            </a:bodyPr>
            <a:lstStyle/>
            <a:p>
              <a:pPr algn="l" marL="138176" indent="-138176">
                <a:buClr>
                  <a:srgbClr val="111827"/>
                </a:buClr>
                <a:buSzTx/>
                <a:buFontTx/>
                <a:buChar char="•"/>
              </a:pPr>
              <a:r>
                <a:rPr lang="zh-CN" sz="1280" dirty="0">
                  <a:solidFill>
                    <a:srgbClr val="111827"/>
                  </a:solidFill>
                  <a:latin typeface="Microsoft YaHei"/>
                  <a:ea typeface="Microsoft YaHei"/>
                  <a:cs typeface="Microsoft YaHei"/>
                </a:rPr>
                <a:t>收入端保持韧性</a:t>
              </a:r>
            </a:p>
          </p:txBody>
        </p:sp>
        <p:sp>
          <p:nvSpPr>
            <p:cNvPr id="43" name="TextBox 43"/>
            <p:cNvSpPr txBox="1"/>
            <p:nvPr/>
          </p:nvSpPr>
          <p:spPr>
            <a:xfrm>
              <a:off x="7384923" y="4586764"/>
              <a:ext cx="1529639" cy="249364"/>
            </a:xfrm>
            <a:prstGeom prst="rect">
              <a:avLst/>
            </a:prstGeom>
            <a:noFill/>
            <a:ln>
              <a:noFill/>
            </a:ln>
          </p:spPr>
          <p:txBody>
            <a:bodyPr wrap="none" lIns="0" tIns="0" rIns="0" bIns="0" anchor="t" anchorCtr="0">
              <a:spAutoFit/>
            </a:bodyPr>
            <a:lstStyle/>
            <a:p>
              <a:pPr algn="l" marL="138176" indent="-138176">
                <a:buClr>
                  <a:srgbClr val="111827"/>
                </a:buClr>
                <a:buSzTx/>
                <a:buFontTx/>
                <a:buChar char="•"/>
              </a:pPr>
              <a:r>
                <a:rPr lang="zh-CN" sz="1280" dirty="0">
                  <a:solidFill>
                    <a:srgbClr val="111827"/>
                  </a:solidFill>
                  <a:latin typeface="Microsoft YaHei"/>
                  <a:ea typeface="Microsoft YaHei"/>
                  <a:cs typeface="Microsoft YaHei"/>
                </a:rPr>
                <a:t>盈利与现金流稳定</a:t>
              </a:r>
            </a:p>
          </p:txBody>
        </p:sp>
        <p:sp>
          <p:nvSpPr>
            <p:cNvPr id="44" name="TextBox 44"/>
            <p:cNvSpPr txBox="1"/>
            <p:nvPr/>
          </p:nvSpPr>
          <p:spPr>
            <a:xfrm>
              <a:off x="7384923" y="4891564"/>
              <a:ext cx="2735834" cy="249364"/>
            </a:xfrm>
            <a:prstGeom prst="rect">
              <a:avLst/>
            </a:prstGeom>
            <a:noFill/>
            <a:ln>
              <a:noFill/>
            </a:ln>
          </p:spPr>
          <p:txBody>
            <a:bodyPr wrap="none" lIns="0" tIns="0" rIns="0" bIns="0" anchor="t" anchorCtr="0">
              <a:spAutoFit/>
            </a:bodyPr>
            <a:lstStyle/>
            <a:p>
              <a:pPr algn="l" marL="138176" indent="-138176">
                <a:buClr>
                  <a:srgbClr val="111827"/>
                </a:buClr>
                <a:buSzTx/>
                <a:buFontTx/>
                <a:buChar char="•"/>
              </a:pPr>
              <a:r>
                <a:rPr lang="zh-CN" sz="1280" dirty="0">
                  <a:solidFill>
                    <a:srgbClr val="111827"/>
                  </a:solidFill>
                  <a:latin typeface="Microsoft YaHei"/>
                  <a:ea typeface="Microsoft YaHei"/>
                  <a:cs typeface="Microsoft YaHei"/>
                </a:rPr>
                <a:t>资本开支聚焦智能化转型基础设施</a:t>
              </a:r>
            </a:p>
          </p:txBody>
        </p:sp>
      </p:grpSp>
      <p:sp>
        <p:nvSpPr>
          <p:cNvPr id="46" name="content-source-slot Placeholder Carrier"/>
          <p:cNvSpPr txBox="1"/>
          <p:nvPr>
            <p:ph type="ftr" idx="3"/>
          </p:nvPr>
        </p:nvSpPr>
        <p:spPr>
          <a:xfrm>
            <a:off x="680847" y="6352699"/>
            <a:ext cx="5240835" cy="190690"/>
          </a:xfrm>
          <a:prstGeom prst="rect">
            <a:avLst/>
          </a:prstGeom>
          <a:noFill/>
          <a:ln>
            <a:noFill/>
          </a:ln>
        </p:spPr>
        <p:txBody>
          <a:bodyPr wrap="none" lIns="0" tIns="0" rIns="0" bIns="0" anchor="t" anchorCtr="0">
            <a:spAutoFit/>
          </a:bodyPr>
          <a:lstStyle/>
          <a:p>
            <a:pPr algn="l"/>
            <a:r>
              <a:rPr lang="zh-CN" sz="980" dirty="0">
                <a:solidFill>
                  <a:srgbClr val="6B7280"/>
                </a:solidFill>
                <a:latin typeface="Arial"/>
                <a:ea typeface="Microsoft YaHei"/>
                <a:cs typeface="Arial"/>
              </a:rPr>
              <a:t>来源:中国电信《2025 年全年业绩公布》,2026-03-24;年报与投资者关系财务页交叉核验</a:t>
            </a:r>
          </a:p>
        </p:txBody>
      </p:sp>
      <p:sp>
        <p:nvSpPr>
          <p:cNvPr id="47" name="content-slide-number-slot Placeholder Carrier"/>
          <p:cNvSpPr txBox="1"/>
          <p:nvPr>
            <p:ph type="sldNum" idx="4"/>
          </p:nvPr>
        </p:nvSpPr>
        <p:spPr>
          <a:xfrm>
            <a:off x="11356127" y="6352699"/>
            <a:ext cx="155026" cy="190690"/>
          </a:xfrm>
          <a:prstGeom prst="rect">
            <a:avLst/>
          </a:prstGeom>
          <a:noFill/>
          <a:ln>
            <a:noFill/>
          </a:ln>
        </p:spPr>
        <p:txBody>
          <a:bodyPr wrap="none" lIns="0" tIns="0" rIns="0" bIns="0" anchor="t" anchorCtr="0">
            <a:spAutoFit/>
          </a:bodyPr>
          <a:lstStyle/>
          <a:p>
            <a:pPr algn="r"/>
            <a:r>
              <a:rPr lang="en-US" sz="980" dirty="0">
                <a:solidFill>
                  <a:srgbClr val="6B7280"/>
                </a:solidFill>
                <a:latin typeface="Arial"/>
                <a:ea typeface="Arial"/>
                <a:cs typeface="Arial"/>
              </a:rPr>
              <a:t>04</a:t>
            </a:r>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450"/>
                                        <p:tgtEl>
                                          <p:spTgt spid="18"/>
                                        </p:tgtEl>
                                      </p:cBhvr>
                                    </p:animEffect>
                                  </p:childTnLst>
                                </p:cTn>
                              </p:par>
                            </p:childTnLst>
                          </p:cTn>
                        </p:par>
                        <p:par>
                          <p:cTn id="8" fill="hold">
                            <p:stCondLst>
                              <p:cond delay="450"/>
                            </p:stCondLst>
                            <p:childTnLst>
                              <p:par>
                                <p:cTn id="9" presetID="10" presetClass="entr" presetSubtype="0" fill="hold" grpId="0" nodeType="afterEffect">
                                  <p:stCondLst>
                                    <p:cond delay="20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450"/>
                                        <p:tgtEl>
                                          <p:spTgt spid="23"/>
                                        </p:tgtEl>
                                      </p:cBhvr>
                                    </p:animEffect>
                                  </p:childTnLst>
                                </p:cTn>
                              </p:par>
                            </p:childTnLst>
                          </p:cTn>
                        </p:par>
                        <p:par>
                          <p:cTn id="12" fill="hold">
                            <p:stCondLst>
                              <p:cond delay="1100"/>
                            </p:stCondLst>
                            <p:childTnLst>
                              <p:par>
                                <p:cTn id="13" presetID="10" presetClass="entr" presetSubtype="0" fill="hold" grpId="0" nodeType="afterEffect">
                                  <p:stCondLst>
                                    <p:cond delay="20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450"/>
                                        <p:tgtEl>
                                          <p:spTgt spid="28"/>
                                        </p:tgtEl>
                                      </p:cBhvr>
                                    </p:animEffect>
                                  </p:childTnLst>
                                </p:cTn>
                              </p:par>
                            </p:childTnLst>
                          </p:cTn>
                        </p:par>
                        <p:par>
                          <p:cTn id="16" fill="hold">
                            <p:stCondLst>
                              <p:cond delay="1750"/>
                            </p:stCondLst>
                            <p:childTnLst>
                              <p:par>
                                <p:cTn id="17" presetID="10" presetClass="entr" presetSubtype="0" fill="hold" grpId="0" nodeType="afterEffect">
                                  <p:stCondLst>
                                    <p:cond delay="20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450"/>
                                        <p:tgtEl>
                                          <p:spTgt spid="33"/>
                                        </p:tgtEl>
                                      </p:cBhvr>
                                    </p:animEffect>
                                  </p:childTnLst>
                                </p:cTn>
                              </p:par>
                            </p:childTnLst>
                          </p:cTn>
                        </p:par>
                        <p:par>
                          <p:cTn id="20" fill="hold">
                            <p:stCondLst>
                              <p:cond delay="2400"/>
                            </p:stCondLst>
                            <p:childTnLst>
                              <p:par>
                                <p:cTn id="21" presetID="10" presetClass="entr" presetSubtype="0" fill="hold" grpId="0" nodeType="afterEffect">
                                  <p:stCondLst>
                                    <p:cond delay="20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450"/>
                                        <p:tgtEl>
                                          <p:spTgt spid="39"/>
                                        </p:tgtEl>
                                      </p:cBhvr>
                                    </p:animEffect>
                                  </p:childTnLst>
                                </p:cTn>
                              </p:par>
                            </p:childTnLst>
                          </p:cTn>
                        </p:par>
                        <p:par>
                          <p:cTn id="24" fill="hold">
                            <p:stCondLst>
                              <p:cond delay="3050"/>
                            </p:stCondLst>
                            <p:childTnLst>
                              <p:par>
                                <p:cTn id="25" presetID="10" presetClass="entr" presetSubtype="0" fill="hold" grpId="0" nodeType="afterEffect">
                                  <p:stCondLst>
                                    <p:cond delay="20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6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11" name="content-section-slot Placeholder Carrier"/>
          <p:cNvSpPr txBox="1"/>
          <p:nvPr>
            <p:ph type="body" idx="1"/>
          </p:nvPr>
        </p:nvSpPr>
        <p:spPr>
          <a:xfrm>
            <a:off x="372618" y="507682"/>
            <a:ext cx="905256" cy="322707"/>
          </a:xfrm>
          <a:prstGeom prst="rect">
            <a:avLst/>
          </a:prstGeom>
          <a:noFill/>
          <a:ln>
            <a:noFill/>
          </a:ln>
        </p:spPr>
        <p:txBody>
          <a:bodyPr wrap="none" lIns="0" tIns="0" rIns="0" bIns="0" anchor="t" anchorCtr="0">
            <a:spAutoFit/>
          </a:bodyPr>
          <a:lstStyle/>
          <a:p>
            <a:pPr algn="l" marL="0" indent="0">
              <a:buNone/>
            </a:pPr>
            <a:r>
              <a:rPr lang="zh-CN" sz="1650" b="1" dirty="0">
                <a:solidFill>
                  <a:srgbClr val="FFFFFF"/>
                </a:solidFill>
                <a:latin typeface="Arial"/>
                <a:ea typeface="Microsoft YaHei"/>
                <a:cs typeface="Arial"/>
              </a:rPr>
              <a:t>经营底盘</a:t>
            </a:r>
          </a:p>
        </p:txBody>
      </p:sp>
      <p:sp>
        <p:nvSpPr>
          <p:cNvPr id="12" name="content-title-slot Placeholder Carrier"/>
          <p:cNvSpPr txBox="1"/>
          <p:nvPr>
            <p:ph type="title"/>
          </p:nvPr>
        </p:nvSpPr>
        <p:spPr>
          <a:xfrm>
            <a:off x="2162556" y="491490"/>
            <a:ext cx="3895344" cy="352044"/>
          </a:xfrm>
          <a:prstGeom prst="rect">
            <a:avLst/>
          </a:prstGeom>
          <a:noFill/>
          <a:ln>
            <a:noFill/>
          </a:ln>
        </p:spPr>
        <p:txBody>
          <a:bodyPr wrap="none" lIns="0" tIns="0" rIns="0" bIns="0" anchor="t" anchorCtr="0">
            <a:spAutoFit/>
          </a:bodyPr>
          <a:lstStyle/>
          <a:p>
            <a:pPr algn="l"/>
            <a:r>
              <a:rPr lang="zh-CN" sz="1800" b="1" dirty="0">
                <a:solidFill>
                  <a:srgbClr val="2B2F33"/>
                </a:solidFill>
                <a:latin typeface="Arial"/>
                <a:ea typeface="Microsoft YaHei"/>
                <a:cs typeface="Arial"/>
              </a:rPr>
              <a:t>基础业务与产业数字化形成双轮驱动</a:t>
            </a:r>
          </a:p>
        </p:txBody>
      </p:sp>
      <p:sp>
        <p:nvSpPr>
          <p:cNvPr id="13" name="content-object-slot Placeholder Carrier"/>
          <p:cNvSpPr txBox="1"/>
          <p:nvPr>
            <p:ph idx="2"/>
          </p:nvPr>
        </p:nvSpPr>
        <p:spPr>
          <a:xfrm>
            <a:off x="906780" y="1647825"/>
            <a:ext cx="126302" cy="293370"/>
          </a:xfrm>
          <a:prstGeom prst="rect">
            <a:avLst/>
          </a:prstGeom>
          <a:noFill/>
          <a:ln>
            <a:noFill/>
          </a:ln>
        </p:spPr>
        <p:txBody>
          <a:bodyPr wrap="none" lIns="0" tIns="0" rIns="0" bIns="0" anchor="t" anchorCtr="0">
            <a:spAutoFit/>
          </a:bodyPr>
          <a:lstStyle/>
          <a:p>
            <a:pPr algn="l"/>
            <a:r>
              <a:rPr lang="en-US" sz="1500" dirty="0">
                <a:solidFill>
                  <a:srgbClr val="9CA3AF"/>
                </a:solidFill>
                <a:latin typeface="Arial"/>
                <a:ea typeface="Arial"/>
                <a:cs typeface="Arial"/>
              </a:rPr>
              <a:t>​</a:t>
            </a:r>
          </a:p>
        </p:txBody>
      </p:sp>
      <p:grpSp>
        <p:nvGrpSpPr>
          <p:cNvPr id="31" name="Group 31"/>
          <p:cNvGrpSpPr/>
          <p:nvPr/>
        </p:nvGrpSpPr>
        <p:grpSpPr>
          <a:xfrm>
            <a:off x="895350" y="1767364"/>
            <a:ext cx="4329478" cy="2693670"/>
            <a:chOff x="895350" y="1767364"/>
            <a:chExt cx="4329478" cy="2693670"/>
          </a:xfrm>
        </p:grpSpPr>
        <p:sp>
          <p:nvSpPr>
            <p:cNvPr id="14" name="TextBox 14"/>
            <p:cNvSpPr txBox="1"/>
            <p:nvPr/>
          </p:nvSpPr>
          <p:spPr>
            <a:xfrm>
              <a:off x="907923" y="1767364"/>
              <a:ext cx="1046836" cy="249364"/>
            </a:xfrm>
            <a:prstGeom prst="rect">
              <a:avLst/>
            </a:prstGeom>
            <a:noFill/>
            <a:ln>
              <a:noFill/>
            </a:ln>
          </p:spPr>
          <p:txBody>
            <a:bodyPr wrap="none" lIns="0" tIns="0" rIns="0" bIns="0" anchor="t" anchorCtr="0">
              <a:spAutoFit/>
            </a:bodyPr>
            <a:lstStyle/>
            <a:p>
              <a:pPr algn="l"/>
              <a:r>
                <a:rPr lang="zh-CN" sz="1280" dirty="0">
                  <a:solidFill>
                    <a:srgbClr val="6B7280"/>
                  </a:solidFill>
                  <a:latin typeface="Microsoft YaHei"/>
                  <a:ea typeface="Microsoft YaHei"/>
                  <a:cs typeface="Microsoft YaHei"/>
                </a:rPr>
                <a:t>基础业务收入</a:t>
              </a:r>
            </a:p>
          </p:txBody>
        </p:sp>
        <p:sp>
          <p:nvSpPr>
            <p:cNvPr id="15" name="TextBox 15"/>
            <p:cNvSpPr txBox="1"/>
            <p:nvPr/>
          </p:nvSpPr>
          <p:spPr>
            <a:xfrm>
              <a:off x="895350" y="2074545"/>
              <a:ext cx="2718115" cy="762000"/>
            </a:xfrm>
            <a:prstGeom prst="rect">
              <a:avLst/>
            </a:prstGeom>
            <a:noFill/>
            <a:ln>
              <a:noFill/>
            </a:ln>
          </p:spPr>
          <p:txBody>
            <a:bodyPr wrap="none" lIns="0" tIns="0" rIns="0" bIns="0" anchor="t" anchorCtr="0">
              <a:spAutoFit/>
            </a:bodyPr>
            <a:lstStyle/>
            <a:p>
              <a:pPr algn="l"/>
              <a:r>
                <a:rPr lang="en-US" sz="3900" b="1" dirty="0">
                  <a:solidFill>
                    <a:srgbClr val="C00000"/>
                  </a:solidFill>
                  <a:latin typeface="Arial"/>
                  <a:ea typeface="Arial"/>
                  <a:cs typeface="Arial"/>
                </a:rPr>
                <a:t>3305</a:t>
              </a:r>
              <a:r>
                <a:rPr lang="zh-CN" sz="1650" dirty="0">
                  <a:solidFill>
                    <a:srgbClr val="6B7280"/>
                  </a:solidFill>
                  <a:latin typeface="Arial"/>
                  <a:ea typeface="Microsoft YaHei"/>
                  <a:cs typeface="Arial"/>
                </a:rPr>
                <a:t xml:space="preserve"> 亿元</a:t>
              </a:r>
              <a:r>
                <a:rPr lang="zh-CN" sz="1280" dirty="0">
                  <a:solidFill>
                    <a:srgbClr val="111827"/>
                  </a:solidFill>
                  <a:latin typeface="Microsoft YaHei"/>
                  <a:ea typeface="Microsoft YaHei"/>
                  <a:cs typeface="Microsoft YaHei"/>
                </a:rPr>
                <a:t xml:space="preserve"> 同比 +0.7%</a:t>
              </a:r>
            </a:p>
          </p:txBody>
        </p:sp>
        <p:sp>
          <p:nvSpPr>
            <p:cNvPr id="16" name="TextBox 16"/>
            <p:cNvSpPr txBox="1"/>
            <p:nvPr/>
          </p:nvSpPr>
          <p:spPr>
            <a:xfrm>
              <a:off x="907923" y="2719864"/>
              <a:ext cx="1391463" cy="249364"/>
            </a:xfrm>
            <a:prstGeom prst="rect">
              <a:avLst/>
            </a:prstGeom>
            <a:noFill/>
            <a:ln>
              <a:noFill/>
            </a:ln>
          </p:spPr>
          <p:txBody>
            <a:bodyPr wrap="none" lIns="0" tIns="0" rIns="0" bIns="0" anchor="t" anchorCtr="0">
              <a:spAutoFit/>
            </a:bodyPr>
            <a:lstStyle/>
            <a:p>
              <a:pPr algn="l"/>
              <a:r>
                <a:rPr lang="zh-CN" sz="1280" b="1" dirty="0">
                  <a:solidFill>
                    <a:srgbClr val="111827"/>
                  </a:solidFill>
                  <a:latin typeface="Microsoft YaHei"/>
                  <a:ea typeface="Microsoft YaHei"/>
                  <a:cs typeface="Microsoft YaHei"/>
                </a:rPr>
                <a:t>提供规模与现金流</a:t>
              </a:r>
            </a:p>
          </p:txBody>
        </p:sp>
        <p:grpSp>
          <p:nvGrpSpPr>
            <p:cNvPr id="20" name="Group 20"/>
            <p:cNvGrpSpPr/>
            <p:nvPr/>
          </p:nvGrpSpPr>
          <p:grpSpPr>
            <a:xfrm>
              <a:off x="985838" y="3198019"/>
              <a:ext cx="142875" cy="214312"/>
              <a:chOff x="985838" y="3198019"/>
              <a:chExt cx="142875" cy="214312"/>
            </a:xfrm>
          </p:grpSpPr>
          <p:sp>
            <p:nvSpPr>
              <p:cNvPr id="17" name="Freeform 17"/>
              <p:cNvSpPr/>
              <p:nvPr/>
            </p:nvSpPr>
            <p:spPr>
              <a:xfrm>
                <a:off x="985838" y="3198019"/>
                <a:ext cx="142875" cy="214312"/>
              </a:xfrm>
              <a:custGeom>
                <a:avLst/>
                <a:gdLst/>
                <a:ahLst/>
                <a:cxnLst/>
                <a:rect l="l" t="t" r="r" b="b"/>
                <a:pathLst>
                  <a:path w="142875" h="214312">
                    <a:moveTo>
                      <a:pt x="0" y="23812"/>
                    </a:moveTo>
                    <a:cubicBezTo>
                      <a:pt x="0" y="10661"/>
                      <a:pt x="10661" y="0"/>
                      <a:pt x="23812" y="0"/>
                    </a:cubicBezTo>
                    <a:lnTo>
                      <a:pt x="119062" y="0"/>
                    </a:lnTo>
                    <a:cubicBezTo>
                      <a:pt x="132214" y="0"/>
                      <a:pt x="142875" y="10661"/>
                      <a:pt x="142875" y="23812"/>
                    </a:cubicBezTo>
                    <a:lnTo>
                      <a:pt x="142875" y="190500"/>
                    </a:lnTo>
                    <a:cubicBezTo>
                      <a:pt x="142875" y="203651"/>
                      <a:pt x="132214" y="214312"/>
                      <a:pt x="119062" y="214312"/>
                    </a:cubicBezTo>
                    <a:lnTo>
                      <a:pt x="23812" y="214312"/>
                    </a:lnTo>
                    <a:cubicBezTo>
                      <a:pt x="10661" y="214312"/>
                      <a:pt x="0" y="203651"/>
                      <a:pt x="0" y="190500"/>
                    </a:cubicBezTo>
                    <a:lnTo>
                      <a:pt x="0" y="23812"/>
                    </a:lnTo>
                  </a:path>
                </a:pathLst>
              </a:custGeom>
              <a:noFill/>
              <a:ln w="23812">
                <a:solidFill>
                  <a:srgbClr val="C00000"/>
                </a:solidFill>
              </a:ln>
            </p:spPr>
          </p:sp>
          <p:sp>
            <p:nvSpPr>
              <p:cNvPr id="18" name="Freeform 18"/>
              <p:cNvSpPr/>
              <p:nvPr/>
            </p:nvSpPr>
            <p:spPr>
              <a:xfrm>
                <a:off x="1045369" y="3209925"/>
                <a:ext cx="23812" cy="9525"/>
              </a:xfrm>
              <a:custGeom>
                <a:avLst/>
                <a:gdLst/>
                <a:ahLst/>
                <a:cxnLst/>
                <a:rect l="l" t="t" r="r" b="b"/>
                <a:pathLst>
                  <a:path w="23812" h="9525">
                    <a:moveTo>
                      <a:pt x="0" y="0"/>
                    </a:moveTo>
                    <a:lnTo>
                      <a:pt x="23812" y="0"/>
                    </a:lnTo>
                  </a:path>
                </a:pathLst>
              </a:custGeom>
              <a:noFill/>
              <a:ln w="23812">
                <a:solidFill>
                  <a:srgbClr val="C00000"/>
                </a:solidFill>
              </a:ln>
            </p:spPr>
          </p:sp>
          <p:sp>
            <p:nvSpPr>
              <p:cNvPr id="19" name="Freeform 19"/>
              <p:cNvSpPr/>
              <p:nvPr/>
            </p:nvSpPr>
            <p:spPr>
              <a:xfrm>
                <a:off x="1057275" y="3364706"/>
                <a:ext cx="9525" cy="9525"/>
              </a:xfrm>
              <a:custGeom>
                <a:avLst/>
                <a:gdLst/>
                <a:ahLst/>
                <a:cxnLst/>
                <a:rect l="l" t="t" r="r" b="b"/>
                <a:pathLst>
                  <a:path w="9525" h="9525">
                    <a:moveTo>
                      <a:pt x="0" y="0"/>
                    </a:moveTo>
                    <a:lnTo>
                      <a:pt x="0" y="119"/>
                    </a:lnTo>
                  </a:path>
                </a:pathLst>
              </a:custGeom>
              <a:noFill/>
              <a:ln w="23812">
                <a:solidFill>
                  <a:srgbClr val="C00000"/>
                </a:solidFill>
              </a:ln>
            </p:spPr>
          </p:sp>
        </p:grpSp>
        <p:sp>
          <p:nvSpPr>
            <p:cNvPr id="21" name="TextBox 21"/>
            <p:cNvSpPr txBox="1"/>
            <p:nvPr/>
          </p:nvSpPr>
          <p:spPr>
            <a:xfrm>
              <a:off x="1327023" y="3234214"/>
              <a:ext cx="3897805" cy="249364"/>
            </a:xfrm>
            <a:prstGeom prst="rect">
              <a:avLst/>
            </a:prstGeom>
            <a:noFill/>
            <a:ln>
              <a:noFill/>
            </a:ln>
          </p:spPr>
          <p:txBody>
            <a:bodyPr wrap="none" lIns="0" tIns="0" rIns="0" bIns="0" anchor="t" anchorCtr="0">
              <a:spAutoFit/>
            </a:bodyPr>
            <a:lstStyle/>
            <a:p>
              <a:pPr algn="l"/>
              <a:r>
                <a:rPr lang="zh-CN" sz="1280" dirty="0">
                  <a:solidFill>
                    <a:srgbClr val="111827"/>
                  </a:solidFill>
                  <a:latin typeface="Microsoft YaHei"/>
                  <a:ea typeface="Microsoft YaHei"/>
                  <a:cs typeface="Microsoft YaHei"/>
                </a:rPr>
                <a:t xml:space="preserve">移动用户 </a:t>
              </a:r>
              <a:r>
                <a:rPr lang="en-US" sz="1280" b="1" dirty="0">
                  <a:solidFill>
                    <a:srgbClr val="111827"/>
                  </a:solidFill>
                  <a:latin typeface="Arial"/>
                  <a:ea typeface="Arial"/>
                  <a:cs typeface="Arial"/>
                </a:rPr>
                <a:t>4.39</a:t>
              </a:r>
              <a:r>
                <a:rPr lang="zh-CN" sz="1280" dirty="0">
                  <a:solidFill>
                    <a:srgbClr val="111827"/>
                  </a:solidFill>
                  <a:latin typeface="Microsoft YaHei"/>
                  <a:ea typeface="Microsoft YaHei"/>
                  <a:cs typeface="Microsoft YaHei"/>
                </a:rPr>
                <a:t xml:space="preserve"> 亿户 · 5G 网络用户渗透率 </a:t>
              </a:r>
              <a:r>
                <a:rPr lang="en-US" sz="1280" b="1" dirty="0">
                  <a:solidFill>
                    <a:srgbClr val="111827"/>
                  </a:solidFill>
                  <a:latin typeface="Arial"/>
                  <a:ea typeface="Arial"/>
                  <a:cs typeface="Arial"/>
                </a:rPr>
                <a:t>68.8%</a:t>
              </a:r>
            </a:p>
          </p:txBody>
        </p:sp>
        <p:grpSp>
          <p:nvGrpSpPr>
            <p:cNvPr id="28" name="Group 28"/>
            <p:cNvGrpSpPr/>
            <p:nvPr/>
          </p:nvGrpSpPr>
          <p:grpSpPr>
            <a:xfrm>
              <a:off x="950119" y="3695268"/>
              <a:ext cx="220265" cy="212363"/>
              <a:chOff x="950119" y="3695268"/>
              <a:chExt cx="220265" cy="212363"/>
            </a:xfrm>
          </p:grpSpPr>
          <p:sp>
            <p:nvSpPr>
              <p:cNvPr id="22" name="Freeform 22"/>
              <p:cNvSpPr/>
              <p:nvPr/>
            </p:nvSpPr>
            <p:spPr>
              <a:xfrm>
                <a:off x="950119" y="3812381"/>
                <a:ext cx="214312" cy="95250"/>
              </a:xfrm>
              <a:custGeom>
                <a:avLst/>
                <a:gdLst/>
                <a:ahLst/>
                <a:cxnLst/>
                <a:rect l="l" t="t" r="r" b="b"/>
                <a:pathLst>
                  <a:path w="214312" h="95250">
                    <a:moveTo>
                      <a:pt x="0" y="23812"/>
                    </a:moveTo>
                    <a:cubicBezTo>
                      <a:pt x="0" y="10661"/>
                      <a:pt x="10661" y="0"/>
                      <a:pt x="23812" y="0"/>
                    </a:cubicBezTo>
                    <a:lnTo>
                      <a:pt x="190500" y="0"/>
                    </a:lnTo>
                    <a:cubicBezTo>
                      <a:pt x="203651" y="0"/>
                      <a:pt x="214312" y="10661"/>
                      <a:pt x="214312" y="23812"/>
                    </a:cubicBezTo>
                    <a:lnTo>
                      <a:pt x="214312" y="71438"/>
                    </a:lnTo>
                    <a:cubicBezTo>
                      <a:pt x="214312" y="84589"/>
                      <a:pt x="203651" y="95250"/>
                      <a:pt x="190500" y="95250"/>
                    </a:cubicBezTo>
                    <a:lnTo>
                      <a:pt x="23812" y="95250"/>
                    </a:lnTo>
                    <a:cubicBezTo>
                      <a:pt x="10661" y="95250"/>
                      <a:pt x="0" y="84589"/>
                      <a:pt x="0" y="71438"/>
                    </a:cubicBezTo>
                    <a:lnTo>
                      <a:pt x="0" y="23812"/>
                    </a:lnTo>
                  </a:path>
                </a:pathLst>
              </a:custGeom>
              <a:noFill/>
              <a:ln w="23812">
                <a:solidFill>
                  <a:srgbClr val="C00000"/>
                </a:solidFill>
              </a:ln>
            </p:spPr>
          </p:sp>
          <p:sp>
            <p:nvSpPr>
              <p:cNvPr id="23" name="Freeform 23"/>
              <p:cNvSpPr/>
              <p:nvPr/>
            </p:nvSpPr>
            <p:spPr>
              <a:xfrm>
                <a:off x="1116806" y="3860006"/>
                <a:ext cx="9525" cy="9525"/>
              </a:xfrm>
              <a:custGeom>
                <a:avLst/>
                <a:gdLst/>
                <a:ahLst/>
                <a:cxnLst/>
                <a:rect l="l" t="t" r="r" b="b"/>
                <a:pathLst>
                  <a:path w="9525" h="9525">
                    <a:moveTo>
                      <a:pt x="0" y="0"/>
                    </a:moveTo>
                    <a:lnTo>
                      <a:pt x="0" y="119"/>
                    </a:lnTo>
                  </a:path>
                </a:pathLst>
              </a:custGeom>
              <a:noFill/>
              <a:ln w="23812">
                <a:solidFill>
                  <a:srgbClr val="C00000"/>
                </a:solidFill>
              </a:ln>
            </p:spPr>
          </p:sp>
          <p:sp>
            <p:nvSpPr>
              <p:cNvPr id="24" name="Freeform 24"/>
              <p:cNvSpPr/>
              <p:nvPr/>
            </p:nvSpPr>
            <p:spPr>
              <a:xfrm>
                <a:off x="1069181" y="3860006"/>
                <a:ext cx="9525" cy="9525"/>
              </a:xfrm>
              <a:custGeom>
                <a:avLst/>
                <a:gdLst/>
                <a:ahLst/>
                <a:cxnLst/>
                <a:rect l="l" t="t" r="r" b="b"/>
                <a:pathLst>
                  <a:path w="9525" h="9525">
                    <a:moveTo>
                      <a:pt x="0" y="0"/>
                    </a:moveTo>
                    <a:lnTo>
                      <a:pt x="0" y="119"/>
                    </a:lnTo>
                  </a:path>
                </a:pathLst>
              </a:custGeom>
              <a:noFill/>
              <a:ln w="23812">
                <a:solidFill>
                  <a:srgbClr val="C00000"/>
                </a:solidFill>
              </a:ln>
            </p:spPr>
          </p:sp>
          <p:sp>
            <p:nvSpPr>
              <p:cNvPr id="25" name="Freeform 25"/>
              <p:cNvSpPr/>
              <p:nvPr/>
            </p:nvSpPr>
            <p:spPr>
              <a:xfrm>
                <a:off x="1092994" y="3788569"/>
                <a:ext cx="9525" cy="23812"/>
              </a:xfrm>
              <a:custGeom>
                <a:avLst/>
                <a:gdLst/>
                <a:ahLst/>
                <a:cxnLst/>
                <a:rect l="l" t="t" r="r" b="b"/>
                <a:pathLst>
                  <a:path w="9525" h="23812">
                    <a:moveTo>
                      <a:pt x="0" y="23812"/>
                    </a:moveTo>
                    <a:lnTo>
                      <a:pt x="0" y="0"/>
                    </a:lnTo>
                  </a:path>
                </a:pathLst>
              </a:custGeom>
              <a:noFill/>
              <a:ln w="23812">
                <a:solidFill>
                  <a:srgbClr val="C00000"/>
                </a:solidFill>
              </a:ln>
            </p:spPr>
          </p:sp>
          <p:sp>
            <p:nvSpPr>
              <p:cNvPr id="26" name="Freeform 26"/>
              <p:cNvSpPr/>
              <p:nvPr/>
            </p:nvSpPr>
            <p:spPr>
              <a:xfrm>
                <a:off x="1054298" y="3741918"/>
                <a:ext cx="77391" cy="19861"/>
              </a:xfrm>
              <a:custGeom>
                <a:avLst/>
                <a:gdLst/>
                <a:ahLst/>
                <a:cxnLst/>
                <a:rect l="l" t="t" r="r" b="b"/>
                <a:pathLst>
                  <a:path w="77391" h="19861">
                    <a:moveTo>
                      <a:pt x="0" y="19861"/>
                    </a:moveTo>
                    <a:cubicBezTo>
                      <a:pt x="8946" y="7394"/>
                      <a:pt x="23350" y="0"/>
                      <a:pt x="38695" y="0"/>
                    </a:cubicBezTo>
                    <a:cubicBezTo>
                      <a:pt x="54040" y="0"/>
                      <a:pt x="68445" y="7394"/>
                      <a:pt x="77391" y="19861"/>
                    </a:cubicBezTo>
                  </a:path>
                </a:pathLst>
              </a:custGeom>
              <a:noFill/>
              <a:ln w="23812">
                <a:solidFill>
                  <a:srgbClr val="C00000"/>
                </a:solidFill>
              </a:ln>
            </p:spPr>
          </p:sp>
          <p:sp>
            <p:nvSpPr>
              <p:cNvPr id="27" name="Freeform 27"/>
              <p:cNvSpPr/>
              <p:nvPr/>
            </p:nvSpPr>
            <p:spPr>
              <a:xfrm>
                <a:off x="1015603" y="3695268"/>
                <a:ext cx="154781" cy="39723"/>
              </a:xfrm>
              <a:custGeom>
                <a:avLst/>
                <a:gdLst/>
                <a:ahLst/>
                <a:cxnLst/>
                <a:rect l="l" t="t" r="r" b="b"/>
                <a:pathLst>
                  <a:path w="154781" h="39723">
                    <a:moveTo>
                      <a:pt x="0" y="39723"/>
                    </a:moveTo>
                    <a:cubicBezTo>
                      <a:pt x="17891" y="14787"/>
                      <a:pt x="46701" y="0"/>
                      <a:pt x="77391" y="0"/>
                    </a:cubicBezTo>
                    <a:cubicBezTo>
                      <a:pt x="108081" y="0"/>
                      <a:pt x="136890" y="14787"/>
                      <a:pt x="154781" y="39723"/>
                    </a:cubicBezTo>
                  </a:path>
                </a:pathLst>
              </a:custGeom>
              <a:noFill/>
              <a:ln w="23812">
                <a:solidFill>
                  <a:srgbClr val="C00000"/>
                </a:solidFill>
              </a:ln>
            </p:spPr>
          </p:sp>
        </p:grpSp>
        <p:sp>
          <p:nvSpPr>
            <p:cNvPr id="29" name="TextBox 29"/>
            <p:cNvSpPr txBox="1"/>
            <p:nvPr/>
          </p:nvSpPr>
          <p:spPr>
            <a:xfrm>
              <a:off x="1327023" y="3729514"/>
              <a:ext cx="3538059" cy="249364"/>
            </a:xfrm>
            <a:prstGeom prst="rect">
              <a:avLst/>
            </a:prstGeom>
            <a:noFill/>
            <a:ln>
              <a:noFill/>
            </a:ln>
          </p:spPr>
          <p:txBody>
            <a:bodyPr wrap="none" lIns="0" tIns="0" rIns="0" bIns="0" anchor="t" anchorCtr="0">
              <a:spAutoFit/>
            </a:bodyPr>
            <a:lstStyle/>
            <a:p>
              <a:pPr algn="l"/>
              <a:r>
                <a:rPr lang="zh-CN" sz="1280" dirty="0">
                  <a:solidFill>
                    <a:srgbClr val="111827"/>
                  </a:solidFill>
                  <a:latin typeface="Microsoft YaHei"/>
                  <a:ea typeface="Microsoft YaHei"/>
                  <a:cs typeface="Microsoft YaHei"/>
                </a:rPr>
                <a:t xml:space="preserve">宽带用户 </a:t>
              </a:r>
              <a:r>
                <a:rPr lang="en-US" sz="1280" b="1" dirty="0">
                  <a:solidFill>
                    <a:srgbClr val="111827"/>
                  </a:solidFill>
                  <a:latin typeface="Arial"/>
                  <a:ea typeface="Arial"/>
                  <a:cs typeface="Arial"/>
                </a:rPr>
                <a:t>2.01</a:t>
              </a:r>
              <a:r>
                <a:rPr lang="zh-CN" sz="1280" dirty="0">
                  <a:solidFill>
                    <a:srgbClr val="111827"/>
                  </a:solidFill>
                  <a:latin typeface="Microsoft YaHei"/>
                  <a:ea typeface="Microsoft YaHei"/>
                  <a:cs typeface="Microsoft YaHei"/>
                </a:rPr>
                <a:t xml:space="preserve"> 亿户 · 千兆用户渗透率 </a:t>
              </a:r>
              <a:r>
                <a:rPr lang="en-US" sz="1280" b="1" dirty="0">
                  <a:solidFill>
                    <a:srgbClr val="111827"/>
                  </a:solidFill>
                  <a:latin typeface="Arial"/>
                  <a:ea typeface="Arial"/>
                  <a:cs typeface="Arial"/>
                </a:rPr>
                <a:t>31.6%</a:t>
              </a:r>
            </a:p>
          </p:txBody>
        </p:sp>
        <p:sp>
          <p:nvSpPr>
            <p:cNvPr id="30" name="TextBox 30"/>
            <p:cNvSpPr txBox="1"/>
            <p:nvPr/>
          </p:nvSpPr>
          <p:spPr>
            <a:xfrm>
              <a:off x="908685" y="4241006"/>
              <a:ext cx="2574595" cy="220028"/>
            </a:xfrm>
            <a:prstGeom prst="rect">
              <a:avLst/>
            </a:prstGeom>
            <a:noFill/>
            <a:ln>
              <a:noFill/>
            </a:ln>
          </p:spPr>
          <p:txBody>
            <a:bodyPr wrap="none" lIns="0" tIns="0" rIns="0" bIns="0" anchor="t" anchorCtr="0">
              <a:spAutoFit/>
            </a:bodyPr>
            <a:lstStyle/>
            <a:p>
              <a:pPr algn="l"/>
              <a:r>
                <a:rPr lang="zh-CN" sz="1120" dirty="0">
                  <a:solidFill>
                    <a:srgbClr val="6B7280"/>
                  </a:solidFill>
                  <a:latin typeface="Microsoft YaHei"/>
                  <a:ea typeface="Microsoft YaHei"/>
                  <a:cs typeface="Microsoft YaHei"/>
                </a:rPr>
                <a:t>连接规模仍是现金流与客户基础的来源</a:t>
              </a:r>
            </a:p>
          </p:txBody>
        </p:sp>
      </p:grpSp>
      <p:grpSp>
        <p:nvGrpSpPr>
          <p:cNvPr id="33" name="Group 33"/>
          <p:cNvGrpSpPr/>
          <p:nvPr/>
        </p:nvGrpSpPr>
        <p:grpSpPr>
          <a:xfrm>
            <a:off x="6096000" y="1752600"/>
            <a:ext cx="9525" cy="2781300"/>
            <a:chOff x="6096000" y="1752600"/>
            <a:chExt cx="9525" cy="2781300"/>
          </a:xfrm>
        </p:grpSpPr>
        <p:sp>
          <p:nvSpPr>
            <p:cNvPr id="32" name="Line 32"/>
            <p:cNvSpPr/>
            <p:nvPr/>
          </p:nvSpPr>
          <p:spPr>
            <a:xfrm>
              <a:off x="6096000" y="1752600"/>
              <a:ext cx="9525" cy="2781300"/>
            </a:xfrm>
            <a:custGeom>
              <a:avLst/>
              <a:gdLst/>
              <a:ahLst/>
              <a:cxnLst/>
              <a:rect l="l" t="t" r="r" b="b"/>
              <a:pathLst>
                <a:path w="9525" h="2781300">
                  <a:moveTo>
                    <a:pt x="0" y="0"/>
                  </a:moveTo>
                  <a:lnTo>
                    <a:pt x="0" y="2781300"/>
                  </a:lnTo>
                </a:path>
              </a:pathLst>
            </a:custGeom>
            <a:noFill/>
            <a:ln w="9525">
              <a:solidFill>
                <a:srgbClr val="D1D5DB"/>
              </a:solidFill>
            </a:ln>
          </p:spPr>
        </p:sp>
      </p:grpSp>
      <p:grpSp>
        <p:nvGrpSpPr>
          <p:cNvPr id="59" name="Group 59"/>
          <p:cNvGrpSpPr/>
          <p:nvPr/>
        </p:nvGrpSpPr>
        <p:grpSpPr>
          <a:xfrm>
            <a:off x="6305550" y="1767364"/>
            <a:ext cx="3427532" cy="2693670"/>
            <a:chOff x="6305550" y="1767364"/>
            <a:chExt cx="3427532" cy="2693670"/>
          </a:xfrm>
        </p:grpSpPr>
        <p:sp>
          <p:nvSpPr>
            <p:cNvPr id="34" name="TextBox 34"/>
            <p:cNvSpPr txBox="1"/>
            <p:nvPr/>
          </p:nvSpPr>
          <p:spPr>
            <a:xfrm>
              <a:off x="6318123" y="1767364"/>
              <a:ext cx="1563776" cy="249364"/>
            </a:xfrm>
            <a:prstGeom prst="rect">
              <a:avLst/>
            </a:prstGeom>
            <a:noFill/>
            <a:ln>
              <a:noFill/>
            </a:ln>
          </p:spPr>
          <p:txBody>
            <a:bodyPr wrap="none" lIns="0" tIns="0" rIns="0" bIns="0" anchor="t" anchorCtr="0">
              <a:spAutoFit/>
            </a:bodyPr>
            <a:lstStyle/>
            <a:p>
              <a:pPr algn="l"/>
              <a:r>
                <a:rPr lang="zh-CN" sz="1280" dirty="0">
                  <a:solidFill>
                    <a:srgbClr val="6B7280"/>
                  </a:solidFill>
                  <a:latin typeface="Microsoft YaHei"/>
                  <a:ea typeface="Microsoft YaHei"/>
                  <a:cs typeface="Microsoft YaHei"/>
                </a:rPr>
                <a:t>产业数字化业务收入</a:t>
              </a:r>
            </a:p>
          </p:txBody>
        </p:sp>
        <p:sp>
          <p:nvSpPr>
            <p:cNvPr id="35" name="TextBox 35"/>
            <p:cNvSpPr txBox="1"/>
            <p:nvPr/>
          </p:nvSpPr>
          <p:spPr>
            <a:xfrm>
              <a:off x="6305550" y="2074545"/>
              <a:ext cx="2718115" cy="762000"/>
            </a:xfrm>
            <a:prstGeom prst="rect">
              <a:avLst/>
            </a:prstGeom>
            <a:noFill/>
            <a:ln>
              <a:noFill/>
            </a:ln>
          </p:spPr>
          <p:txBody>
            <a:bodyPr wrap="none" lIns="0" tIns="0" rIns="0" bIns="0" anchor="t" anchorCtr="0">
              <a:spAutoFit/>
            </a:bodyPr>
            <a:lstStyle/>
            <a:p>
              <a:pPr algn="l"/>
              <a:r>
                <a:rPr lang="en-US" sz="3900" b="1" dirty="0">
                  <a:solidFill>
                    <a:srgbClr val="111827"/>
                  </a:solidFill>
                  <a:latin typeface="Arial"/>
                  <a:ea typeface="Arial"/>
                  <a:cs typeface="Arial"/>
                </a:rPr>
                <a:t>1473</a:t>
              </a:r>
              <a:r>
                <a:rPr lang="zh-CN" sz="1650" dirty="0">
                  <a:solidFill>
                    <a:srgbClr val="6B7280"/>
                  </a:solidFill>
                  <a:latin typeface="Arial"/>
                  <a:ea typeface="Microsoft YaHei"/>
                  <a:cs typeface="Arial"/>
                </a:rPr>
                <a:t xml:space="preserve"> 亿元</a:t>
              </a:r>
              <a:r>
                <a:rPr lang="zh-CN" sz="1280" dirty="0">
                  <a:solidFill>
                    <a:srgbClr val="111827"/>
                  </a:solidFill>
                  <a:latin typeface="Microsoft YaHei"/>
                  <a:ea typeface="Microsoft YaHei"/>
                  <a:cs typeface="Microsoft YaHei"/>
                </a:rPr>
                <a:t xml:space="preserve"> 同比 +0.5%</a:t>
              </a:r>
            </a:p>
          </p:txBody>
        </p:sp>
        <p:sp>
          <p:nvSpPr>
            <p:cNvPr id="36" name="TextBox 36"/>
            <p:cNvSpPr txBox="1"/>
            <p:nvPr/>
          </p:nvSpPr>
          <p:spPr>
            <a:xfrm>
              <a:off x="6318123" y="2719864"/>
              <a:ext cx="2597658" cy="249364"/>
            </a:xfrm>
            <a:prstGeom prst="rect">
              <a:avLst/>
            </a:prstGeom>
            <a:noFill/>
            <a:ln>
              <a:noFill/>
            </a:ln>
          </p:spPr>
          <p:txBody>
            <a:bodyPr wrap="none" lIns="0" tIns="0" rIns="0" bIns="0" anchor="t" anchorCtr="0">
              <a:spAutoFit/>
            </a:bodyPr>
            <a:lstStyle/>
            <a:p>
              <a:pPr algn="l"/>
              <a:r>
                <a:rPr lang="zh-CN" sz="1280" b="1" dirty="0">
                  <a:solidFill>
                    <a:srgbClr val="111827"/>
                  </a:solidFill>
                  <a:latin typeface="Microsoft YaHei"/>
                  <a:ea typeface="Microsoft YaHei"/>
                  <a:cs typeface="Microsoft YaHei"/>
                </a:rPr>
                <a:t>承接云、算力、安全与智能化需求</a:t>
              </a:r>
            </a:p>
          </p:txBody>
        </p:sp>
        <p:sp>
          <p:nvSpPr>
            <p:cNvPr id="37" name="Freeform 37"/>
            <p:cNvSpPr/>
            <p:nvPr/>
          </p:nvSpPr>
          <p:spPr>
            <a:xfrm>
              <a:off x="6348412" y="3218140"/>
              <a:ext cx="238125" cy="158520"/>
            </a:xfrm>
            <a:custGeom>
              <a:avLst/>
              <a:gdLst/>
              <a:ahLst/>
              <a:cxnLst/>
              <a:rect l="l" t="t" r="r" b="b"/>
              <a:pathLst>
                <a:path w="238125" h="158520">
                  <a:moveTo>
                    <a:pt x="55447" y="158472"/>
                  </a:moveTo>
                  <a:cubicBezTo>
                    <a:pt x="24825" y="158472"/>
                    <a:pt x="0" y="134576"/>
                    <a:pt x="0" y="105096"/>
                  </a:cubicBezTo>
                  <a:cubicBezTo>
                    <a:pt x="0" y="75628"/>
                    <a:pt x="24825" y="51733"/>
                    <a:pt x="55447" y="51733"/>
                  </a:cubicBezTo>
                  <a:cubicBezTo>
                    <a:pt x="60127" y="30754"/>
                    <a:pt x="76807" y="13633"/>
                    <a:pt x="99203" y="6810"/>
                  </a:cubicBezTo>
                  <a:cubicBezTo>
                    <a:pt x="121587" y="0"/>
                    <a:pt x="146304" y="4512"/>
                    <a:pt x="164021" y="18717"/>
                  </a:cubicBezTo>
                  <a:cubicBezTo>
                    <a:pt x="181737" y="32885"/>
                    <a:pt x="189762" y="54519"/>
                    <a:pt x="185095" y="75498"/>
                  </a:cubicBezTo>
                  <a:lnTo>
                    <a:pt x="196882" y="75498"/>
                  </a:lnTo>
                  <a:cubicBezTo>
                    <a:pt x="219658" y="75498"/>
                    <a:pt x="238125" y="94071"/>
                    <a:pt x="238125" y="117003"/>
                  </a:cubicBezTo>
                  <a:cubicBezTo>
                    <a:pt x="238125" y="139946"/>
                    <a:pt x="219658" y="158520"/>
                    <a:pt x="196870" y="158520"/>
                  </a:cubicBezTo>
                  <a:lnTo>
                    <a:pt x="55447" y="158520"/>
                  </a:lnTo>
                </a:path>
              </a:pathLst>
            </a:custGeom>
            <a:noFill/>
            <a:ln w="23812">
              <a:solidFill>
                <a:srgbClr val="C00000"/>
              </a:solidFill>
            </a:ln>
          </p:spPr>
        </p:sp>
        <p:grpSp>
          <p:nvGrpSpPr>
            <p:cNvPr id="44" name="Group 44"/>
            <p:cNvGrpSpPr/>
            <p:nvPr/>
          </p:nvGrpSpPr>
          <p:grpSpPr>
            <a:xfrm>
              <a:off x="6779419" y="3209925"/>
              <a:ext cx="214312" cy="190500"/>
              <a:chOff x="6779419" y="3209925"/>
              <a:chExt cx="214312" cy="190500"/>
            </a:xfrm>
          </p:grpSpPr>
          <p:sp>
            <p:nvSpPr>
              <p:cNvPr id="38" name="Freeform 38"/>
              <p:cNvSpPr/>
              <p:nvPr/>
            </p:nvSpPr>
            <p:spPr>
              <a:xfrm>
                <a:off x="6779419" y="3209925"/>
                <a:ext cx="214312" cy="95250"/>
              </a:xfrm>
              <a:custGeom>
                <a:avLst/>
                <a:gdLst/>
                <a:ahLst/>
                <a:cxnLst/>
                <a:rect l="l" t="t" r="r" b="b"/>
                <a:pathLst>
                  <a:path w="214312" h="95250">
                    <a:moveTo>
                      <a:pt x="0" y="35719"/>
                    </a:moveTo>
                    <a:cubicBezTo>
                      <a:pt x="0" y="15992"/>
                      <a:pt x="15992" y="0"/>
                      <a:pt x="35719" y="0"/>
                    </a:cubicBezTo>
                    <a:lnTo>
                      <a:pt x="178594" y="0"/>
                    </a:lnTo>
                    <a:cubicBezTo>
                      <a:pt x="198321" y="0"/>
                      <a:pt x="214312" y="15992"/>
                      <a:pt x="214312" y="35719"/>
                    </a:cubicBezTo>
                    <a:lnTo>
                      <a:pt x="214312" y="59531"/>
                    </a:lnTo>
                    <a:cubicBezTo>
                      <a:pt x="214312" y="79258"/>
                      <a:pt x="198321" y="95250"/>
                      <a:pt x="178594" y="95250"/>
                    </a:cubicBezTo>
                    <a:lnTo>
                      <a:pt x="35719" y="95250"/>
                    </a:lnTo>
                    <a:cubicBezTo>
                      <a:pt x="15992" y="95250"/>
                      <a:pt x="0" y="79258"/>
                      <a:pt x="0" y="59531"/>
                    </a:cubicBezTo>
                    <a:lnTo>
                      <a:pt x="0" y="35719"/>
                    </a:lnTo>
                  </a:path>
                </a:pathLst>
              </a:custGeom>
              <a:noFill/>
              <a:ln w="23812">
                <a:solidFill>
                  <a:srgbClr val="C00000"/>
                </a:solidFill>
              </a:ln>
            </p:spPr>
          </p:sp>
          <p:sp>
            <p:nvSpPr>
              <p:cNvPr id="39" name="Freeform 39"/>
              <p:cNvSpPr/>
              <p:nvPr/>
            </p:nvSpPr>
            <p:spPr>
              <a:xfrm>
                <a:off x="6779419" y="3305175"/>
                <a:ext cx="214312" cy="95250"/>
              </a:xfrm>
              <a:custGeom>
                <a:avLst/>
                <a:gdLst/>
                <a:ahLst/>
                <a:cxnLst/>
                <a:rect l="l" t="t" r="r" b="b"/>
                <a:pathLst>
                  <a:path w="214312" h="95250">
                    <a:moveTo>
                      <a:pt x="0" y="35719"/>
                    </a:moveTo>
                    <a:cubicBezTo>
                      <a:pt x="0" y="15992"/>
                      <a:pt x="15992" y="0"/>
                      <a:pt x="35719" y="0"/>
                    </a:cubicBezTo>
                    <a:lnTo>
                      <a:pt x="178594" y="0"/>
                    </a:lnTo>
                    <a:cubicBezTo>
                      <a:pt x="198321" y="0"/>
                      <a:pt x="214312" y="15992"/>
                      <a:pt x="214312" y="35719"/>
                    </a:cubicBezTo>
                    <a:lnTo>
                      <a:pt x="214312" y="59531"/>
                    </a:lnTo>
                    <a:cubicBezTo>
                      <a:pt x="214312" y="79258"/>
                      <a:pt x="198321" y="95250"/>
                      <a:pt x="178594" y="95250"/>
                    </a:cubicBezTo>
                    <a:lnTo>
                      <a:pt x="35719" y="95250"/>
                    </a:lnTo>
                    <a:cubicBezTo>
                      <a:pt x="15992" y="95250"/>
                      <a:pt x="0" y="79258"/>
                      <a:pt x="0" y="59531"/>
                    </a:cubicBezTo>
                    <a:lnTo>
                      <a:pt x="0" y="35719"/>
                    </a:lnTo>
                  </a:path>
                </a:pathLst>
              </a:custGeom>
              <a:noFill/>
              <a:ln w="23812">
                <a:solidFill>
                  <a:srgbClr val="C00000"/>
                </a:solidFill>
              </a:ln>
            </p:spPr>
          </p:sp>
          <p:sp>
            <p:nvSpPr>
              <p:cNvPr id="40" name="Freeform 40"/>
              <p:cNvSpPr/>
              <p:nvPr/>
            </p:nvSpPr>
            <p:spPr>
              <a:xfrm>
                <a:off x="6827044" y="3257550"/>
                <a:ext cx="9525" cy="9525"/>
              </a:xfrm>
              <a:custGeom>
                <a:avLst/>
                <a:gdLst/>
                <a:ahLst/>
                <a:cxnLst/>
                <a:rect l="l" t="t" r="r" b="b"/>
                <a:pathLst>
                  <a:path w="9525" h="9525">
                    <a:moveTo>
                      <a:pt x="0" y="0"/>
                    </a:moveTo>
                    <a:lnTo>
                      <a:pt x="0" y="119"/>
                    </a:lnTo>
                  </a:path>
                </a:pathLst>
              </a:custGeom>
              <a:noFill/>
              <a:ln w="23812">
                <a:solidFill>
                  <a:srgbClr val="C00000"/>
                </a:solidFill>
              </a:ln>
            </p:spPr>
          </p:sp>
          <p:sp>
            <p:nvSpPr>
              <p:cNvPr id="41" name="Freeform 41"/>
              <p:cNvSpPr/>
              <p:nvPr/>
            </p:nvSpPr>
            <p:spPr>
              <a:xfrm>
                <a:off x="6827044" y="3352800"/>
                <a:ext cx="9525" cy="9525"/>
              </a:xfrm>
              <a:custGeom>
                <a:avLst/>
                <a:gdLst/>
                <a:ahLst/>
                <a:cxnLst/>
                <a:rect l="l" t="t" r="r" b="b"/>
                <a:pathLst>
                  <a:path w="9525" h="9525">
                    <a:moveTo>
                      <a:pt x="0" y="0"/>
                    </a:moveTo>
                    <a:lnTo>
                      <a:pt x="0" y="119"/>
                    </a:lnTo>
                  </a:path>
                </a:pathLst>
              </a:custGeom>
              <a:noFill/>
              <a:ln w="23812">
                <a:solidFill>
                  <a:srgbClr val="C00000"/>
                </a:solidFill>
              </a:ln>
            </p:spPr>
          </p:sp>
          <p:sp>
            <p:nvSpPr>
              <p:cNvPr id="42" name="Freeform 42"/>
              <p:cNvSpPr/>
              <p:nvPr/>
            </p:nvSpPr>
            <p:spPr>
              <a:xfrm>
                <a:off x="6874669" y="3257550"/>
                <a:ext cx="71438" cy="9525"/>
              </a:xfrm>
              <a:custGeom>
                <a:avLst/>
                <a:gdLst/>
                <a:ahLst/>
                <a:cxnLst/>
                <a:rect l="l" t="t" r="r" b="b"/>
                <a:pathLst>
                  <a:path w="71438" h="9525">
                    <a:moveTo>
                      <a:pt x="0" y="0"/>
                    </a:moveTo>
                    <a:lnTo>
                      <a:pt x="71438" y="0"/>
                    </a:lnTo>
                  </a:path>
                </a:pathLst>
              </a:custGeom>
              <a:noFill/>
              <a:ln w="23812">
                <a:solidFill>
                  <a:srgbClr val="C00000"/>
                </a:solidFill>
              </a:ln>
            </p:spPr>
          </p:sp>
          <p:sp>
            <p:nvSpPr>
              <p:cNvPr id="43" name="Freeform 43"/>
              <p:cNvSpPr/>
              <p:nvPr/>
            </p:nvSpPr>
            <p:spPr>
              <a:xfrm>
                <a:off x="6874669" y="3352800"/>
                <a:ext cx="71438" cy="9525"/>
              </a:xfrm>
              <a:custGeom>
                <a:avLst/>
                <a:gdLst/>
                <a:ahLst/>
                <a:cxnLst/>
                <a:rect l="l" t="t" r="r" b="b"/>
                <a:pathLst>
                  <a:path w="71438" h="9525">
                    <a:moveTo>
                      <a:pt x="0" y="0"/>
                    </a:moveTo>
                    <a:lnTo>
                      <a:pt x="71438" y="0"/>
                    </a:lnTo>
                  </a:path>
                </a:pathLst>
              </a:custGeom>
              <a:noFill/>
              <a:ln w="23812">
                <a:solidFill>
                  <a:srgbClr val="C00000"/>
                </a:solidFill>
              </a:ln>
            </p:spPr>
          </p:sp>
        </p:grpSp>
        <p:grpSp>
          <p:nvGrpSpPr>
            <p:cNvPr id="48" name="Group 48"/>
            <p:cNvGrpSpPr/>
            <p:nvPr/>
          </p:nvGrpSpPr>
          <p:grpSpPr>
            <a:xfrm>
              <a:off x="7193560" y="3198019"/>
              <a:ext cx="224229" cy="214312"/>
              <a:chOff x="7193560" y="3198019"/>
              <a:chExt cx="224229" cy="214312"/>
            </a:xfrm>
          </p:grpSpPr>
          <p:sp>
            <p:nvSpPr>
              <p:cNvPr id="45" name="Freeform 45"/>
              <p:cNvSpPr/>
              <p:nvPr/>
            </p:nvSpPr>
            <p:spPr>
              <a:xfrm>
                <a:off x="7193560" y="3198019"/>
                <a:ext cx="224229" cy="214312"/>
              </a:xfrm>
              <a:custGeom>
                <a:avLst/>
                <a:gdLst/>
                <a:ahLst/>
                <a:cxnLst/>
                <a:rect l="l" t="t" r="r" b="b"/>
                <a:pathLst>
                  <a:path w="224229" h="214312">
                    <a:moveTo>
                      <a:pt x="112115" y="0"/>
                    </a:moveTo>
                    <a:cubicBezTo>
                      <a:pt x="139926" y="24605"/>
                      <a:pt x="176223" y="37416"/>
                      <a:pt x="213318" y="35719"/>
                    </a:cubicBezTo>
                    <a:cubicBezTo>
                      <a:pt x="224229" y="72837"/>
                      <a:pt x="219621" y="112793"/>
                      <a:pt x="200547" y="146453"/>
                    </a:cubicBezTo>
                    <a:cubicBezTo>
                      <a:pt x="181473" y="180113"/>
                      <a:pt x="149564" y="204599"/>
                      <a:pt x="112115" y="214312"/>
                    </a:cubicBezTo>
                    <a:cubicBezTo>
                      <a:pt x="74665" y="204599"/>
                      <a:pt x="42756" y="180113"/>
                      <a:pt x="23682" y="146453"/>
                    </a:cubicBezTo>
                    <a:cubicBezTo>
                      <a:pt x="4608" y="112793"/>
                      <a:pt x="0" y="72837"/>
                      <a:pt x="10911" y="35719"/>
                    </a:cubicBezTo>
                    <a:cubicBezTo>
                      <a:pt x="48006" y="37416"/>
                      <a:pt x="84304" y="24605"/>
                      <a:pt x="112115" y="0"/>
                    </a:cubicBezTo>
                  </a:path>
                </a:pathLst>
              </a:custGeom>
              <a:noFill/>
              <a:ln w="23812">
                <a:solidFill>
                  <a:srgbClr val="C00000"/>
                </a:solidFill>
              </a:ln>
            </p:spPr>
          </p:sp>
          <p:sp>
            <p:nvSpPr>
              <p:cNvPr id="46" name="Freeform 46"/>
              <p:cNvSpPr/>
              <p:nvPr/>
            </p:nvSpPr>
            <p:spPr>
              <a:xfrm>
                <a:off x="7293769" y="3281362"/>
                <a:ext cx="23812" cy="23812"/>
              </a:xfrm>
              <a:custGeom>
                <a:avLst/>
                <a:gdLst/>
                <a:ahLst/>
                <a:cxnLst/>
                <a:rect l="l" t="t" r="r" b="b"/>
                <a:pathLst>
                  <a:path w="23812" h="23812">
                    <a:moveTo>
                      <a:pt x="0" y="11906"/>
                    </a:moveTo>
                    <a:cubicBezTo>
                      <a:pt x="0" y="18482"/>
                      <a:pt x="5331" y="23812"/>
                      <a:pt x="11906" y="23812"/>
                    </a:cubicBezTo>
                    <a:cubicBezTo>
                      <a:pt x="18482" y="23812"/>
                      <a:pt x="23812" y="18482"/>
                      <a:pt x="23812" y="11906"/>
                    </a:cubicBezTo>
                    <a:cubicBezTo>
                      <a:pt x="23812" y="5331"/>
                      <a:pt x="18482" y="0"/>
                      <a:pt x="11906" y="0"/>
                    </a:cubicBezTo>
                    <a:cubicBezTo>
                      <a:pt x="5331" y="0"/>
                      <a:pt x="0" y="5331"/>
                      <a:pt x="0" y="11906"/>
                    </a:cubicBezTo>
                  </a:path>
                </a:pathLst>
              </a:custGeom>
              <a:noFill/>
              <a:ln w="23812">
                <a:solidFill>
                  <a:srgbClr val="C00000"/>
                </a:solidFill>
              </a:ln>
            </p:spPr>
          </p:sp>
          <p:sp>
            <p:nvSpPr>
              <p:cNvPr id="47" name="Freeform 47"/>
              <p:cNvSpPr/>
              <p:nvPr/>
            </p:nvSpPr>
            <p:spPr>
              <a:xfrm>
                <a:off x="7305675" y="3305175"/>
                <a:ext cx="9525" cy="29766"/>
              </a:xfrm>
              <a:custGeom>
                <a:avLst/>
                <a:gdLst/>
                <a:ahLst/>
                <a:cxnLst/>
                <a:rect l="l" t="t" r="r" b="b"/>
                <a:pathLst>
                  <a:path w="9525" h="29766">
                    <a:moveTo>
                      <a:pt x="0" y="0"/>
                    </a:moveTo>
                    <a:lnTo>
                      <a:pt x="0" y="29766"/>
                    </a:lnTo>
                  </a:path>
                </a:pathLst>
              </a:custGeom>
              <a:noFill/>
              <a:ln w="23812">
                <a:solidFill>
                  <a:srgbClr val="C00000"/>
                </a:solidFill>
              </a:ln>
            </p:spPr>
          </p:sp>
        </p:grpSp>
        <p:grpSp>
          <p:nvGrpSpPr>
            <p:cNvPr id="55" name="Group 55"/>
            <p:cNvGrpSpPr/>
            <p:nvPr/>
          </p:nvGrpSpPr>
          <p:grpSpPr>
            <a:xfrm>
              <a:off x="7617619" y="3198019"/>
              <a:ext cx="214312" cy="214312"/>
              <a:chOff x="7617619" y="3198019"/>
              <a:chExt cx="214312" cy="214312"/>
            </a:xfrm>
          </p:grpSpPr>
          <p:sp>
            <p:nvSpPr>
              <p:cNvPr id="49" name="Freeform 49"/>
              <p:cNvSpPr/>
              <p:nvPr/>
            </p:nvSpPr>
            <p:spPr>
              <a:xfrm>
                <a:off x="7724775" y="3317081"/>
                <a:ext cx="83344" cy="95250"/>
              </a:xfrm>
              <a:custGeom>
                <a:avLst/>
                <a:gdLst/>
                <a:ahLst/>
                <a:cxnLst/>
                <a:rect l="l" t="t" r="r" b="b"/>
                <a:pathLst>
                  <a:path w="83344" h="95250">
                    <a:moveTo>
                      <a:pt x="41672" y="0"/>
                    </a:moveTo>
                    <a:cubicBezTo>
                      <a:pt x="18657" y="0"/>
                      <a:pt x="0" y="18657"/>
                      <a:pt x="0" y="41672"/>
                    </a:cubicBezTo>
                    <a:lnTo>
                      <a:pt x="0" y="53578"/>
                    </a:lnTo>
                    <a:cubicBezTo>
                      <a:pt x="0" y="76593"/>
                      <a:pt x="18657" y="95250"/>
                      <a:pt x="41672" y="95250"/>
                    </a:cubicBezTo>
                    <a:cubicBezTo>
                      <a:pt x="64687" y="95250"/>
                      <a:pt x="83344" y="76593"/>
                      <a:pt x="83344" y="53578"/>
                    </a:cubicBezTo>
                    <a:lnTo>
                      <a:pt x="83344" y="32147"/>
                    </a:lnTo>
                  </a:path>
                </a:pathLst>
              </a:custGeom>
              <a:noFill/>
              <a:ln w="23812">
                <a:solidFill>
                  <a:srgbClr val="C00000"/>
                </a:solidFill>
              </a:ln>
            </p:spPr>
          </p:sp>
          <p:sp>
            <p:nvSpPr>
              <p:cNvPr id="50" name="Freeform 50"/>
              <p:cNvSpPr/>
              <p:nvPr/>
            </p:nvSpPr>
            <p:spPr>
              <a:xfrm>
                <a:off x="7641431" y="3317081"/>
                <a:ext cx="83344" cy="95250"/>
              </a:xfrm>
              <a:custGeom>
                <a:avLst/>
                <a:gdLst/>
                <a:ahLst/>
                <a:cxnLst/>
                <a:rect l="l" t="t" r="r" b="b"/>
                <a:pathLst>
                  <a:path w="83344" h="95250">
                    <a:moveTo>
                      <a:pt x="41672" y="0"/>
                    </a:moveTo>
                    <a:cubicBezTo>
                      <a:pt x="64687" y="0"/>
                      <a:pt x="83344" y="18657"/>
                      <a:pt x="83344" y="41672"/>
                    </a:cubicBezTo>
                    <a:lnTo>
                      <a:pt x="83344" y="53578"/>
                    </a:lnTo>
                    <a:cubicBezTo>
                      <a:pt x="83344" y="76593"/>
                      <a:pt x="64687" y="95250"/>
                      <a:pt x="41672" y="95250"/>
                    </a:cubicBezTo>
                    <a:cubicBezTo>
                      <a:pt x="18657" y="95250"/>
                      <a:pt x="0" y="76593"/>
                      <a:pt x="0" y="53578"/>
                    </a:cubicBezTo>
                    <a:lnTo>
                      <a:pt x="0" y="32147"/>
                    </a:lnTo>
                  </a:path>
                </a:pathLst>
              </a:custGeom>
              <a:noFill/>
              <a:ln w="23812">
                <a:solidFill>
                  <a:srgbClr val="C00000"/>
                </a:solidFill>
              </a:ln>
            </p:spPr>
          </p:sp>
          <p:sp>
            <p:nvSpPr>
              <p:cNvPr id="51" name="Freeform 51"/>
              <p:cNvSpPr/>
              <p:nvPr/>
            </p:nvSpPr>
            <p:spPr>
              <a:xfrm>
                <a:off x="7784306" y="3269456"/>
                <a:ext cx="47625" cy="83344"/>
              </a:xfrm>
              <a:custGeom>
                <a:avLst/>
                <a:gdLst/>
                <a:ahLst/>
                <a:cxnLst/>
                <a:rect l="l" t="t" r="r" b="b"/>
                <a:pathLst>
                  <a:path w="47625" h="83344">
                    <a:moveTo>
                      <a:pt x="5953" y="83344"/>
                    </a:moveTo>
                    <a:cubicBezTo>
                      <a:pt x="28968" y="83344"/>
                      <a:pt x="47625" y="64687"/>
                      <a:pt x="47625" y="41672"/>
                    </a:cubicBezTo>
                    <a:cubicBezTo>
                      <a:pt x="47625" y="18657"/>
                      <a:pt x="28968" y="0"/>
                      <a:pt x="5953" y="0"/>
                    </a:cubicBezTo>
                    <a:lnTo>
                      <a:pt x="0" y="0"/>
                    </a:lnTo>
                  </a:path>
                </a:pathLst>
              </a:custGeom>
              <a:noFill/>
              <a:ln w="23812">
                <a:solidFill>
                  <a:srgbClr val="C00000"/>
                </a:solidFill>
              </a:ln>
            </p:spPr>
          </p:sp>
          <p:sp>
            <p:nvSpPr>
              <p:cNvPr id="52" name="Freeform 52"/>
              <p:cNvSpPr/>
              <p:nvPr/>
            </p:nvSpPr>
            <p:spPr>
              <a:xfrm>
                <a:off x="7724775" y="3198019"/>
                <a:ext cx="83344" cy="75009"/>
              </a:xfrm>
              <a:custGeom>
                <a:avLst/>
                <a:gdLst/>
                <a:ahLst/>
                <a:cxnLst/>
                <a:rect l="l" t="t" r="r" b="b"/>
                <a:pathLst>
                  <a:path w="83344" h="75009">
                    <a:moveTo>
                      <a:pt x="83344" y="75009"/>
                    </a:moveTo>
                    <a:lnTo>
                      <a:pt x="83344" y="41672"/>
                    </a:lnTo>
                    <a:cubicBezTo>
                      <a:pt x="83344" y="18657"/>
                      <a:pt x="64687" y="0"/>
                      <a:pt x="41672" y="0"/>
                    </a:cubicBezTo>
                    <a:cubicBezTo>
                      <a:pt x="18657" y="0"/>
                      <a:pt x="0" y="18657"/>
                      <a:pt x="0" y="41672"/>
                    </a:cubicBezTo>
                  </a:path>
                </a:pathLst>
              </a:custGeom>
              <a:noFill/>
              <a:ln w="23812">
                <a:solidFill>
                  <a:srgbClr val="C00000"/>
                </a:solidFill>
              </a:ln>
            </p:spPr>
          </p:sp>
          <p:sp>
            <p:nvSpPr>
              <p:cNvPr id="53" name="Freeform 53"/>
              <p:cNvSpPr/>
              <p:nvPr/>
            </p:nvSpPr>
            <p:spPr>
              <a:xfrm>
                <a:off x="7617619" y="3269456"/>
                <a:ext cx="47625" cy="83344"/>
              </a:xfrm>
              <a:custGeom>
                <a:avLst/>
                <a:gdLst/>
                <a:ahLst/>
                <a:cxnLst/>
                <a:rect l="l" t="t" r="r" b="b"/>
                <a:pathLst>
                  <a:path w="47625" h="83344">
                    <a:moveTo>
                      <a:pt x="41672" y="83344"/>
                    </a:moveTo>
                    <a:cubicBezTo>
                      <a:pt x="18657" y="83344"/>
                      <a:pt x="0" y="64687"/>
                      <a:pt x="0" y="41672"/>
                    </a:cubicBezTo>
                    <a:cubicBezTo>
                      <a:pt x="0" y="18657"/>
                      <a:pt x="18657" y="0"/>
                      <a:pt x="41672" y="0"/>
                    </a:cubicBezTo>
                    <a:lnTo>
                      <a:pt x="47625" y="0"/>
                    </a:lnTo>
                  </a:path>
                </a:pathLst>
              </a:custGeom>
              <a:noFill/>
              <a:ln w="23812">
                <a:solidFill>
                  <a:srgbClr val="C00000"/>
                </a:solidFill>
              </a:ln>
            </p:spPr>
          </p:sp>
          <p:sp>
            <p:nvSpPr>
              <p:cNvPr id="54" name="Freeform 54"/>
              <p:cNvSpPr/>
              <p:nvPr/>
            </p:nvSpPr>
            <p:spPr>
              <a:xfrm>
                <a:off x="7641431" y="3198019"/>
                <a:ext cx="83344" cy="160734"/>
              </a:xfrm>
              <a:custGeom>
                <a:avLst/>
                <a:gdLst/>
                <a:ahLst/>
                <a:cxnLst/>
                <a:rect l="l" t="t" r="r" b="b"/>
                <a:pathLst>
                  <a:path w="83344" h="160734">
                    <a:moveTo>
                      <a:pt x="0" y="75009"/>
                    </a:moveTo>
                    <a:lnTo>
                      <a:pt x="0" y="41672"/>
                    </a:lnTo>
                    <a:cubicBezTo>
                      <a:pt x="0" y="18657"/>
                      <a:pt x="18657" y="0"/>
                      <a:pt x="41672" y="0"/>
                    </a:cubicBezTo>
                    <a:cubicBezTo>
                      <a:pt x="64687" y="0"/>
                      <a:pt x="83344" y="18657"/>
                      <a:pt x="83344" y="41672"/>
                    </a:cubicBezTo>
                    <a:lnTo>
                      <a:pt x="83344" y="160734"/>
                    </a:lnTo>
                  </a:path>
                </a:pathLst>
              </a:custGeom>
              <a:noFill/>
              <a:ln w="23812">
                <a:solidFill>
                  <a:srgbClr val="C00000"/>
                </a:solidFill>
              </a:ln>
            </p:spPr>
          </p:sp>
        </p:grpSp>
        <p:sp>
          <p:nvSpPr>
            <p:cNvPr id="56" name="TextBox 56"/>
            <p:cNvSpPr txBox="1"/>
            <p:nvPr/>
          </p:nvSpPr>
          <p:spPr>
            <a:xfrm>
              <a:off x="7995285" y="3250406"/>
              <a:ext cx="1737797" cy="220028"/>
            </a:xfrm>
            <a:prstGeom prst="rect">
              <a:avLst/>
            </a:prstGeom>
            <a:noFill/>
            <a:ln>
              <a:noFill/>
            </a:ln>
          </p:spPr>
          <p:txBody>
            <a:bodyPr wrap="none" lIns="0" tIns="0" rIns="0" bIns="0" anchor="t" anchorCtr="0">
              <a:spAutoFit/>
            </a:bodyPr>
            <a:lstStyle/>
            <a:p>
              <a:pPr algn="l"/>
              <a:r>
                <a:rPr lang="zh-CN" sz="1120" dirty="0">
                  <a:solidFill>
                    <a:srgbClr val="6B7280"/>
                  </a:solidFill>
                  <a:latin typeface="Microsoft YaHei"/>
                  <a:ea typeface="Microsoft YaHei"/>
                  <a:cs typeface="Microsoft YaHei"/>
                </a:rPr>
                <a:t>云 · 算力 · 安全 · 智能化</a:t>
              </a:r>
            </a:p>
          </p:txBody>
        </p:sp>
        <p:sp>
          <p:nvSpPr>
            <p:cNvPr id="57" name="TextBox 57"/>
            <p:cNvSpPr txBox="1"/>
            <p:nvPr/>
          </p:nvSpPr>
          <p:spPr>
            <a:xfrm>
              <a:off x="6318123" y="3729514"/>
              <a:ext cx="2990533" cy="249364"/>
            </a:xfrm>
            <a:prstGeom prst="rect">
              <a:avLst/>
            </a:prstGeom>
            <a:noFill/>
            <a:ln>
              <a:noFill/>
            </a:ln>
          </p:spPr>
          <p:txBody>
            <a:bodyPr wrap="none" lIns="0" tIns="0" rIns="0" bIns="0" anchor="t" anchorCtr="0">
              <a:spAutoFit/>
            </a:bodyPr>
            <a:lstStyle/>
            <a:p>
              <a:pPr algn="l"/>
              <a:r>
                <a:rPr lang="zh-CN" sz="1280" dirty="0">
                  <a:solidFill>
                    <a:srgbClr val="111827"/>
                  </a:solidFill>
                  <a:latin typeface="Microsoft YaHei"/>
                  <a:ea typeface="Microsoft YaHei"/>
                  <a:cs typeface="Microsoft YaHei"/>
                </a:rPr>
                <a:t xml:space="preserve">其中资源型收入 </a:t>
              </a:r>
              <a:r>
                <a:rPr lang="en-US" sz="1280" b="1" dirty="0">
                  <a:solidFill>
                    <a:srgbClr val="111827"/>
                  </a:solidFill>
                  <a:latin typeface="Arial"/>
                  <a:ea typeface="Arial"/>
                  <a:cs typeface="Arial"/>
                </a:rPr>
                <a:t>630</a:t>
              </a:r>
              <a:r>
                <a:rPr lang="zh-CN" sz="1280" dirty="0">
                  <a:solidFill>
                    <a:srgbClr val="111827"/>
                  </a:solidFill>
                  <a:latin typeface="Microsoft YaHei"/>
                  <a:ea typeface="Microsoft YaHei"/>
                  <a:cs typeface="Microsoft YaHei"/>
                </a:rPr>
                <a:t xml:space="preserve"> 亿元,同比 </a:t>
              </a:r>
              <a:r>
                <a:rPr lang="en-US" sz="1280" b="1" dirty="0">
                  <a:solidFill>
                    <a:srgbClr val="C00000"/>
                  </a:solidFill>
                  <a:latin typeface="Arial"/>
                  <a:ea typeface="Arial"/>
                  <a:cs typeface="Arial"/>
                </a:rPr>
                <a:t>+1.1%</a:t>
              </a:r>
            </a:p>
          </p:txBody>
        </p:sp>
        <p:sp>
          <p:nvSpPr>
            <p:cNvPr id="58" name="TextBox 58"/>
            <p:cNvSpPr txBox="1"/>
            <p:nvPr/>
          </p:nvSpPr>
          <p:spPr>
            <a:xfrm>
              <a:off x="6318885" y="4241006"/>
              <a:ext cx="2725369" cy="220028"/>
            </a:xfrm>
            <a:prstGeom prst="rect">
              <a:avLst/>
            </a:prstGeom>
            <a:noFill/>
            <a:ln>
              <a:noFill/>
            </a:ln>
          </p:spPr>
          <p:txBody>
            <a:bodyPr wrap="none" lIns="0" tIns="0" rIns="0" bIns="0" anchor="t" anchorCtr="0">
              <a:spAutoFit/>
            </a:bodyPr>
            <a:lstStyle/>
            <a:p>
              <a:pPr algn="l"/>
              <a:r>
                <a:rPr lang="zh-CN" sz="1120" dirty="0">
                  <a:solidFill>
                    <a:srgbClr val="6B7280"/>
                  </a:solidFill>
                  <a:latin typeface="Microsoft YaHei"/>
                  <a:ea typeface="Microsoft YaHei"/>
                  <a:cs typeface="Microsoft YaHei"/>
                </a:rPr>
                <a:t>增长逻辑正在从连接规模迁向智能云能力</a:t>
              </a:r>
            </a:p>
          </p:txBody>
        </p:sp>
      </p:grpSp>
      <p:grpSp>
        <p:nvGrpSpPr>
          <p:cNvPr id="62" name="Group 62"/>
          <p:cNvGrpSpPr/>
          <p:nvPr/>
        </p:nvGrpSpPr>
        <p:grpSpPr>
          <a:xfrm>
            <a:off x="906399" y="4762500"/>
            <a:ext cx="10371201" cy="557118"/>
            <a:chOff x="906399" y="4762500"/>
            <a:chExt cx="10371201" cy="557118"/>
          </a:xfrm>
        </p:grpSpPr>
        <p:sp>
          <p:nvSpPr>
            <p:cNvPr id="60" name="Line 60"/>
            <p:cNvSpPr/>
            <p:nvPr/>
          </p:nvSpPr>
          <p:spPr>
            <a:xfrm>
              <a:off x="914400" y="4762500"/>
              <a:ext cx="10363200" cy="9525"/>
            </a:xfrm>
            <a:custGeom>
              <a:avLst/>
              <a:gdLst/>
              <a:ahLst/>
              <a:cxnLst/>
              <a:rect l="l" t="t" r="r" b="b"/>
              <a:pathLst>
                <a:path w="10363200" h="9525">
                  <a:moveTo>
                    <a:pt x="0" y="0"/>
                  </a:moveTo>
                  <a:lnTo>
                    <a:pt x="10363200" y="0"/>
                  </a:lnTo>
                </a:path>
              </a:pathLst>
            </a:custGeom>
            <a:noFill/>
            <a:ln w="9525">
              <a:solidFill>
                <a:srgbClr val="D1D5DB"/>
              </a:solidFill>
            </a:ln>
          </p:spPr>
        </p:sp>
        <p:sp>
          <p:nvSpPr>
            <p:cNvPr id="61" name="TextBox 61"/>
            <p:cNvSpPr txBox="1"/>
            <p:nvPr/>
          </p:nvSpPr>
          <p:spPr>
            <a:xfrm>
              <a:off x="906399" y="5011579"/>
              <a:ext cx="7493456" cy="308039"/>
            </a:xfrm>
            <a:prstGeom prst="rect">
              <a:avLst/>
            </a:prstGeom>
            <a:noFill/>
            <a:ln>
              <a:noFill/>
            </a:ln>
          </p:spPr>
          <p:txBody>
            <a:bodyPr wrap="none" lIns="0" tIns="0" rIns="0" bIns="0" anchor="t" anchorCtr="0">
              <a:spAutoFit/>
            </a:bodyPr>
            <a:lstStyle/>
            <a:p>
              <a:pPr algn="l"/>
              <a:r>
                <a:rPr lang="zh-CN" sz="1580" b="1" dirty="0">
                  <a:solidFill>
                    <a:srgbClr val="111827"/>
                  </a:solidFill>
                  <a:latin typeface="Microsoft YaHei"/>
                  <a:ea typeface="Microsoft YaHei"/>
                  <a:cs typeface="Microsoft YaHei"/>
                </a:rPr>
                <a:t>基础业务提供规模与现金流,产业数字化承接智能化需求,</a:t>
              </a:r>
              <a:r>
                <a:rPr lang="zh-CN" sz="1580" b="1" dirty="0">
                  <a:solidFill>
                    <a:srgbClr val="C00000"/>
                  </a:solidFill>
                  <a:latin typeface="Microsoft YaHei"/>
                  <a:ea typeface="Microsoft YaHei"/>
                  <a:cs typeface="Microsoft YaHei"/>
                </a:rPr>
                <a:t>两者共同构成转型底盘</a:t>
              </a:r>
            </a:p>
          </p:txBody>
        </p:sp>
      </p:grpSp>
      <p:sp>
        <p:nvSpPr>
          <p:cNvPr id="63" name="content-source-slot Placeholder Carrier"/>
          <p:cNvSpPr txBox="1"/>
          <p:nvPr>
            <p:ph type="ftr" idx="3"/>
          </p:nvPr>
        </p:nvSpPr>
        <p:spPr>
          <a:xfrm>
            <a:off x="680847" y="6352699"/>
            <a:ext cx="3189361" cy="190690"/>
          </a:xfrm>
          <a:prstGeom prst="rect">
            <a:avLst/>
          </a:prstGeom>
          <a:noFill/>
          <a:ln>
            <a:noFill/>
          </a:ln>
        </p:spPr>
        <p:txBody>
          <a:bodyPr wrap="none" lIns="0" tIns="0" rIns="0" bIns="0" anchor="t" anchorCtr="0">
            <a:spAutoFit/>
          </a:bodyPr>
          <a:lstStyle/>
          <a:p>
            <a:pPr algn="l"/>
            <a:r>
              <a:rPr lang="zh-CN" sz="980" dirty="0">
                <a:solidFill>
                  <a:srgbClr val="6B7280"/>
                </a:solidFill>
                <a:latin typeface="Arial"/>
                <a:ea typeface="Microsoft YaHei"/>
                <a:cs typeface="Arial"/>
              </a:rPr>
              <a:t>来源:中国电信《2025 年全年业绩公布》,2026-03-24</a:t>
            </a:r>
          </a:p>
        </p:txBody>
      </p:sp>
      <p:sp>
        <p:nvSpPr>
          <p:cNvPr id="64" name="content-slide-number-slot Placeholder Carrier"/>
          <p:cNvSpPr txBox="1"/>
          <p:nvPr>
            <p:ph type="sldNum" idx="4"/>
          </p:nvPr>
        </p:nvSpPr>
        <p:spPr>
          <a:xfrm>
            <a:off x="11356127" y="6352699"/>
            <a:ext cx="155026" cy="190690"/>
          </a:xfrm>
          <a:prstGeom prst="rect">
            <a:avLst/>
          </a:prstGeom>
          <a:noFill/>
          <a:ln>
            <a:noFill/>
          </a:ln>
        </p:spPr>
        <p:txBody>
          <a:bodyPr wrap="none" lIns="0" tIns="0" rIns="0" bIns="0" anchor="t" anchorCtr="0">
            <a:spAutoFit/>
          </a:bodyPr>
          <a:lstStyle/>
          <a:p>
            <a:pPr algn="r"/>
            <a:r>
              <a:rPr lang="en-US" sz="980" dirty="0">
                <a:solidFill>
                  <a:srgbClr val="6B7280"/>
                </a:solidFill>
                <a:latin typeface="Arial"/>
                <a:ea typeface="Arial"/>
                <a:cs typeface="Arial"/>
              </a:rPr>
              <a:t>05</a:t>
            </a:r>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450"/>
                                        <p:tgtEl>
                                          <p:spTgt spid="31"/>
                                        </p:tgtEl>
                                      </p:cBhvr>
                                    </p:animEffect>
                                  </p:childTnLst>
                                </p:cTn>
                              </p:par>
                            </p:childTnLst>
                          </p:cTn>
                        </p:par>
                        <p:par>
                          <p:cTn id="8" fill="hold">
                            <p:stCondLst>
                              <p:cond delay="450"/>
                            </p:stCondLst>
                            <p:childTnLst>
                              <p:par>
                                <p:cTn id="9" presetID="10" presetClass="entr" presetSubtype="0" fill="hold" grpId="0" nodeType="afterEffect">
                                  <p:stCondLst>
                                    <p:cond delay="20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450"/>
                                        <p:tgtEl>
                                          <p:spTgt spid="59"/>
                                        </p:tgtEl>
                                      </p:cBhvr>
                                    </p:animEffect>
                                  </p:childTnLst>
                                </p:cTn>
                              </p:par>
                            </p:childTnLst>
                          </p:cTn>
                        </p:par>
                        <p:par>
                          <p:cTn id="12" fill="hold">
                            <p:stCondLst>
                              <p:cond delay="1100"/>
                            </p:stCondLst>
                            <p:childTnLst>
                              <p:par>
                                <p:cTn id="13" presetID="10" presetClass="entr" presetSubtype="0" fill="hold" grpId="0" nodeType="afterEffect">
                                  <p:stCondLst>
                                    <p:cond delay="200"/>
                                  </p:stCondLst>
                                  <p:childTnLst>
                                    <p:set>
                                      <p:cBhvr>
                                        <p:cTn id="14" dur="1" fill="hold">
                                          <p:stCondLst>
                                            <p:cond delay="0"/>
                                          </p:stCondLst>
                                        </p:cTn>
                                        <p:tgtEl>
                                          <p:spTgt spid="62"/>
                                        </p:tgtEl>
                                        <p:attrNameLst>
                                          <p:attrName>style.visibility</p:attrName>
                                        </p:attrNameLst>
                                      </p:cBhvr>
                                      <p:to>
                                        <p:strVal val="visible"/>
                                      </p:to>
                                    </p:set>
                                    <p:animEffect transition="in" filter="fade">
                                      <p:cBhvr>
                                        <p:cTn id="15" dur="6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16" name="section-number-slot Placeholder Carrier"/>
          <p:cNvSpPr txBox="1"/>
          <p:nvPr>
            <p:ph type="body" idx="1"/>
          </p:nvPr>
        </p:nvSpPr>
        <p:spPr>
          <a:xfrm>
            <a:off x="895350" y="1398270"/>
            <a:ext cx="1344183" cy="1619250"/>
          </a:xfrm>
          <a:prstGeom prst="rect">
            <a:avLst/>
          </a:prstGeom>
          <a:noFill/>
          <a:ln>
            <a:noFill/>
          </a:ln>
        </p:spPr>
        <p:txBody>
          <a:bodyPr wrap="none" lIns="0" tIns="0" rIns="0" bIns="0" anchor="t" anchorCtr="0">
            <a:spAutoFit/>
          </a:bodyPr>
          <a:lstStyle/>
          <a:p>
            <a:pPr algn="l" marL="0" indent="0">
              <a:buNone/>
            </a:pPr>
            <a:r>
              <a:rPr lang="en-US" sz="8400" b="1" dirty="0">
                <a:solidFill>
                  <a:srgbClr val="C00000">
                    <a:alphaMod val="14000"/>
                  </a:srgbClr>
                </a:solidFill>
                <a:latin typeface="Arial"/>
                <a:ea typeface="Arial"/>
                <a:cs typeface="Arial"/>
              </a:rPr>
              <a:t>02</a:t>
            </a:r>
          </a:p>
        </p:txBody>
      </p:sp>
      <p:sp>
        <p:nvSpPr>
          <p:cNvPr id="17" name="section-title-slot Placeholder Carrier"/>
          <p:cNvSpPr txBox="1"/>
          <p:nvPr>
            <p:ph type="title"/>
          </p:nvPr>
        </p:nvSpPr>
        <p:spPr>
          <a:xfrm>
            <a:off x="898398" y="2688908"/>
            <a:ext cx="4272534" cy="616077"/>
          </a:xfrm>
          <a:prstGeom prst="rect">
            <a:avLst/>
          </a:prstGeom>
          <a:noFill/>
          <a:ln>
            <a:noFill/>
          </a:ln>
        </p:spPr>
        <p:txBody>
          <a:bodyPr wrap="none" lIns="0" tIns="0" rIns="0" bIns="0" anchor="t" anchorCtr="0">
            <a:spAutoFit/>
          </a:bodyPr>
          <a:lstStyle/>
          <a:p>
            <a:pPr algn="l"/>
            <a:r>
              <a:rPr lang="zh-CN" sz="3150" b="1" dirty="0">
                <a:solidFill>
                  <a:srgbClr val="111827"/>
                </a:solidFill>
                <a:latin typeface="Arial"/>
                <a:ea typeface="Microsoft YaHei"/>
                <a:cs typeface="Arial"/>
              </a:rPr>
              <a:t>战新业务成为增长亮点</a:t>
            </a:r>
          </a:p>
        </p:txBody>
      </p:sp>
      <p:sp>
        <p:nvSpPr>
          <p:cNvPr id="18" name="section-subtitle-slot Placeholder Carrier"/>
          <p:cNvSpPr txBox="1"/>
          <p:nvPr>
            <p:ph type="subTitle" idx="2"/>
          </p:nvPr>
        </p:nvSpPr>
        <p:spPr>
          <a:xfrm>
            <a:off x="907542" y="3416618"/>
            <a:ext cx="4228643" cy="264033"/>
          </a:xfrm>
          <a:prstGeom prst="rect">
            <a:avLst/>
          </a:prstGeom>
          <a:noFill/>
          <a:ln>
            <a:noFill/>
          </a:ln>
        </p:spPr>
        <p:txBody>
          <a:bodyPr wrap="none" lIns="0" tIns="0" rIns="0" bIns="0" anchor="t" anchorCtr="0">
            <a:spAutoFit/>
          </a:bodyPr>
          <a:lstStyle/>
          <a:p>
            <a:pPr algn="l" marL="0" indent="0">
              <a:buNone/>
            </a:pPr>
            <a:r>
              <a:rPr lang="zh-CN" sz="1350" dirty="0">
                <a:solidFill>
                  <a:srgbClr val="6B7280"/>
                </a:solidFill>
                <a:latin typeface="Arial"/>
                <a:ea typeface="Microsoft YaHei"/>
                <a:cs typeface="Arial"/>
              </a:rPr>
              <a:t>天翼云、AIDC、安全与智能业务构成第二增长曲线</a:t>
            </a:r>
          </a:p>
        </p:txBody>
      </p:sp>
    </p:spTree>
  </p:cSld>
  <p:clrMapOvr>
    <a:masterClrMapping/>
  </p:clrMapOvr>
  <p:transition p14:dur="500">
    <p:push dir="l"/>
  </p:transition>
</p:sld>
</file>

<file path=ppt/slides/slide7.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11" name="content-section-slot Placeholder Carrier"/>
          <p:cNvSpPr txBox="1"/>
          <p:nvPr>
            <p:ph type="body" idx="1"/>
          </p:nvPr>
        </p:nvSpPr>
        <p:spPr>
          <a:xfrm>
            <a:off x="372618" y="507682"/>
            <a:ext cx="905256" cy="322707"/>
          </a:xfrm>
          <a:prstGeom prst="rect">
            <a:avLst/>
          </a:prstGeom>
          <a:noFill/>
          <a:ln>
            <a:noFill/>
          </a:ln>
        </p:spPr>
        <p:txBody>
          <a:bodyPr wrap="none" lIns="0" tIns="0" rIns="0" bIns="0" anchor="t" anchorCtr="0">
            <a:spAutoFit/>
          </a:bodyPr>
          <a:lstStyle/>
          <a:p>
            <a:pPr algn="l" marL="0" indent="0">
              <a:buNone/>
            </a:pPr>
            <a:r>
              <a:rPr lang="zh-CN" sz="1650" b="1" dirty="0">
                <a:solidFill>
                  <a:srgbClr val="FFFFFF"/>
                </a:solidFill>
                <a:latin typeface="Arial"/>
                <a:ea typeface="Microsoft YaHei"/>
                <a:cs typeface="Arial"/>
              </a:rPr>
              <a:t>战新业务</a:t>
            </a:r>
          </a:p>
        </p:txBody>
      </p:sp>
      <p:sp>
        <p:nvSpPr>
          <p:cNvPr id="12" name="content-title-slot Placeholder Carrier"/>
          <p:cNvSpPr txBox="1"/>
          <p:nvPr>
            <p:ph type="title"/>
          </p:nvPr>
        </p:nvSpPr>
        <p:spPr>
          <a:xfrm>
            <a:off x="2162556" y="491490"/>
            <a:ext cx="5474639" cy="352044"/>
          </a:xfrm>
          <a:prstGeom prst="rect">
            <a:avLst/>
          </a:prstGeom>
          <a:noFill/>
          <a:ln>
            <a:noFill/>
          </a:ln>
        </p:spPr>
        <p:txBody>
          <a:bodyPr wrap="none" lIns="0" tIns="0" rIns="0" bIns="0" anchor="t" anchorCtr="0">
            <a:spAutoFit/>
          </a:bodyPr>
          <a:lstStyle/>
          <a:p>
            <a:pPr algn="l"/>
            <a:r>
              <a:rPr lang="zh-CN" sz="1800" b="1" dirty="0">
                <a:solidFill>
                  <a:srgbClr val="2B2F33"/>
                </a:solidFill>
                <a:latin typeface="Arial"/>
                <a:ea typeface="Microsoft YaHei"/>
                <a:cs typeface="Arial"/>
              </a:rPr>
              <a:t>战新业务成为第二增长曲线,天翼云收入 1207 亿元</a:t>
            </a:r>
          </a:p>
        </p:txBody>
      </p:sp>
      <p:sp>
        <p:nvSpPr>
          <p:cNvPr id="13" name="content-object-slot Placeholder Carrier"/>
          <p:cNvSpPr txBox="1"/>
          <p:nvPr>
            <p:ph idx="2"/>
          </p:nvPr>
        </p:nvSpPr>
        <p:spPr>
          <a:xfrm>
            <a:off x="906780" y="1647825"/>
            <a:ext cx="126302" cy="293370"/>
          </a:xfrm>
          <a:prstGeom prst="rect">
            <a:avLst/>
          </a:prstGeom>
          <a:noFill/>
          <a:ln>
            <a:noFill/>
          </a:ln>
        </p:spPr>
        <p:txBody>
          <a:bodyPr wrap="none" lIns="0" tIns="0" rIns="0" bIns="0" anchor="t" anchorCtr="0">
            <a:spAutoFit/>
          </a:bodyPr>
          <a:lstStyle/>
          <a:p>
            <a:pPr algn="l"/>
            <a:r>
              <a:rPr lang="en-US" sz="1500" dirty="0">
                <a:solidFill>
                  <a:srgbClr val="9CA3AF"/>
                </a:solidFill>
                <a:latin typeface="Arial"/>
                <a:ea typeface="Arial"/>
                <a:cs typeface="Arial"/>
              </a:rPr>
              <a:t>​</a:t>
            </a:r>
          </a:p>
        </p:txBody>
      </p:sp>
      <p:grpSp>
        <p:nvGrpSpPr>
          <p:cNvPr id="34" name="Group 34"/>
          <p:cNvGrpSpPr/>
          <p:nvPr/>
        </p:nvGrpSpPr>
        <p:grpSpPr>
          <a:xfrm>
            <a:off x="1838782" y="1866900"/>
            <a:ext cx="5762285" cy="3413284"/>
            <a:chOff x="1838782" y="1866900"/>
            <a:chExt cx="5762285" cy="3413284"/>
          </a:xfrm>
        </p:grpSpPr>
        <p:grpSp>
          <p:nvGrpSpPr>
            <p:cNvPr id="22" name="Group 22"/>
            <p:cNvGrpSpPr/>
            <p:nvPr/>
          </p:nvGrpSpPr>
          <p:grpSpPr>
            <a:xfrm>
              <a:off x="2476500" y="1866900"/>
              <a:ext cx="4962525" cy="3095625"/>
              <a:chOff x="2476500" y="1866900"/>
              <a:chExt cx="4962525" cy="3095625"/>
            </a:xfrm>
          </p:grpSpPr>
          <p:sp>
            <p:nvSpPr>
              <p:cNvPr id="14" name="Line 14"/>
              <p:cNvSpPr/>
              <p:nvPr/>
            </p:nvSpPr>
            <p:spPr>
              <a:xfrm>
                <a:off x="4953000" y="1866900"/>
                <a:ext cx="9525" cy="3086100"/>
              </a:xfrm>
              <a:custGeom>
                <a:avLst/>
                <a:gdLst/>
                <a:ahLst/>
                <a:cxnLst/>
                <a:rect l="l" t="t" r="r" b="b"/>
                <a:pathLst>
                  <a:path w="9525" h="3086100">
                    <a:moveTo>
                      <a:pt x="0" y="0"/>
                    </a:moveTo>
                    <a:lnTo>
                      <a:pt x="0" y="3086100"/>
                    </a:lnTo>
                  </a:path>
                </a:pathLst>
              </a:custGeom>
              <a:noFill/>
              <a:ln w="9525">
                <a:solidFill>
                  <a:srgbClr val="E5E7EB"/>
                </a:solidFill>
              </a:ln>
            </p:spPr>
          </p:sp>
          <p:sp>
            <p:nvSpPr>
              <p:cNvPr id="15" name="Line 15"/>
              <p:cNvSpPr/>
              <p:nvPr/>
            </p:nvSpPr>
            <p:spPr>
              <a:xfrm>
                <a:off x="7429500" y="1866900"/>
                <a:ext cx="9525" cy="3086100"/>
              </a:xfrm>
              <a:custGeom>
                <a:avLst/>
                <a:gdLst/>
                <a:ahLst/>
                <a:cxnLst/>
                <a:rect l="l" t="t" r="r" b="b"/>
                <a:pathLst>
                  <a:path w="9525" h="3086100">
                    <a:moveTo>
                      <a:pt x="0" y="0"/>
                    </a:moveTo>
                    <a:lnTo>
                      <a:pt x="0" y="3086100"/>
                    </a:lnTo>
                  </a:path>
                </a:pathLst>
              </a:custGeom>
              <a:noFill/>
              <a:ln w="9525">
                <a:solidFill>
                  <a:srgbClr val="E5E7EB"/>
                </a:solidFill>
              </a:ln>
            </p:spPr>
          </p:sp>
          <p:sp>
            <p:nvSpPr>
              <p:cNvPr id="16" name="Line 16"/>
              <p:cNvSpPr/>
              <p:nvPr/>
            </p:nvSpPr>
            <p:spPr>
              <a:xfrm>
                <a:off x="2476500" y="1866900"/>
                <a:ext cx="9525" cy="3086100"/>
              </a:xfrm>
              <a:custGeom>
                <a:avLst/>
                <a:gdLst/>
                <a:ahLst/>
                <a:cxnLst/>
                <a:rect l="l" t="t" r="r" b="b"/>
                <a:pathLst>
                  <a:path w="9525" h="3086100">
                    <a:moveTo>
                      <a:pt x="0" y="0"/>
                    </a:moveTo>
                    <a:lnTo>
                      <a:pt x="0" y="3086100"/>
                    </a:lnTo>
                  </a:path>
                </a:pathLst>
              </a:custGeom>
              <a:noFill/>
              <a:ln w="9525">
                <a:solidFill>
                  <a:srgbClr val="D1D5DB"/>
                </a:solidFill>
              </a:ln>
            </p:spPr>
          </p:sp>
          <p:sp>
            <p:nvSpPr>
              <p:cNvPr id="17" name="Line 17"/>
              <p:cNvSpPr/>
              <p:nvPr/>
            </p:nvSpPr>
            <p:spPr>
              <a:xfrm>
                <a:off x="2476500" y="4953000"/>
                <a:ext cx="4953000" cy="9525"/>
              </a:xfrm>
              <a:custGeom>
                <a:avLst/>
                <a:gdLst/>
                <a:ahLst/>
                <a:cxnLst/>
                <a:rect l="l" t="t" r="r" b="b"/>
                <a:pathLst>
                  <a:path w="4953000" h="9525">
                    <a:moveTo>
                      <a:pt x="0" y="0"/>
                    </a:moveTo>
                    <a:lnTo>
                      <a:pt x="4953000" y="0"/>
                    </a:lnTo>
                  </a:path>
                </a:pathLst>
              </a:custGeom>
              <a:noFill/>
              <a:ln w="9525">
                <a:solidFill>
                  <a:srgbClr val="D1D5DB"/>
                </a:solidFill>
              </a:ln>
            </p:spPr>
          </p:sp>
          <p:sp>
            <p:nvSpPr>
              <p:cNvPr id="18" name="Rectangle 18"/>
              <p:cNvSpPr/>
              <p:nvPr/>
            </p:nvSpPr>
            <p:spPr>
              <a:xfrm>
                <a:off x="2476500" y="2057400"/>
                <a:ext cx="4270058" cy="381000"/>
              </a:xfrm>
              <a:prstGeom prst="rect">
                <a:avLst/>
              </a:prstGeom>
              <a:solidFill>
                <a:srgbClr val="C00000"/>
              </a:solidFill>
              <a:ln>
                <a:noFill/>
              </a:ln>
            </p:spPr>
          </p:sp>
          <p:sp>
            <p:nvSpPr>
              <p:cNvPr id="19" name="Rectangle 19"/>
              <p:cNvSpPr/>
              <p:nvPr/>
            </p:nvSpPr>
            <p:spPr>
              <a:xfrm>
                <a:off x="2476500" y="2828925"/>
                <a:ext cx="1220152" cy="381000"/>
              </a:xfrm>
              <a:prstGeom prst="rect">
                <a:avLst/>
              </a:prstGeom>
              <a:solidFill>
                <a:srgbClr val="9CA3AF"/>
              </a:solidFill>
              <a:ln>
                <a:noFill/>
              </a:ln>
            </p:spPr>
          </p:sp>
          <p:sp>
            <p:nvSpPr>
              <p:cNvPr id="20" name="Rectangle 20"/>
              <p:cNvSpPr/>
              <p:nvPr/>
            </p:nvSpPr>
            <p:spPr>
              <a:xfrm>
                <a:off x="2476500" y="3600450"/>
                <a:ext cx="587692" cy="381000"/>
              </a:xfrm>
              <a:prstGeom prst="rect">
                <a:avLst/>
              </a:prstGeom>
              <a:solidFill>
                <a:srgbClr val="9CA3AF"/>
              </a:solidFill>
              <a:ln>
                <a:noFill/>
              </a:ln>
            </p:spPr>
          </p:sp>
          <p:sp>
            <p:nvSpPr>
              <p:cNvPr id="21" name="Rectangle 21"/>
              <p:cNvSpPr/>
              <p:nvPr/>
            </p:nvSpPr>
            <p:spPr>
              <a:xfrm>
                <a:off x="2476500" y="4371975"/>
                <a:ext cx="435292" cy="381000"/>
              </a:xfrm>
              <a:prstGeom prst="rect">
                <a:avLst/>
              </a:prstGeom>
              <a:solidFill>
                <a:srgbClr val="9CA3AF"/>
              </a:solidFill>
              <a:ln>
                <a:noFill/>
              </a:ln>
            </p:spPr>
          </p:sp>
        </p:grpSp>
        <p:sp>
          <p:nvSpPr>
            <p:cNvPr id="23" name="TextBox 23"/>
            <p:cNvSpPr txBox="1"/>
            <p:nvPr/>
          </p:nvSpPr>
          <p:spPr>
            <a:xfrm>
              <a:off x="1838782" y="2167414"/>
              <a:ext cx="529895" cy="249364"/>
            </a:xfrm>
            <a:prstGeom prst="rect">
              <a:avLst/>
            </a:prstGeom>
            <a:noFill/>
            <a:ln>
              <a:noFill/>
            </a:ln>
          </p:spPr>
          <p:txBody>
            <a:bodyPr wrap="none" lIns="0" tIns="0" rIns="0" bIns="0" anchor="t" anchorCtr="0">
              <a:spAutoFit/>
            </a:bodyPr>
            <a:lstStyle/>
            <a:p>
              <a:pPr algn="r"/>
              <a:r>
                <a:rPr lang="zh-CN" sz="1280" dirty="0">
                  <a:solidFill>
                    <a:srgbClr val="111827"/>
                  </a:solidFill>
                  <a:latin typeface="Microsoft YaHei"/>
                  <a:ea typeface="Microsoft YaHei"/>
                  <a:cs typeface="Microsoft YaHei"/>
                </a:rPr>
                <a:t>天翼云</a:t>
              </a:r>
            </a:p>
          </p:txBody>
        </p:sp>
        <p:sp>
          <p:nvSpPr>
            <p:cNvPr id="24" name="TextBox 24"/>
            <p:cNvSpPr txBox="1"/>
            <p:nvPr/>
          </p:nvSpPr>
          <p:spPr>
            <a:xfrm>
              <a:off x="2000692" y="2938939"/>
              <a:ext cx="367985" cy="249364"/>
            </a:xfrm>
            <a:prstGeom prst="rect">
              <a:avLst/>
            </a:prstGeom>
            <a:noFill/>
            <a:ln>
              <a:noFill/>
            </a:ln>
          </p:spPr>
          <p:txBody>
            <a:bodyPr wrap="none" lIns="0" tIns="0" rIns="0" bIns="0" anchor="t" anchorCtr="0">
              <a:spAutoFit/>
            </a:bodyPr>
            <a:lstStyle/>
            <a:p>
              <a:pPr algn="r"/>
              <a:r>
                <a:rPr lang="en-US" sz="1280" dirty="0">
                  <a:solidFill>
                    <a:srgbClr val="111827"/>
                  </a:solidFill>
                  <a:latin typeface="Microsoft YaHei"/>
                  <a:ea typeface="Microsoft YaHei"/>
                  <a:cs typeface="Microsoft YaHei"/>
                </a:rPr>
                <a:t>AIDC</a:t>
              </a:r>
            </a:p>
          </p:txBody>
        </p:sp>
        <p:sp>
          <p:nvSpPr>
            <p:cNvPr id="25" name="TextBox 25"/>
            <p:cNvSpPr txBox="1"/>
            <p:nvPr/>
          </p:nvSpPr>
          <p:spPr>
            <a:xfrm>
              <a:off x="2011096" y="3710464"/>
              <a:ext cx="357581" cy="249364"/>
            </a:xfrm>
            <a:prstGeom prst="rect">
              <a:avLst/>
            </a:prstGeom>
            <a:noFill/>
            <a:ln>
              <a:noFill/>
            </a:ln>
          </p:spPr>
          <p:txBody>
            <a:bodyPr wrap="none" lIns="0" tIns="0" rIns="0" bIns="0" anchor="t" anchorCtr="0">
              <a:spAutoFit/>
            </a:bodyPr>
            <a:lstStyle/>
            <a:p>
              <a:pPr algn="r"/>
              <a:r>
                <a:rPr lang="zh-CN" sz="1280" dirty="0">
                  <a:solidFill>
                    <a:srgbClr val="111827"/>
                  </a:solidFill>
                  <a:latin typeface="Microsoft YaHei"/>
                  <a:ea typeface="Microsoft YaHei"/>
                  <a:cs typeface="Microsoft YaHei"/>
                </a:rPr>
                <a:t>安全</a:t>
              </a:r>
            </a:p>
          </p:txBody>
        </p:sp>
        <p:sp>
          <p:nvSpPr>
            <p:cNvPr id="26" name="TextBox 26"/>
            <p:cNvSpPr txBox="1"/>
            <p:nvPr/>
          </p:nvSpPr>
          <p:spPr>
            <a:xfrm>
              <a:off x="2011096" y="4481989"/>
              <a:ext cx="357581" cy="249364"/>
            </a:xfrm>
            <a:prstGeom prst="rect">
              <a:avLst/>
            </a:prstGeom>
            <a:noFill/>
            <a:ln>
              <a:noFill/>
            </a:ln>
          </p:spPr>
          <p:txBody>
            <a:bodyPr wrap="none" lIns="0" tIns="0" rIns="0" bIns="0" anchor="t" anchorCtr="0">
              <a:spAutoFit/>
            </a:bodyPr>
            <a:lstStyle/>
            <a:p>
              <a:pPr algn="r"/>
              <a:r>
                <a:rPr lang="zh-CN" sz="1280" dirty="0">
                  <a:solidFill>
                    <a:srgbClr val="111827"/>
                  </a:solidFill>
                  <a:latin typeface="Microsoft YaHei"/>
                  <a:ea typeface="Microsoft YaHei"/>
                  <a:cs typeface="Microsoft YaHei"/>
                </a:rPr>
                <a:t>智能</a:t>
              </a:r>
            </a:p>
          </p:txBody>
        </p:sp>
        <p:sp>
          <p:nvSpPr>
            <p:cNvPr id="27" name="TextBox 27"/>
            <p:cNvSpPr txBox="1"/>
            <p:nvPr/>
          </p:nvSpPr>
          <p:spPr>
            <a:xfrm>
              <a:off x="6835330" y="2167414"/>
              <a:ext cx="410998" cy="249364"/>
            </a:xfrm>
            <a:prstGeom prst="rect">
              <a:avLst/>
            </a:prstGeom>
            <a:noFill/>
            <a:ln>
              <a:noFill/>
            </a:ln>
          </p:spPr>
          <p:txBody>
            <a:bodyPr wrap="none" lIns="0" tIns="0" rIns="0" bIns="0" anchor="t" anchorCtr="0">
              <a:spAutoFit/>
            </a:bodyPr>
            <a:lstStyle/>
            <a:p>
              <a:pPr algn="l"/>
              <a:r>
                <a:rPr lang="en-US" sz="1280" b="1" dirty="0">
                  <a:solidFill>
                    <a:srgbClr val="111827"/>
                  </a:solidFill>
                  <a:latin typeface="Arial"/>
                  <a:ea typeface="Arial"/>
                  <a:cs typeface="Arial"/>
                </a:rPr>
                <a:t>1207</a:t>
              </a:r>
            </a:p>
          </p:txBody>
        </p:sp>
        <p:sp>
          <p:nvSpPr>
            <p:cNvPr id="28" name="TextBox 28"/>
            <p:cNvSpPr txBox="1"/>
            <p:nvPr/>
          </p:nvSpPr>
          <p:spPr>
            <a:xfrm>
              <a:off x="3785426" y="2938939"/>
              <a:ext cx="311487" cy="249364"/>
            </a:xfrm>
            <a:prstGeom prst="rect">
              <a:avLst/>
            </a:prstGeom>
            <a:noFill/>
            <a:ln>
              <a:noFill/>
            </a:ln>
          </p:spPr>
          <p:txBody>
            <a:bodyPr wrap="none" lIns="0" tIns="0" rIns="0" bIns="0" anchor="t" anchorCtr="0">
              <a:spAutoFit/>
            </a:bodyPr>
            <a:lstStyle/>
            <a:p>
              <a:pPr algn="l"/>
              <a:r>
                <a:rPr lang="en-US" sz="1280" b="1" dirty="0">
                  <a:solidFill>
                    <a:srgbClr val="111827"/>
                  </a:solidFill>
                  <a:latin typeface="Arial"/>
                  <a:ea typeface="Arial"/>
                  <a:cs typeface="Arial"/>
                </a:rPr>
                <a:t>345</a:t>
              </a:r>
            </a:p>
          </p:txBody>
        </p:sp>
        <p:sp>
          <p:nvSpPr>
            <p:cNvPr id="29" name="TextBox 29"/>
            <p:cNvSpPr txBox="1"/>
            <p:nvPr/>
          </p:nvSpPr>
          <p:spPr>
            <a:xfrm>
              <a:off x="3152966" y="3710464"/>
              <a:ext cx="311487" cy="249364"/>
            </a:xfrm>
            <a:prstGeom prst="rect">
              <a:avLst/>
            </a:prstGeom>
            <a:noFill/>
            <a:ln>
              <a:noFill/>
            </a:ln>
          </p:spPr>
          <p:txBody>
            <a:bodyPr wrap="none" lIns="0" tIns="0" rIns="0" bIns="0" anchor="t" anchorCtr="0">
              <a:spAutoFit/>
            </a:bodyPr>
            <a:lstStyle/>
            <a:p>
              <a:pPr algn="l"/>
              <a:r>
                <a:rPr lang="en-US" sz="1280" b="1" dirty="0">
                  <a:solidFill>
                    <a:srgbClr val="111827"/>
                  </a:solidFill>
                  <a:latin typeface="Arial"/>
                  <a:ea typeface="Arial"/>
                  <a:cs typeface="Arial"/>
                </a:rPr>
                <a:t>166</a:t>
              </a:r>
            </a:p>
          </p:txBody>
        </p:sp>
        <p:sp>
          <p:nvSpPr>
            <p:cNvPr id="30" name="TextBox 30"/>
            <p:cNvSpPr txBox="1"/>
            <p:nvPr/>
          </p:nvSpPr>
          <p:spPr>
            <a:xfrm>
              <a:off x="3000566" y="4481989"/>
              <a:ext cx="311487" cy="249364"/>
            </a:xfrm>
            <a:prstGeom prst="rect">
              <a:avLst/>
            </a:prstGeom>
            <a:noFill/>
            <a:ln>
              <a:noFill/>
            </a:ln>
          </p:spPr>
          <p:txBody>
            <a:bodyPr wrap="none" lIns="0" tIns="0" rIns="0" bIns="0" anchor="t" anchorCtr="0">
              <a:spAutoFit/>
            </a:bodyPr>
            <a:lstStyle/>
            <a:p>
              <a:pPr algn="l"/>
              <a:r>
                <a:rPr lang="en-US" sz="1280" b="1" dirty="0">
                  <a:solidFill>
                    <a:srgbClr val="111827"/>
                  </a:solidFill>
                  <a:latin typeface="Arial"/>
                  <a:ea typeface="Arial"/>
                  <a:cs typeface="Arial"/>
                </a:rPr>
                <a:t>123</a:t>
              </a:r>
            </a:p>
          </p:txBody>
        </p:sp>
        <p:sp>
          <p:nvSpPr>
            <p:cNvPr id="31" name="TextBox 31"/>
            <p:cNvSpPr txBox="1"/>
            <p:nvPr/>
          </p:nvSpPr>
          <p:spPr>
            <a:xfrm>
              <a:off x="2429322" y="5060156"/>
              <a:ext cx="94356" cy="220028"/>
            </a:xfrm>
            <a:prstGeom prst="rect">
              <a:avLst/>
            </a:prstGeom>
            <a:noFill/>
            <a:ln>
              <a:noFill/>
            </a:ln>
          </p:spPr>
          <p:txBody>
            <a:bodyPr wrap="none" lIns="0" tIns="0" rIns="0" bIns="0" anchor="t" anchorCtr="0">
              <a:spAutoFit/>
            </a:bodyPr>
            <a:lstStyle/>
            <a:p>
              <a:pPr algn="ctr"/>
              <a:r>
                <a:rPr lang="en-US" sz="1120" dirty="0">
                  <a:solidFill>
                    <a:srgbClr val="6B7280"/>
                  </a:solidFill>
                  <a:latin typeface="Arial"/>
                  <a:ea typeface="Arial"/>
                  <a:cs typeface="Arial"/>
                </a:rPr>
                <a:t>0</a:t>
              </a:r>
            </a:p>
          </p:txBody>
        </p:sp>
        <p:sp>
          <p:nvSpPr>
            <p:cNvPr id="32" name="TextBox 32"/>
            <p:cNvSpPr txBox="1"/>
            <p:nvPr/>
          </p:nvSpPr>
          <p:spPr>
            <a:xfrm>
              <a:off x="4822896" y="5060156"/>
              <a:ext cx="260208" cy="220028"/>
            </a:xfrm>
            <a:prstGeom prst="rect">
              <a:avLst/>
            </a:prstGeom>
            <a:noFill/>
            <a:ln>
              <a:noFill/>
            </a:ln>
          </p:spPr>
          <p:txBody>
            <a:bodyPr wrap="none" lIns="0" tIns="0" rIns="0" bIns="0" anchor="t" anchorCtr="0">
              <a:spAutoFit/>
            </a:bodyPr>
            <a:lstStyle/>
            <a:p>
              <a:pPr algn="ctr"/>
              <a:r>
                <a:rPr lang="en-US" sz="1120" dirty="0">
                  <a:solidFill>
                    <a:srgbClr val="6B7280"/>
                  </a:solidFill>
                  <a:latin typeface="Arial"/>
                  <a:ea typeface="Arial"/>
                  <a:cs typeface="Arial"/>
                </a:rPr>
                <a:t>700</a:t>
              </a:r>
            </a:p>
          </p:txBody>
        </p:sp>
        <p:sp>
          <p:nvSpPr>
            <p:cNvPr id="33" name="TextBox 33"/>
            <p:cNvSpPr txBox="1"/>
            <p:nvPr/>
          </p:nvSpPr>
          <p:spPr>
            <a:xfrm>
              <a:off x="7257933" y="5060156"/>
              <a:ext cx="343134" cy="220028"/>
            </a:xfrm>
            <a:prstGeom prst="rect">
              <a:avLst/>
            </a:prstGeom>
            <a:noFill/>
            <a:ln>
              <a:noFill/>
            </a:ln>
          </p:spPr>
          <p:txBody>
            <a:bodyPr wrap="none" lIns="0" tIns="0" rIns="0" bIns="0" anchor="t" anchorCtr="0">
              <a:spAutoFit/>
            </a:bodyPr>
            <a:lstStyle/>
            <a:p>
              <a:pPr algn="ctr"/>
              <a:r>
                <a:rPr lang="en-US" sz="1120" dirty="0">
                  <a:solidFill>
                    <a:srgbClr val="6B7280"/>
                  </a:solidFill>
                  <a:latin typeface="Arial"/>
                  <a:ea typeface="Arial"/>
                  <a:cs typeface="Arial"/>
                </a:rPr>
                <a:t>1400</a:t>
              </a:r>
            </a:p>
          </p:txBody>
        </p:sp>
      </p:grpSp>
      <p:grpSp>
        <p:nvGrpSpPr>
          <p:cNvPr id="45" name="Group 45"/>
          <p:cNvGrpSpPr/>
          <p:nvPr/>
        </p:nvGrpSpPr>
        <p:grpSpPr>
          <a:xfrm>
            <a:off x="7987284" y="1767364"/>
            <a:ext cx="3290316" cy="3550920"/>
            <a:chOff x="7987284" y="1767364"/>
            <a:chExt cx="3290316" cy="3550920"/>
          </a:xfrm>
        </p:grpSpPr>
        <p:sp>
          <p:nvSpPr>
            <p:cNvPr id="35" name="TextBox 35"/>
            <p:cNvSpPr txBox="1"/>
            <p:nvPr/>
          </p:nvSpPr>
          <p:spPr>
            <a:xfrm>
              <a:off x="7994523" y="1767364"/>
              <a:ext cx="1736090" cy="249364"/>
            </a:xfrm>
            <a:prstGeom prst="rect">
              <a:avLst/>
            </a:prstGeom>
            <a:noFill/>
            <a:ln>
              <a:noFill/>
            </a:ln>
          </p:spPr>
          <p:txBody>
            <a:bodyPr wrap="none" lIns="0" tIns="0" rIns="0" bIns="0" anchor="t" anchorCtr="0">
              <a:spAutoFit/>
            </a:bodyPr>
            <a:lstStyle/>
            <a:p>
              <a:pPr algn="l"/>
              <a:r>
                <a:rPr lang="zh-CN" sz="1280" dirty="0">
                  <a:solidFill>
                    <a:srgbClr val="6B7280"/>
                  </a:solidFill>
                  <a:latin typeface="Microsoft YaHei"/>
                  <a:ea typeface="Microsoft YaHei"/>
                  <a:cs typeface="Microsoft YaHei"/>
                </a:rPr>
                <a:t>保持较快增长的新赛道</a:t>
              </a:r>
            </a:p>
          </p:txBody>
        </p:sp>
        <p:sp>
          <p:nvSpPr>
            <p:cNvPr id="36" name="TextBox 36"/>
            <p:cNvSpPr txBox="1"/>
            <p:nvPr/>
          </p:nvSpPr>
          <p:spPr>
            <a:xfrm>
              <a:off x="7987284" y="2165985"/>
              <a:ext cx="1363199" cy="528066"/>
            </a:xfrm>
            <a:prstGeom prst="rect">
              <a:avLst/>
            </a:prstGeom>
            <a:noFill/>
            <a:ln>
              <a:noFill/>
            </a:ln>
          </p:spPr>
          <p:txBody>
            <a:bodyPr wrap="none" lIns="0" tIns="0" rIns="0" bIns="0" anchor="t" anchorCtr="0">
              <a:spAutoFit/>
            </a:bodyPr>
            <a:lstStyle/>
            <a:p>
              <a:pPr algn="l"/>
              <a:r>
                <a:rPr lang="en-US" sz="2700" b="1" dirty="0">
                  <a:solidFill>
                    <a:srgbClr val="C00000"/>
                  </a:solidFill>
                  <a:latin typeface="Arial"/>
                  <a:ea typeface="Arial"/>
                  <a:cs typeface="Arial"/>
                </a:rPr>
                <a:t>+31.2%</a:t>
              </a:r>
            </a:p>
          </p:txBody>
        </p:sp>
        <p:sp>
          <p:nvSpPr>
            <p:cNvPr id="37" name="TextBox 37"/>
            <p:cNvSpPr txBox="1"/>
            <p:nvPr/>
          </p:nvSpPr>
          <p:spPr>
            <a:xfrm>
              <a:off x="9518523" y="2319814"/>
              <a:ext cx="1219149" cy="249364"/>
            </a:xfrm>
            <a:prstGeom prst="rect">
              <a:avLst/>
            </a:prstGeom>
            <a:noFill/>
            <a:ln>
              <a:noFill/>
            </a:ln>
          </p:spPr>
          <p:txBody>
            <a:bodyPr wrap="none" lIns="0" tIns="0" rIns="0" bIns="0" anchor="t" anchorCtr="0">
              <a:spAutoFit/>
            </a:bodyPr>
            <a:lstStyle/>
            <a:p>
              <a:pPr algn="l"/>
              <a:r>
                <a:rPr lang="zh-CN" sz="1280" dirty="0">
                  <a:solidFill>
                    <a:srgbClr val="111827"/>
                  </a:solidFill>
                  <a:latin typeface="Microsoft YaHei"/>
                  <a:ea typeface="Microsoft YaHei"/>
                  <a:cs typeface="Microsoft YaHei"/>
                </a:rPr>
                <a:t>视联网收入同比</a:t>
              </a:r>
            </a:p>
          </p:txBody>
        </p:sp>
        <p:sp>
          <p:nvSpPr>
            <p:cNvPr id="38" name="TextBox 38"/>
            <p:cNvSpPr txBox="1"/>
            <p:nvPr/>
          </p:nvSpPr>
          <p:spPr>
            <a:xfrm>
              <a:off x="7987284" y="2851785"/>
              <a:ext cx="1363199" cy="528066"/>
            </a:xfrm>
            <a:prstGeom prst="rect">
              <a:avLst/>
            </a:prstGeom>
            <a:noFill/>
            <a:ln>
              <a:noFill/>
            </a:ln>
          </p:spPr>
          <p:txBody>
            <a:bodyPr wrap="none" lIns="0" tIns="0" rIns="0" bIns="0" anchor="t" anchorCtr="0">
              <a:spAutoFit/>
            </a:bodyPr>
            <a:lstStyle/>
            <a:p>
              <a:pPr algn="l"/>
              <a:r>
                <a:rPr lang="en-US" sz="2700" b="1" dirty="0">
                  <a:solidFill>
                    <a:srgbClr val="C00000"/>
                  </a:solidFill>
                  <a:latin typeface="Arial"/>
                  <a:ea typeface="Arial"/>
                  <a:cs typeface="Arial"/>
                </a:rPr>
                <a:t>+65.4%</a:t>
              </a:r>
            </a:p>
          </p:txBody>
        </p:sp>
        <p:sp>
          <p:nvSpPr>
            <p:cNvPr id="39" name="TextBox 39"/>
            <p:cNvSpPr txBox="1"/>
            <p:nvPr/>
          </p:nvSpPr>
          <p:spPr>
            <a:xfrm>
              <a:off x="9518523" y="3005614"/>
              <a:ext cx="1046836" cy="249364"/>
            </a:xfrm>
            <a:prstGeom prst="rect">
              <a:avLst/>
            </a:prstGeom>
            <a:noFill/>
            <a:ln>
              <a:noFill/>
            </a:ln>
          </p:spPr>
          <p:txBody>
            <a:bodyPr wrap="none" lIns="0" tIns="0" rIns="0" bIns="0" anchor="t" anchorCtr="0">
              <a:spAutoFit/>
            </a:bodyPr>
            <a:lstStyle/>
            <a:p>
              <a:pPr algn="l"/>
              <a:r>
                <a:rPr lang="zh-CN" sz="1280" dirty="0">
                  <a:solidFill>
                    <a:srgbClr val="111827"/>
                  </a:solidFill>
                  <a:latin typeface="Microsoft YaHei"/>
                  <a:ea typeface="Microsoft YaHei"/>
                  <a:cs typeface="Microsoft YaHei"/>
                </a:rPr>
                <a:t>量子收入同比</a:t>
              </a:r>
            </a:p>
          </p:txBody>
        </p:sp>
        <p:sp>
          <p:nvSpPr>
            <p:cNvPr id="40" name="TextBox 40"/>
            <p:cNvSpPr txBox="1"/>
            <p:nvPr/>
          </p:nvSpPr>
          <p:spPr>
            <a:xfrm>
              <a:off x="7987284" y="3537585"/>
              <a:ext cx="1363199" cy="528066"/>
            </a:xfrm>
            <a:prstGeom prst="rect">
              <a:avLst/>
            </a:prstGeom>
            <a:noFill/>
            <a:ln>
              <a:noFill/>
            </a:ln>
          </p:spPr>
          <p:txBody>
            <a:bodyPr wrap="none" lIns="0" tIns="0" rIns="0" bIns="0" anchor="t" anchorCtr="0">
              <a:spAutoFit/>
            </a:bodyPr>
            <a:lstStyle/>
            <a:p>
              <a:pPr algn="l"/>
              <a:r>
                <a:rPr lang="en-US" sz="2700" b="1" dirty="0">
                  <a:solidFill>
                    <a:srgbClr val="C00000"/>
                  </a:solidFill>
                  <a:latin typeface="Arial"/>
                  <a:ea typeface="Arial"/>
                  <a:cs typeface="Arial"/>
                </a:rPr>
                <a:t>+30.7%</a:t>
              </a:r>
            </a:p>
          </p:txBody>
        </p:sp>
        <p:sp>
          <p:nvSpPr>
            <p:cNvPr id="41" name="TextBox 41"/>
            <p:cNvSpPr txBox="1"/>
            <p:nvPr/>
          </p:nvSpPr>
          <p:spPr>
            <a:xfrm>
              <a:off x="9518523" y="3691414"/>
              <a:ext cx="1046836" cy="249364"/>
            </a:xfrm>
            <a:prstGeom prst="rect">
              <a:avLst/>
            </a:prstGeom>
            <a:noFill/>
            <a:ln>
              <a:noFill/>
            </a:ln>
          </p:spPr>
          <p:txBody>
            <a:bodyPr wrap="none" lIns="0" tIns="0" rIns="0" bIns="0" anchor="t" anchorCtr="0">
              <a:spAutoFit/>
            </a:bodyPr>
            <a:lstStyle/>
            <a:p>
              <a:pPr algn="l"/>
              <a:r>
                <a:rPr lang="zh-CN" sz="1280" dirty="0">
                  <a:solidFill>
                    <a:srgbClr val="111827"/>
                  </a:solidFill>
                  <a:latin typeface="Microsoft YaHei"/>
                  <a:ea typeface="Microsoft YaHei"/>
                  <a:cs typeface="Microsoft YaHei"/>
                </a:rPr>
                <a:t>卫星收入同比</a:t>
              </a:r>
            </a:p>
          </p:txBody>
        </p:sp>
        <p:sp>
          <p:nvSpPr>
            <p:cNvPr id="42" name="Line 42"/>
            <p:cNvSpPr/>
            <p:nvPr/>
          </p:nvSpPr>
          <p:spPr>
            <a:xfrm>
              <a:off x="8001000" y="4191000"/>
              <a:ext cx="3276600" cy="9525"/>
            </a:xfrm>
            <a:custGeom>
              <a:avLst/>
              <a:gdLst/>
              <a:ahLst/>
              <a:cxnLst/>
              <a:rect l="l" t="t" r="r" b="b"/>
              <a:pathLst>
                <a:path w="3276600" h="9525">
                  <a:moveTo>
                    <a:pt x="0" y="0"/>
                  </a:moveTo>
                  <a:lnTo>
                    <a:pt x="3276600" y="0"/>
                  </a:lnTo>
                </a:path>
              </a:pathLst>
            </a:custGeom>
            <a:noFill/>
            <a:ln w="9525">
              <a:solidFill>
                <a:srgbClr val="D1D5DB"/>
              </a:solidFill>
            </a:ln>
          </p:spPr>
        </p:sp>
        <p:sp>
          <p:nvSpPr>
            <p:cNvPr id="43" name="TextBox 43"/>
            <p:cNvSpPr txBox="1"/>
            <p:nvPr/>
          </p:nvSpPr>
          <p:spPr>
            <a:xfrm>
              <a:off x="7994904" y="4404360"/>
              <a:ext cx="2465832" cy="482346"/>
            </a:xfrm>
            <a:prstGeom prst="rect">
              <a:avLst/>
            </a:prstGeom>
            <a:noFill/>
            <a:ln>
              <a:noFill/>
            </a:ln>
          </p:spPr>
          <p:txBody>
            <a:bodyPr wrap="none" lIns="0" tIns="0" rIns="0" bIns="0" anchor="t" anchorCtr="0">
              <a:spAutoFit/>
            </a:bodyPr>
            <a:lstStyle/>
            <a:p>
              <a:pPr algn="l">
                <a:lnSpc>
                  <a:spcPts val="1950"/>
                </a:lnSpc>
              </a:pPr>
              <a:r>
                <a:rPr lang="zh-CN" sz="1200" dirty="0">
                  <a:solidFill>
                    <a:srgbClr val="111827"/>
                  </a:solidFill>
                  <a:latin typeface="Microsoft YaHei"/>
                  <a:ea typeface="Microsoft YaHei"/>
                  <a:cs typeface="Microsoft YaHei"/>
                </a:rPr>
                <a:t>公有云 IaaS 市场份额升至国内第二,</a:t>
              </a:r>
              <a:br/>
              <a:r>
                <a:rPr lang="zh-CN" sz="1200" dirty="0">
                  <a:solidFill>
                    <a:srgbClr val="111827"/>
                  </a:solidFill>
                  <a:latin typeface="Microsoft YaHei"/>
                  <a:ea typeface="Microsoft YaHei"/>
                  <a:cs typeface="Microsoft YaHei"/>
                </a:rPr>
                <a:t>IaaS+PaaS 市场份额位居国内前三</a:t>
              </a:r>
            </a:p>
          </p:txBody>
        </p:sp>
        <p:sp>
          <p:nvSpPr>
            <p:cNvPr id="44" name="TextBox 44"/>
            <p:cNvSpPr txBox="1"/>
            <p:nvPr/>
          </p:nvSpPr>
          <p:spPr>
            <a:xfrm>
              <a:off x="7995285" y="5098256"/>
              <a:ext cx="3026918" cy="220028"/>
            </a:xfrm>
            <a:prstGeom prst="rect">
              <a:avLst/>
            </a:prstGeom>
            <a:noFill/>
            <a:ln>
              <a:noFill/>
            </a:ln>
          </p:spPr>
          <p:txBody>
            <a:bodyPr wrap="none" lIns="0" tIns="0" rIns="0" bIns="0" anchor="t" anchorCtr="0">
              <a:spAutoFit/>
            </a:bodyPr>
            <a:lstStyle/>
            <a:p>
              <a:pPr algn="l"/>
              <a:r>
                <a:rPr lang="zh-CN" sz="1120" dirty="0">
                  <a:solidFill>
                    <a:srgbClr val="6B7280"/>
                  </a:solidFill>
                  <a:latin typeface="Microsoft YaHei"/>
                  <a:ea typeface="Microsoft YaHei"/>
                  <a:cs typeface="Microsoft YaHei"/>
                </a:rPr>
                <a:t>从传统通信服务商向综合智能信息服务商扩展</a:t>
              </a:r>
            </a:p>
          </p:txBody>
        </p:sp>
      </p:grpSp>
      <p:sp>
        <p:nvSpPr>
          <p:cNvPr id="46" name="content-source-slot Placeholder Carrier"/>
          <p:cNvSpPr txBox="1"/>
          <p:nvPr>
            <p:ph type="ftr" idx="3"/>
          </p:nvPr>
        </p:nvSpPr>
        <p:spPr>
          <a:xfrm>
            <a:off x="680847" y="6352699"/>
            <a:ext cx="3862192" cy="190690"/>
          </a:xfrm>
          <a:prstGeom prst="rect">
            <a:avLst/>
          </a:prstGeom>
          <a:noFill/>
          <a:ln>
            <a:noFill/>
          </a:ln>
        </p:spPr>
        <p:txBody>
          <a:bodyPr wrap="none" lIns="0" tIns="0" rIns="0" bIns="0" anchor="t" anchorCtr="0">
            <a:spAutoFit/>
          </a:bodyPr>
          <a:lstStyle/>
          <a:p>
            <a:pPr algn="l"/>
            <a:r>
              <a:rPr lang="zh-CN" sz="980" dirty="0">
                <a:solidFill>
                  <a:srgbClr val="6B7280"/>
                </a:solidFill>
                <a:latin typeface="Arial"/>
                <a:ea typeface="Microsoft YaHei"/>
                <a:cs typeface="Arial"/>
              </a:rPr>
              <a:t>来源:中国电信《2025 年全年业绩公布》,2026-03-24;单位:亿元</a:t>
            </a:r>
          </a:p>
        </p:txBody>
      </p:sp>
      <p:sp>
        <p:nvSpPr>
          <p:cNvPr id="47" name="content-slide-number-slot Placeholder Carrier"/>
          <p:cNvSpPr txBox="1"/>
          <p:nvPr>
            <p:ph type="sldNum" idx="4"/>
          </p:nvPr>
        </p:nvSpPr>
        <p:spPr>
          <a:xfrm>
            <a:off x="11356127" y="6352699"/>
            <a:ext cx="155026" cy="190690"/>
          </a:xfrm>
          <a:prstGeom prst="rect">
            <a:avLst/>
          </a:prstGeom>
          <a:noFill/>
          <a:ln>
            <a:noFill/>
          </a:ln>
        </p:spPr>
        <p:txBody>
          <a:bodyPr wrap="none" lIns="0" tIns="0" rIns="0" bIns="0" anchor="t" anchorCtr="0">
            <a:spAutoFit/>
          </a:bodyPr>
          <a:lstStyle/>
          <a:p>
            <a:pPr algn="r"/>
            <a:r>
              <a:rPr lang="en-US" sz="980" dirty="0">
                <a:solidFill>
                  <a:srgbClr val="6B7280"/>
                </a:solidFill>
                <a:latin typeface="Arial"/>
                <a:ea typeface="Arial"/>
                <a:cs typeface="Arial"/>
              </a:rPr>
              <a:t>07</a:t>
            </a:r>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800"/>
                                        <p:tgtEl>
                                          <p:spTgt spid="34"/>
                                        </p:tgtEl>
                                      </p:cBhvr>
                                    </p:animEffect>
                                  </p:childTnLst>
                                </p:cTn>
                              </p:par>
                            </p:childTnLst>
                          </p:cTn>
                        </p:par>
                        <p:par>
                          <p:cTn id="8" fill="hold">
                            <p:stCondLst>
                              <p:cond delay="800"/>
                            </p:stCondLst>
                            <p:childTnLst>
                              <p:par>
                                <p:cTn id="9" presetID="10" presetClass="entr" presetSubtype="0" fill="hold" grpId="0" nodeType="afterEffect">
                                  <p:stCondLst>
                                    <p:cond delay="20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4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16" name="section-number-slot Placeholder Carrier"/>
          <p:cNvSpPr txBox="1"/>
          <p:nvPr>
            <p:ph type="body" idx="1"/>
          </p:nvPr>
        </p:nvSpPr>
        <p:spPr>
          <a:xfrm>
            <a:off x="895350" y="1398270"/>
            <a:ext cx="1344183" cy="1619250"/>
          </a:xfrm>
          <a:prstGeom prst="rect">
            <a:avLst/>
          </a:prstGeom>
          <a:noFill/>
          <a:ln>
            <a:noFill/>
          </a:ln>
        </p:spPr>
        <p:txBody>
          <a:bodyPr wrap="none" lIns="0" tIns="0" rIns="0" bIns="0" anchor="t" anchorCtr="0">
            <a:spAutoFit/>
          </a:bodyPr>
          <a:lstStyle/>
          <a:p>
            <a:pPr algn="l" marL="0" indent="0">
              <a:buNone/>
            </a:pPr>
            <a:r>
              <a:rPr lang="en-US" sz="8400" b="1" dirty="0">
                <a:solidFill>
                  <a:srgbClr val="C00000">
                    <a:alphaMod val="14000"/>
                  </a:srgbClr>
                </a:solidFill>
                <a:latin typeface="Arial"/>
                <a:ea typeface="Arial"/>
                <a:cs typeface="Arial"/>
              </a:rPr>
              <a:t>03</a:t>
            </a:r>
          </a:p>
        </p:txBody>
      </p:sp>
      <p:sp>
        <p:nvSpPr>
          <p:cNvPr id="17" name="section-title-slot Placeholder Carrier"/>
          <p:cNvSpPr txBox="1"/>
          <p:nvPr>
            <p:ph type="title"/>
          </p:nvPr>
        </p:nvSpPr>
        <p:spPr>
          <a:xfrm>
            <a:off x="898398" y="2688908"/>
            <a:ext cx="5901538" cy="616077"/>
          </a:xfrm>
          <a:prstGeom prst="rect">
            <a:avLst/>
          </a:prstGeom>
          <a:noFill/>
          <a:ln>
            <a:noFill/>
          </a:ln>
        </p:spPr>
        <p:txBody>
          <a:bodyPr wrap="none" lIns="0" tIns="0" rIns="0" bIns="0" anchor="t" anchorCtr="0">
            <a:spAutoFit/>
          </a:bodyPr>
          <a:lstStyle/>
          <a:p>
            <a:pPr algn="l"/>
            <a:r>
              <a:rPr lang="zh-CN" sz="3150" b="1" dirty="0">
                <a:solidFill>
                  <a:srgbClr val="111827"/>
                </a:solidFill>
                <a:latin typeface="Arial"/>
                <a:ea typeface="Microsoft YaHei"/>
                <a:cs typeface="Arial"/>
              </a:rPr>
              <a:t>智能云体系与 AI+ 规模化应用</a:t>
            </a:r>
          </a:p>
        </p:txBody>
      </p:sp>
      <p:sp>
        <p:nvSpPr>
          <p:cNvPr id="18" name="section-subtitle-slot Placeholder Carrier"/>
          <p:cNvSpPr txBox="1"/>
          <p:nvPr>
            <p:ph type="subTitle" idx="2"/>
          </p:nvPr>
        </p:nvSpPr>
        <p:spPr>
          <a:xfrm>
            <a:off x="907542" y="3416618"/>
            <a:ext cx="5371186" cy="264033"/>
          </a:xfrm>
          <a:prstGeom prst="rect">
            <a:avLst/>
          </a:prstGeom>
          <a:noFill/>
          <a:ln>
            <a:noFill/>
          </a:ln>
        </p:spPr>
        <p:txBody>
          <a:bodyPr wrap="none" lIns="0" tIns="0" rIns="0" bIns="0" anchor="t" anchorCtr="0">
            <a:spAutoFit/>
          </a:bodyPr>
          <a:lstStyle/>
          <a:p>
            <a:pPr algn="l" marL="0" indent="0">
              <a:buNone/>
            </a:pPr>
            <a:r>
              <a:rPr lang="zh-CN" sz="1350" dirty="0">
                <a:solidFill>
                  <a:srgbClr val="6B7280"/>
                </a:solidFill>
                <a:latin typeface="Arial"/>
                <a:ea typeface="Microsoft YaHei"/>
                <a:cs typeface="Arial"/>
              </a:rPr>
              <a:t>战略从“云改数转”升级为“云改数转智惠”,AI 成为企业战略主轴</a:t>
            </a:r>
          </a:p>
        </p:txBody>
      </p:sp>
    </p:spTree>
  </p:cSld>
  <p:clrMapOvr>
    <a:masterClrMapping/>
  </p:clrMapOvr>
  <p:transition p14:dur="500">
    <p:push dir="l"/>
  </p:transition>
</p:sld>
</file>

<file path=ppt/slides/slide9.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11" name="content-section-slot Placeholder Carrier"/>
          <p:cNvSpPr txBox="1"/>
          <p:nvPr>
            <p:ph type="body" idx="1"/>
          </p:nvPr>
        </p:nvSpPr>
        <p:spPr>
          <a:xfrm>
            <a:off x="372618" y="507682"/>
            <a:ext cx="683133" cy="322707"/>
          </a:xfrm>
          <a:prstGeom prst="rect">
            <a:avLst/>
          </a:prstGeom>
          <a:noFill/>
          <a:ln>
            <a:noFill/>
          </a:ln>
        </p:spPr>
        <p:txBody>
          <a:bodyPr wrap="none" lIns="0" tIns="0" rIns="0" bIns="0" anchor="t" anchorCtr="0">
            <a:spAutoFit/>
          </a:bodyPr>
          <a:lstStyle/>
          <a:p>
            <a:pPr algn="l" marL="0" indent="0">
              <a:buNone/>
            </a:pPr>
            <a:r>
              <a:rPr lang="zh-CN" sz="1650" b="1" dirty="0">
                <a:solidFill>
                  <a:srgbClr val="FFFFFF"/>
                </a:solidFill>
                <a:latin typeface="Arial"/>
                <a:ea typeface="Microsoft YaHei"/>
                <a:cs typeface="Arial"/>
              </a:rPr>
              <a:t>智能云</a:t>
            </a:r>
          </a:p>
        </p:txBody>
      </p:sp>
      <p:sp>
        <p:nvSpPr>
          <p:cNvPr id="12" name="content-title-slot Placeholder Carrier"/>
          <p:cNvSpPr txBox="1"/>
          <p:nvPr>
            <p:ph type="title"/>
          </p:nvPr>
        </p:nvSpPr>
        <p:spPr>
          <a:xfrm>
            <a:off x="2162556" y="491490"/>
            <a:ext cx="5932627" cy="352044"/>
          </a:xfrm>
          <a:prstGeom prst="rect">
            <a:avLst/>
          </a:prstGeom>
          <a:noFill/>
          <a:ln>
            <a:noFill/>
          </a:ln>
        </p:spPr>
        <p:txBody>
          <a:bodyPr wrap="none" lIns="0" tIns="0" rIns="0" bIns="0" anchor="t" anchorCtr="0">
            <a:spAutoFit/>
          </a:bodyPr>
          <a:lstStyle/>
          <a:p>
            <a:pPr algn="l"/>
            <a:r>
              <a:rPr lang="zh-CN" sz="1800" b="1" dirty="0">
                <a:solidFill>
                  <a:srgbClr val="2B2F33"/>
                </a:solidFill>
                <a:latin typeface="Arial"/>
                <a:ea typeface="Microsoft YaHei"/>
                <a:cs typeface="Arial"/>
              </a:rPr>
              <a:t>五位一体智能云:把云网优势转译为可交付的 AI 能力</a:t>
            </a:r>
          </a:p>
        </p:txBody>
      </p:sp>
      <p:sp>
        <p:nvSpPr>
          <p:cNvPr id="13" name="content-object-slot Placeholder Carrier"/>
          <p:cNvSpPr txBox="1"/>
          <p:nvPr>
            <p:ph idx="2"/>
          </p:nvPr>
        </p:nvSpPr>
        <p:spPr>
          <a:xfrm>
            <a:off x="906780" y="1647825"/>
            <a:ext cx="126302" cy="293370"/>
          </a:xfrm>
          <a:prstGeom prst="rect">
            <a:avLst/>
          </a:prstGeom>
          <a:noFill/>
          <a:ln>
            <a:noFill/>
          </a:ln>
        </p:spPr>
        <p:txBody>
          <a:bodyPr wrap="none" lIns="0" tIns="0" rIns="0" bIns="0" anchor="t" anchorCtr="0">
            <a:spAutoFit/>
          </a:bodyPr>
          <a:lstStyle/>
          <a:p>
            <a:pPr algn="l"/>
            <a:r>
              <a:rPr lang="en-US" sz="1500" dirty="0">
                <a:solidFill>
                  <a:srgbClr val="9CA3AF"/>
                </a:solidFill>
                <a:latin typeface="Arial"/>
                <a:ea typeface="Arial"/>
                <a:cs typeface="Arial"/>
              </a:rPr>
              <a:t>​</a:t>
            </a:r>
          </a:p>
        </p:txBody>
      </p:sp>
      <p:grpSp>
        <p:nvGrpSpPr>
          <p:cNvPr id="15" name="Group 15"/>
          <p:cNvGrpSpPr/>
          <p:nvPr/>
        </p:nvGrpSpPr>
        <p:grpSpPr>
          <a:xfrm>
            <a:off x="1085850" y="1809750"/>
            <a:ext cx="1" cy="3638550"/>
            <a:chOff x="1085850" y="1809750"/>
            <a:chExt cx="1" cy="3638550"/>
          </a:xfrm>
        </p:grpSpPr>
        <p:sp>
          <p:nvSpPr>
            <p:cNvPr id="14" name="Line 14"/>
            <p:cNvSpPr/>
            <p:nvPr/>
          </p:nvSpPr>
          <p:spPr>
            <a:xfrm flipV="1">
              <a:off x="1085850" y="1809750"/>
              <a:ext cx="1" cy="3638550"/>
            </a:xfrm>
            <a:prstGeom prst="line">
              <a:avLst/>
            </a:prstGeom>
            <a:noFill/>
            <a:ln w="19050">
              <a:solidFill>
                <a:srgbClr val="C00000"/>
              </a:solidFill>
              <a:tailEnd type="triangle" w="lg" len="lg"/>
            </a:ln>
          </p:spPr>
        </p:sp>
      </p:grpSp>
      <p:grpSp>
        <p:nvGrpSpPr>
          <p:cNvPr id="21" name="Group 21"/>
          <p:cNvGrpSpPr/>
          <p:nvPr/>
        </p:nvGrpSpPr>
        <p:grpSpPr>
          <a:xfrm>
            <a:off x="1333500" y="1714500"/>
            <a:ext cx="5905500" cy="685800"/>
            <a:chOff x="1333500" y="1714500"/>
            <a:chExt cx="5905500" cy="685800"/>
          </a:xfrm>
        </p:grpSpPr>
        <p:sp>
          <p:nvSpPr>
            <p:cNvPr id="16" name="Rectangle 16"/>
            <p:cNvSpPr/>
            <p:nvPr/>
          </p:nvSpPr>
          <p:spPr>
            <a:xfrm>
              <a:off x="1333500" y="1714500"/>
              <a:ext cx="5905500" cy="685800"/>
            </a:xfrm>
            <a:prstGeom prst="rect">
              <a:avLst/>
            </a:prstGeom>
            <a:solidFill>
              <a:srgbClr val="FFFFFF"/>
            </a:solidFill>
            <a:ln w="9525">
              <a:solidFill>
                <a:srgbClr val="E5E7EB"/>
              </a:solidFill>
            </a:ln>
          </p:spPr>
        </p:sp>
        <p:sp>
          <p:nvSpPr>
            <p:cNvPr id="17" name="Rectangle 17"/>
            <p:cNvSpPr/>
            <p:nvPr/>
          </p:nvSpPr>
          <p:spPr>
            <a:xfrm>
              <a:off x="1333500" y="1714500"/>
              <a:ext cx="57150" cy="685800"/>
            </a:xfrm>
            <a:prstGeom prst="rect">
              <a:avLst/>
            </a:prstGeom>
            <a:solidFill>
              <a:srgbClr val="C00000"/>
            </a:solidFill>
            <a:ln>
              <a:noFill/>
            </a:ln>
          </p:spPr>
        </p:sp>
        <p:sp>
          <p:nvSpPr>
            <p:cNvPr id="18" name="TextBox 18"/>
            <p:cNvSpPr txBox="1"/>
            <p:nvPr/>
          </p:nvSpPr>
          <p:spPr>
            <a:xfrm>
              <a:off x="1595247" y="1875949"/>
              <a:ext cx="643784" cy="190690"/>
            </a:xfrm>
            <a:prstGeom prst="rect">
              <a:avLst/>
            </a:prstGeom>
            <a:noFill/>
            <a:ln>
              <a:noFill/>
            </a:ln>
          </p:spPr>
          <p:txBody>
            <a:bodyPr wrap="none" lIns="0" tIns="0" rIns="0" bIns="0" anchor="t" anchorCtr="0">
              <a:spAutoFit/>
            </a:bodyPr>
            <a:lstStyle/>
            <a:p>
              <a:pPr algn="l"/>
              <a:r>
                <a:rPr lang="en-US" sz="980" b="1" dirty="0">
                  <a:solidFill>
                    <a:srgbClr val="C00000"/>
                  </a:solidFill>
                  <a:latin typeface="Arial"/>
                  <a:ea typeface="Arial"/>
                  <a:cs typeface="Arial"/>
                </a:rPr>
                <a:t>05 · SaaS</a:t>
              </a:r>
            </a:p>
          </p:txBody>
        </p:sp>
        <p:sp>
          <p:nvSpPr>
            <p:cNvPr id="19" name="TextBox 19"/>
            <p:cNvSpPr txBox="1"/>
            <p:nvPr/>
          </p:nvSpPr>
          <p:spPr>
            <a:xfrm>
              <a:off x="1592580" y="2105025"/>
              <a:ext cx="419100" cy="293370"/>
            </a:xfrm>
            <a:prstGeom prst="rect">
              <a:avLst/>
            </a:prstGeom>
            <a:noFill/>
            <a:ln>
              <a:noFill/>
            </a:ln>
          </p:spPr>
          <p:txBody>
            <a:bodyPr wrap="none" lIns="0" tIns="0" rIns="0" bIns="0" anchor="t" anchorCtr="0">
              <a:spAutoFit/>
            </a:bodyPr>
            <a:lstStyle/>
            <a:p>
              <a:pPr algn="l"/>
              <a:r>
                <a:rPr lang="zh-CN" sz="1500" b="1" dirty="0">
                  <a:solidFill>
                    <a:srgbClr val="111827"/>
                  </a:solidFill>
                  <a:latin typeface="Microsoft YaHei"/>
                  <a:ea typeface="Microsoft YaHei"/>
                  <a:cs typeface="Microsoft YaHei"/>
                </a:rPr>
                <a:t>应用</a:t>
              </a:r>
            </a:p>
          </p:txBody>
        </p:sp>
        <p:sp>
          <p:nvSpPr>
            <p:cNvPr id="20" name="TextBox 20"/>
            <p:cNvSpPr txBox="1"/>
            <p:nvPr/>
          </p:nvSpPr>
          <p:spPr>
            <a:xfrm>
              <a:off x="2470785" y="2145506"/>
              <a:ext cx="4065839" cy="220028"/>
            </a:xfrm>
            <a:prstGeom prst="rect">
              <a:avLst/>
            </a:prstGeom>
            <a:noFill/>
            <a:ln>
              <a:noFill/>
            </a:ln>
          </p:spPr>
          <p:txBody>
            <a:bodyPr wrap="none" lIns="0" tIns="0" rIns="0" bIns="0" anchor="t" anchorCtr="0">
              <a:spAutoFit/>
            </a:bodyPr>
            <a:lstStyle/>
            <a:p>
              <a:pPr algn="l"/>
              <a:r>
                <a:rPr lang="zh-CN" sz="1120" dirty="0">
                  <a:solidFill>
                    <a:srgbClr val="111827"/>
                  </a:solidFill>
                  <a:latin typeface="Microsoft YaHei"/>
                  <a:ea typeface="Microsoft YaHei"/>
                  <a:cs typeface="Microsoft YaHei"/>
                </a:rPr>
                <a:t>标准化 AI 产品、行业大模型与智能体,让 AI 进入业务场景</a:t>
              </a:r>
            </a:p>
          </p:txBody>
        </p:sp>
      </p:grpSp>
      <p:grpSp>
        <p:nvGrpSpPr>
          <p:cNvPr id="26" name="Group 26"/>
          <p:cNvGrpSpPr/>
          <p:nvPr/>
        </p:nvGrpSpPr>
        <p:grpSpPr>
          <a:xfrm>
            <a:off x="1333500" y="2476500"/>
            <a:ext cx="5905500" cy="685800"/>
            <a:chOff x="1333500" y="2476500"/>
            <a:chExt cx="5905500" cy="685800"/>
          </a:xfrm>
        </p:grpSpPr>
        <p:sp>
          <p:nvSpPr>
            <p:cNvPr id="22" name="Rectangle 22"/>
            <p:cNvSpPr/>
            <p:nvPr/>
          </p:nvSpPr>
          <p:spPr>
            <a:xfrm>
              <a:off x="1333500" y="2476500"/>
              <a:ext cx="5905500" cy="685800"/>
            </a:xfrm>
            <a:prstGeom prst="rect">
              <a:avLst/>
            </a:prstGeom>
            <a:solidFill>
              <a:srgbClr val="FFFFFF"/>
            </a:solidFill>
            <a:ln w="9525">
              <a:solidFill>
                <a:srgbClr val="E5E7EB"/>
              </a:solidFill>
            </a:ln>
          </p:spPr>
        </p:sp>
        <p:sp>
          <p:nvSpPr>
            <p:cNvPr id="23" name="TextBox 23"/>
            <p:cNvSpPr txBox="1"/>
            <p:nvPr/>
          </p:nvSpPr>
          <p:spPr>
            <a:xfrm>
              <a:off x="1595247" y="2637949"/>
              <a:ext cx="672273" cy="190690"/>
            </a:xfrm>
            <a:prstGeom prst="rect">
              <a:avLst/>
            </a:prstGeom>
            <a:noFill/>
            <a:ln>
              <a:noFill/>
            </a:ln>
          </p:spPr>
          <p:txBody>
            <a:bodyPr wrap="none" lIns="0" tIns="0" rIns="0" bIns="0" anchor="t" anchorCtr="0">
              <a:spAutoFit/>
            </a:bodyPr>
            <a:lstStyle/>
            <a:p>
              <a:pPr algn="l"/>
              <a:r>
                <a:rPr lang="en-US" sz="980" b="1" dirty="0">
                  <a:solidFill>
                    <a:srgbClr val="6B7280"/>
                  </a:solidFill>
                  <a:latin typeface="Arial"/>
                  <a:ea typeface="Arial"/>
                  <a:cs typeface="Arial"/>
                </a:rPr>
                <a:t>04 · MaaS</a:t>
              </a:r>
            </a:p>
          </p:txBody>
        </p:sp>
        <p:sp>
          <p:nvSpPr>
            <p:cNvPr id="24" name="TextBox 24"/>
            <p:cNvSpPr txBox="1"/>
            <p:nvPr/>
          </p:nvSpPr>
          <p:spPr>
            <a:xfrm>
              <a:off x="1592580" y="2867025"/>
              <a:ext cx="419100" cy="293370"/>
            </a:xfrm>
            <a:prstGeom prst="rect">
              <a:avLst/>
            </a:prstGeom>
            <a:noFill/>
            <a:ln>
              <a:noFill/>
            </a:ln>
          </p:spPr>
          <p:txBody>
            <a:bodyPr wrap="none" lIns="0" tIns="0" rIns="0" bIns="0" anchor="t" anchorCtr="0">
              <a:spAutoFit/>
            </a:bodyPr>
            <a:lstStyle/>
            <a:p>
              <a:pPr algn="l"/>
              <a:r>
                <a:rPr lang="zh-CN" sz="1500" b="1" dirty="0">
                  <a:solidFill>
                    <a:srgbClr val="111827"/>
                  </a:solidFill>
                  <a:latin typeface="Microsoft YaHei"/>
                  <a:ea typeface="Microsoft YaHei"/>
                  <a:cs typeface="Microsoft YaHei"/>
                </a:rPr>
                <a:t>模型</a:t>
              </a:r>
            </a:p>
          </p:txBody>
        </p:sp>
        <p:sp>
          <p:nvSpPr>
            <p:cNvPr id="25" name="TextBox 25"/>
            <p:cNvSpPr txBox="1"/>
            <p:nvPr/>
          </p:nvSpPr>
          <p:spPr>
            <a:xfrm>
              <a:off x="2470785" y="2907506"/>
              <a:ext cx="3645093" cy="220028"/>
            </a:xfrm>
            <a:prstGeom prst="rect">
              <a:avLst/>
            </a:prstGeom>
            <a:noFill/>
            <a:ln>
              <a:noFill/>
            </a:ln>
          </p:spPr>
          <p:txBody>
            <a:bodyPr wrap="none" lIns="0" tIns="0" rIns="0" bIns="0" anchor="t" anchorCtr="0">
              <a:spAutoFit/>
            </a:bodyPr>
            <a:lstStyle/>
            <a:p>
              <a:pPr algn="l"/>
              <a:r>
                <a:rPr lang="zh-CN" sz="1120" dirty="0">
                  <a:solidFill>
                    <a:srgbClr val="111827"/>
                  </a:solidFill>
                  <a:latin typeface="Microsoft YaHei"/>
                  <a:ea typeface="Microsoft YaHei"/>
                  <a:cs typeface="Microsoft YaHei"/>
                </a:rPr>
                <a:t>持续建设“全模态、全尺寸、全国产”的星辰大模型体系</a:t>
              </a:r>
            </a:p>
          </p:txBody>
        </p:sp>
      </p:grpSp>
      <p:grpSp>
        <p:nvGrpSpPr>
          <p:cNvPr id="31" name="Group 31"/>
          <p:cNvGrpSpPr/>
          <p:nvPr/>
        </p:nvGrpSpPr>
        <p:grpSpPr>
          <a:xfrm>
            <a:off x="1333500" y="3238500"/>
            <a:ext cx="5905500" cy="685800"/>
            <a:chOff x="1333500" y="3238500"/>
            <a:chExt cx="5905500" cy="685800"/>
          </a:xfrm>
        </p:grpSpPr>
        <p:sp>
          <p:nvSpPr>
            <p:cNvPr id="27" name="Rectangle 27"/>
            <p:cNvSpPr/>
            <p:nvPr/>
          </p:nvSpPr>
          <p:spPr>
            <a:xfrm>
              <a:off x="1333500" y="3238500"/>
              <a:ext cx="5905500" cy="685800"/>
            </a:xfrm>
            <a:prstGeom prst="rect">
              <a:avLst/>
            </a:prstGeom>
            <a:solidFill>
              <a:srgbClr val="FFFFFF"/>
            </a:solidFill>
            <a:ln w="9525">
              <a:solidFill>
                <a:srgbClr val="E5E7EB"/>
              </a:solidFill>
            </a:ln>
          </p:spPr>
        </p:sp>
        <p:sp>
          <p:nvSpPr>
            <p:cNvPr id="28" name="TextBox 28"/>
            <p:cNvSpPr txBox="1"/>
            <p:nvPr/>
          </p:nvSpPr>
          <p:spPr>
            <a:xfrm>
              <a:off x="1595247" y="3399949"/>
              <a:ext cx="643784" cy="190690"/>
            </a:xfrm>
            <a:prstGeom prst="rect">
              <a:avLst/>
            </a:prstGeom>
            <a:noFill/>
            <a:ln>
              <a:noFill/>
            </a:ln>
          </p:spPr>
          <p:txBody>
            <a:bodyPr wrap="none" lIns="0" tIns="0" rIns="0" bIns="0" anchor="t" anchorCtr="0">
              <a:spAutoFit/>
            </a:bodyPr>
            <a:lstStyle/>
            <a:p>
              <a:pPr algn="l"/>
              <a:r>
                <a:rPr lang="en-US" sz="980" b="1" dirty="0">
                  <a:solidFill>
                    <a:srgbClr val="6B7280"/>
                  </a:solidFill>
                  <a:latin typeface="Arial"/>
                  <a:ea typeface="Arial"/>
                  <a:cs typeface="Arial"/>
                </a:rPr>
                <a:t>03 · DaaS</a:t>
              </a:r>
            </a:p>
          </p:txBody>
        </p:sp>
        <p:sp>
          <p:nvSpPr>
            <p:cNvPr id="29" name="TextBox 29"/>
            <p:cNvSpPr txBox="1"/>
            <p:nvPr/>
          </p:nvSpPr>
          <p:spPr>
            <a:xfrm>
              <a:off x="1592580" y="3629025"/>
              <a:ext cx="419100" cy="293370"/>
            </a:xfrm>
            <a:prstGeom prst="rect">
              <a:avLst/>
            </a:prstGeom>
            <a:noFill/>
            <a:ln>
              <a:noFill/>
            </a:ln>
          </p:spPr>
          <p:txBody>
            <a:bodyPr wrap="none" lIns="0" tIns="0" rIns="0" bIns="0" anchor="t" anchorCtr="0">
              <a:spAutoFit/>
            </a:bodyPr>
            <a:lstStyle/>
            <a:p>
              <a:pPr algn="l"/>
              <a:r>
                <a:rPr lang="zh-CN" sz="1500" b="1" dirty="0">
                  <a:solidFill>
                    <a:srgbClr val="111827"/>
                  </a:solidFill>
                  <a:latin typeface="Microsoft YaHei"/>
                  <a:ea typeface="Microsoft YaHei"/>
                  <a:cs typeface="Microsoft YaHei"/>
                </a:rPr>
                <a:t>数据</a:t>
              </a:r>
            </a:p>
          </p:txBody>
        </p:sp>
        <p:sp>
          <p:nvSpPr>
            <p:cNvPr id="30" name="TextBox 30"/>
            <p:cNvSpPr txBox="1"/>
            <p:nvPr/>
          </p:nvSpPr>
          <p:spPr>
            <a:xfrm>
              <a:off x="2470785" y="3669506"/>
              <a:ext cx="3964889" cy="220028"/>
            </a:xfrm>
            <a:prstGeom prst="rect">
              <a:avLst/>
            </a:prstGeom>
            <a:noFill/>
            <a:ln>
              <a:noFill/>
            </a:ln>
          </p:spPr>
          <p:txBody>
            <a:bodyPr wrap="none" lIns="0" tIns="0" rIns="0" bIns="0" anchor="t" anchorCtr="0">
              <a:spAutoFit/>
            </a:bodyPr>
            <a:lstStyle/>
            <a:p>
              <a:pPr algn="l"/>
              <a:r>
                <a:rPr lang="zh-CN" sz="1120" dirty="0">
                  <a:solidFill>
                    <a:srgbClr val="111827"/>
                  </a:solidFill>
                  <a:latin typeface="Microsoft YaHei"/>
                  <a:ea typeface="Microsoft YaHei"/>
                  <a:cs typeface="Microsoft YaHei"/>
                </a:rPr>
                <a:t>10 万亿+ Token 通用语料,14 个以上行业数据集超 500 TB</a:t>
              </a:r>
            </a:p>
          </p:txBody>
        </p:sp>
      </p:grpSp>
      <p:grpSp>
        <p:nvGrpSpPr>
          <p:cNvPr id="36" name="Group 36"/>
          <p:cNvGrpSpPr/>
          <p:nvPr/>
        </p:nvGrpSpPr>
        <p:grpSpPr>
          <a:xfrm>
            <a:off x="1333500" y="4000500"/>
            <a:ext cx="5905500" cy="685800"/>
            <a:chOff x="1333500" y="4000500"/>
            <a:chExt cx="5905500" cy="685800"/>
          </a:xfrm>
        </p:grpSpPr>
        <p:sp>
          <p:nvSpPr>
            <p:cNvPr id="32" name="Rectangle 32"/>
            <p:cNvSpPr/>
            <p:nvPr/>
          </p:nvSpPr>
          <p:spPr>
            <a:xfrm>
              <a:off x="1333500" y="4000500"/>
              <a:ext cx="5905500" cy="685800"/>
            </a:xfrm>
            <a:prstGeom prst="rect">
              <a:avLst/>
            </a:prstGeom>
            <a:solidFill>
              <a:srgbClr val="FFFFFF"/>
            </a:solidFill>
            <a:ln w="9525">
              <a:solidFill>
                <a:srgbClr val="E5E7EB"/>
              </a:solidFill>
            </a:ln>
          </p:spPr>
        </p:sp>
        <p:sp>
          <p:nvSpPr>
            <p:cNvPr id="33" name="TextBox 33"/>
            <p:cNvSpPr txBox="1"/>
            <p:nvPr/>
          </p:nvSpPr>
          <p:spPr>
            <a:xfrm>
              <a:off x="1595247" y="4161949"/>
              <a:ext cx="643784" cy="190690"/>
            </a:xfrm>
            <a:prstGeom prst="rect">
              <a:avLst/>
            </a:prstGeom>
            <a:noFill/>
            <a:ln>
              <a:noFill/>
            </a:ln>
          </p:spPr>
          <p:txBody>
            <a:bodyPr wrap="none" lIns="0" tIns="0" rIns="0" bIns="0" anchor="t" anchorCtr="0">
              <a:spAutoFit/>
            </a:bodyPr>
            <a:lstStyle/>
            <a:p>
              <a:pPr algn="l"/>
              <a:r>
                <a:rPr lang="en-US" sz="980" b="1" dirty="0">
                  <a:solidFill>
                    <a:srgbClr val="6B7280"/>
                  </a:solidFill>
                  <a:latin typeface="Arial"/>
                  <a:ea typeface="Arial"/>
                  <a:cs typeface="Arial"/>
                </a:rPr>
                <a:t>02 · PaaS</a:t>
              </a:r>
            </a:p>
          </p:txBody>
        </p:sp>
        <p:sp>
          <p:nvSpPr>
            <p:cNvPr id="34" name="TextBox 34"/>
            <p:cNvSpPr txBox="1"/>
            <p:nvPr/>
          </p:nvSpPr>
          <p:spPr>
            <a:xfrm>
              <a:off x="1592580" y="4391025"/>
              <a:ext cx="419100" cy="293370"/>
            </a:xfrm>
            <a:prstGeom prst="rect">
              <a:avLst/>
            </a:prstGeom>
            <a:noFill/>
            <a:ln>
              <a:noFill/>
            </a:ln>
          </p:spPr>
          <p:txBody>
            <a:bodyPr wrap="none" lIns="0" tIns="0" rIns="0" bIns="0" anchor="t" anchorCtr="0">
              <a:spAutoFit/>
            </a:bodyPr>
            <a:lstStyle/>
            <a:p>
              <a:pPr algn="l"/>
              <a:r>
                <a:rPr lang="zh-CN" sz="1500" b="1" dirty="0">
                  <a:solidFill>
                    <a:srgbClr val="111827"/>
                  </a:solidFill>
                  <a:latin typeface="Microsoft YaHei"/>
                  <a:ea typeface="Microsoft YaHei"/>
                  <a:cs typeface="Microsoft YaHei"/>
                </a:rPr>
                <a:t>平台</a:t>
              </a:r>
            </a:p>
          </p:txBody>
        </p:sp>
        <p:sp>
          <p:nvSpPr>
            <p:cNvPr id="35" name="TextBox 35"/>
            <p:cNvSpPr txBox="1"/>
            <p:nvPr/>
          </p:nvSpPr>
          <p:spPr>
            <a:xfrm>
              <a:off x="2470785" y="4431506"/>
              <a:ext cx="4113194" cy="220028"/>
            </a:xfrm>
            <a:prstGeom prst="rect">
              <a:avLst/>
            </a:prstGeom>
            <a:noFill/>
            <a:ln>
              <a:noFill/>
            </a:ln>
          </p:spPr>
          <p:txBody>
            <a:bodyPr wrap="none" lIns="0" tIns="0" rIns="0" bIns="0" anchor="t" anchorCtr="0">
              <a:spAutoFit/>
            </a:bodyPr>
            <a:lstStyle/>
            <a:p>
              <a:pPr algn="l"/>
              <a:r>
                <a:rPr lang="zh-CN" sz="1120" dirty="0">
                  <a:solidFill>
                    <a:srgbClr val="111827"/>
                  </a:solidFill>
                  <a:latin typeface="Microsoft YaHei"/>
                  <a:ea typeface="Microsoft YaHei"/>
                  <a:cs typeface="Microsoft YaHei"/>
                </a:rPr>
                <a:t>Triless 架构解耦资源、框架、工具;智算总规模 91 EFLOPS</a:t>
              </a:r>
            </a:p>
          </p:txBody>
        </p:sp>
      </p:grpSp>
      <p:grpSp>
        <p:nvGrpSpPr>
          <p:cNvPr id="42" name="Group 42"/>
          <p:cNvGrpSpPr/>
          <p:nvPr/>
        </p:nvGrpSpPr>
        <p:grpSpPr>
          <a:xfrm>
            <a:off x="1333500" y="4762500"/>
            <a:ext cx="5905500" cy="685800"/>
            <a:chOff x="1333500" y="4762500"/>
            <a:chExt cx="5905500" cy="685800"/>
          </a:xfrm>
        </p:grpSpPr>
        <p:sp>
          <p:nvSpPr>
            <p:cNvPr id="37" name="Rectangle 37"/>
            <p:cNvSpPr/>
            <p:nvPr/>
          </p:nvSpPr>
          <p:spPr>
            <a:xfrm>
              <a:off x="1333500" y="4762500"/>
              <a:ext cx="5905500" cy="685800"/>
            </a:xfrm>
            <a:prstGeom prst="rect">
              <a:avLst/>
            </a:prstGeom>
            <a:solidFill>
              <a:srgbClr val="FFFFFF"/>
            </a:solidFill>
            <a:ln w="9525">
              <a:solidFill>
                <a:srgbClr val="E5E7EB"/>
              </a:solidFill>
            </a:ln>
          </p:spPr>
        </p:sp>
        <p:sp>
          <p:nvSpPr>
            <p:cNvPr id="38" name="Rectangle 38"/>
            <p:cNvSpPr/>
            <p:nvPr/>
          </p:nvSpPr>
          <p:spPr>
            <a:xfrm>
              <a:off x="1333500" y="4762500"/>
              <a:ext cx="57150" cy="685800"/>
            </a:xfrm>
            <a:prstGeom prst="rect">
              <a:avLst/>
            </a:prstGeom>
            <a:solidFill>
              <a:srgbClr val="9CA3AF"/>
            </a:solidFill>
            <a:ln>
              <a:noFill/>
            </a:ln>
          </p:spPr>
        </p:sp>
        <p:sp>
          <p:nvSpPr>
            <p:cNvPr id="39" name="TextBox 39"/>
            <p:cNvSpPr txBox="1"/>
            <p:nvPr/>
          </p:nvSpPr>
          <p:spPr>
            <a:xfrm>
              <a:off x="1595247" y="4923949"/>
              <a:ext cx="608173" cy="190690"/>
            </a:xfrm>
            <a:prstGeom prst="rect">
              <a:avLst/>
            </a:prstGeom>
            <a:noFill/>
            <a:ln>
              <a:noFill/>
            </a:ln>
          </p:spPr>
          <p:txBody>
            <a:bodyPr wrap="none" lIns="0" tIns="0" rIns="0" bIns="0" anchor="t" anchorCtr="0">
              <a:spAutoFit/>
            </a:bodyPr>
            <a:lstStyle/>
            <a:p>
              <a:pPr algn="l"/>
              <a:r>
                <a:rPr lang="en-US" sz="980" b="1" dirty="0">
                  <a:solidFill>
                    <a:srgbClr val="6B7280"/>
                  </a:solidFill>
                  <a:latin typeface="Arial"/>
                  <a:ea typeface="Arial"/>
                  <a:cs typeface="Arial"/>
                </a:rPr>
                <a:t>01 · IaaS</a:t>
              </a:r>
            </a:p>
          </p:txBody>
        </p:sp>
        <p:sp>
          <p:nvSpPr>
            <p:cNvPr id="40" name="TextBox 40"/>
            <p:cNvSpPr txBox="1"/>
            <p:nvPr/>
          </p:nvSpPr>
          <p:spPr>
            <a:xfrm>
              <a:off x="1592580" y="5153025"/>
              <a:ext cx="419100" cy="293370"/>
            </a:xfrm>
            <a:prstGeom prst="rect">
              <a:avLst/>
            </a:prstGeom>
            <a:noFill/>
            <a:ln>
              <a:noFill/>
            </a:ln>
          </p:spPr>
          <p:txBody>
            <a:bodyPr wrap="none" lIns="0" tIns="0" rIns="0" bIns="0" anchor="t" anchorCtr="0">
              <a:spAutoFit/>
            </a:bodyPr>
            <a:lstStyle/>
            <a:p>
              <a:pPr algn="l"/>
              <a:r>
                <a:rPr lang="zh-CN" sz="1500" b="1" dirty="0">
                  <a:solidFill>
                    <a:srgbClr val="111827"/>
                  </a:solidFill>
                  <a:latin typeface="Microsoft YaHei"/>
                  <a:ea typeface="Microsoft YaHei"/>
                  <a:cs typeface="Microsoft YaHei"/>
                </a:rPr>
                <a:t>算力</a:t>
              </a:r>
            </a:p>
          </p:txBody>
        </p:sp>
        <p:sp>
          <p:nvSpPr>
            <p:cNvPr id="41" name="TextBox 41"/>
            <p:cNvSpPr txBox="1"/>
            <p:nvPr/>
          </p:nvSpPr>
          <p:spPr>
            <a:xfrm>
              <a:off x="2470785" y="5193506"/>
              <a:ext cx="4312768" cy="220028"/>
            </a:xfrm>
            <a:prstGeom prst="rect">
              <a:avLst/>
            </a:prstGeom>
            <a:noFill/>
            <a:ln>
              <a:noFill/>
            </a:ln>
          </p:spPr>
          <p:txBody>
            <a:bodyPr wrap="none" lIns="0" tIns="0" rIns="0" bIns="0" anchor="t" anchorCtr="0">
              <a:spAutoFit/>
            </a:bodyPr>
            <a:lstStyle/>
            <a:p>
              <a:pPr algn="l"/>
              <a:r>
                <a:rPr lang="zh-CN" sz="1120" dirty="0">
                  <a:solidFill>
                    <a:srgbClr val="111827"/>
                  </a:solidFill>
                  <a:latin typeface="Microsoft YaHei"/>
                  <a:ea typeface="Microsoft YaHei"/>
                  <a:cs typeface="Microsoft YaHei"/>
                </a:rPr>
                <a:t>从基础算力底座升级为 AI 原生算力底座,强化算、存、网协同</a:t>
              </a:r>
            </a:p>
          </p:txBody>
        </p:sp>
      </p:grpSp>
      <p:grpSp>
        <p:nvGrpSpPr>
          <p:cNvPr id="57" name="Group 57"/>
          <p:cNvGrpSpPr/>
          <p:nvPr/>
        </p:nvGrpSpPr>
        <p:grpSpPr>
          <a:xfrm>
            <a:off x="7680960" y="1821656"/>
            <a:ext cx="3596640" cy="3610928"/>
            <a:chOff x="7680960" y="1821656"/>
            <a:chExt cx="3596640" cy="3610928"/>
          </a:xfrm>
        </p:grpSpPr>
        <p:sp>
          <p:nvSpPr>
            <p:cNvPr id="43" name="TextBox 43"/>
            <p:cNvSpPr txBox="1"/>
            <p:nvPr/>
          </p:nvSpPr>
          <p:spPr>
            <a:xfrm>
              <a:off x="7690485" y="1821656"/>
              <a:ext cx="1685026" cy="220028"/>
            </a:xfrm>
            <a:prstGeom prst="rect">
              <a:avLst/>
            </a:prstGeom>
            <a:noFill/>
            <a:ln>
              <a:noFill/>
            </a:ln>
          </p:spPr>
          <p:txBody>
            <a:bodyPr wrap="none" lIns="0" tIns="0" rIns="0" bIns="0" anchor="t" anchorCtr="0">
              <a:spAutoFit/>
            </a:bodyPr>
            <a:lstStyle/>
            <a:p>
              <a:pPr algn="l"/>
              <a:r>
                <a:rPr lang="zh-CN" sz="1120" dirty="0">
                  <a:solidFill>
                    <a:srgbClr val="6B7280"/>
                  </a:solidFill>
                  <a:latin typeface="Microsoft YaHei"/>
                  <a:ea typeface="Microsoft YaHei"/>
                  <a:cs typeface="Microsoft YaHei"/>
                </a:rPr>
                <a:t>以“息壤”第一科技为核心</a:t>
              </a:r>
            </a:p>
          </p:txBody>
        </p:sp>
        <p:sp>
          <p:nvSpPr>
            <p:cNvPr id="44" name="TextBox 44"/>
            <p:cNvSpPr txBox="1"/>
            <p:nvPr/>
          </p:nvSpPr>
          <p:spPr>
            <a:xfrm>
              <a:off x="7688580" y="2105025"/>
              <a:ext cx="2438400" cy="293370"/>
            </a:xfrm>
            <a:prstGeom prst="rect">
              <a:avLst/>
            </a:prstGeom>
            <a:noFill/>
            <a:ln>
              <a:noFill/>
            </a:ln>
          </p:spPr>
          <p:txBody>
            <a:bodyPr wrap="none" lIns="0" tIns="0" rIns="0" bIns="0" anchor="t" anchorCtr="0">
              <a:spAutoFit/>
            </a:bodyPr>
            <a:lstStyle/>
            <a:p>
              <a:pPr algn="l"/>
              <a:r>
                <a:rPr lang="zh-CN" sz="1500" b="1" dirty="0">
                  <a:solidFill>
                    <a:srgbClr val="111827"/>
                  </a:solidFill>
                  <a:latin typeface="Microsoft YaHei"/>
                  <a:ea typeface="Microsoft YaHei"/>
                  <a:cs typeface="Microsoft YaHei"/>
                </a:rPr>
                <a:t>可规模化生产、调度并交付</a:t>
              </a:r>
            </a:p>
          </p:txBody>
        </p:sp>
        <p:sp>
          <p:nvSpPr>
            <p:cNvPr id="45" name="TextBox 45"/>
            <p:cNvSpPr txBox="1"/>
            <p:nvPr/>
          </p:nvSpPr>
          <p:spPr>
            <a:xfrm>
              <a:off x="7688580" y="2390775"/>
              <a:ext cx="2375154" cy="293370"/>
            </a:xfrm>
            <a:prstGeom prst="rect">
              <a:avLst/>
            </a:prstGeom>
            <a:noFill/>
            <a:ln>
              <a:noFill/>
            </a:ln>
          </p:spPr>
          <p:txBody>
            <a:bodyPr wrap="none" lIns="0" tIns="0" rIns="0" bIns="0" anchor="t" anchorCtr="0">
              <a:spAutoFit/>
            </a:bodyPr>
            <a:lstStyle/>
            <a:p>
              <a:pPr algn="l"/>
              <a:r>
                <a:rPr lang="zh-CN" sz="1500" b="1" dirty="0">
                  <a:solidFill>
                    <a:srgbClr val="C00000"/>
                  </a:solidFill>
                  <a:latin typeface="Microsoft YaHei"/>
                  <a:ea typeface="Microsoft YaHei"/>
                  <a:cs typeface="Microsoft YaHei"/>
                </a:rPr>
                <a:t>AI Token 的云网基础设施</a:t>
              </a:r>
            </a:p>
          </p:txBody>
        </p:sp>
        <p:sp>
          <p:nvSpPr>
            <p:cNvPr id="46" name="Line 46"/>
            <p:cNvSpPr/>
            <p:nvPr/>
          </p:nvSpPr>
          <p:spPr>
            <a:xfrm>
              <a:off x="7696200" y="2781300"/>
              <a:ext cx="3581400" cy="9525"/>
            </a:xfrm>
            <a:custGeom>
              <a:avLst/>
              <a:gdLst/>
              <a:ahLst/>
              <a:cxnLst/>
              <a:rect l="l" t="t" r="r" b="b"/>
              <a:pathLst>
                <a:path w="3581400" h="9525">
                  <a:moveTo>
                    <a:pt x="0" y="0"/>
                  </a:moveTo>
                  <a:lnTo>
                    <a:pt x="3581400" y="0"/>
                  </a:lnTo>
                </a:path>
              </a:pathLst>
            </a:custGeom>
            <a:noFill/>
            <a:ln w="9525">
              <a:solidFill>
                <a:srgbClr val="D1D5DB"/>
              </a:solidFill>
            </a:ln>
          </p:spPr>
        </p:sp>
        <p:sp>
          <p:nvSpPr>
            <p:cNvPr id="47" name="TextBox 47"/>
            <p:cNvSpPr txBox="1"/>
            <p:nvPr/>
          </p:nvSpPr>
          <p:spPr>
            <a:xfrm>
              <a:off x="7680960" y="2990850"/>
              <a:ext cx="1226630" cy="586740"/>
            </a:xfrm>
            <a:prstGeom prst="rect">
              <a:avLst/>
            </a:prstGeom>
            <a:noFill/>
            <a:ln>
              <a:noFill/>
            </a:ln>
          </p:spPr>
          <p:txBody>
            <a:bodyPr wrap="none" lIns="0" tIns="0" rIns="0" bIns="0" anchor="t" anchorCtr="0">
              <a:spAutoFit/>
            </a:bodyPr>
            <a:lstStyle/>
            <a:p>
              <a:pPr algn="l"/>
              <a:r>
                <a:rPr lang="en-US" sz="3000" b="1" dirty="0">
                  <a:solidFill>
                    <a:srgbClr val="111827"/>
                  </a:solidFill>
                  <a:latin typeface="Arial"/>
                  <a:ea typeface="Arial"/>
                  <a:cs typeface="Arial"/>
                </a:rPr>
                <a:t>91</a:t>
              </a:r>
              <a:r>
                <a:rPr lang="en-US" sz="1350" dirty="0">
                  <a:solidFill>
                    <a:srgbClr val="6B7280"/>
                  </a:solidFill>
                  <a:latin typeface="Arial"/>
                  <a:ea typeface="Arial"/>
                  <a:cs typeface="Arial"/>
                </a:rPr>
                <a:t xml:space="preserve"> EFLOPS</a:t>
              </a:r>
            </a:p>
          </p:txBody>
        </p:sp>
        <p:sp>
          <p:nvSpPr>
            <p:cNvPr id="48" name="TextBox 48"/>
            <p:cNvSpPr txBox="1"/>
            <p:nvPr/>
          </p:nvSpPr>
          <p:spPr>
            <a:xfrm>
              <a:off x="7690866" y="3429952"/>
              <a:ext cx="1424178" cy="205359"/>
            </a:xfrm>
            <a:prstGeom prst="rect">
              <a:avLst/>
            </a:prstGeom>
            <a:noFill/>
            <a:ln>
              <a:noFill/>
            </a:ln>
          </p:spPr>
          <p:txBody>
            <a:bodyPr wrap="none" lIns="0" tIns="0" rIns="0" bIns="0" anchor="t" anchorCtr="0">
              <a:spAutoFit/>
            </a:bodyPr>
            <a:lstStyle/>
            <a:p>
              <a:pPr algn="l"/>
              <a:r>
                <a:rPr lang="zh-CN" sz="1050" dirty="0">
                  <a:solidFill>
                    <a:srgbClr val="6B7280"/>
                  </a:solidFill>
                  <a:latin typeface="Microsoft YaHei"/>
                  <a:ea typeface="Microsoft YaHei"/>
                  <a:cs typeface="Microsoft YaHei"/>
                </a:rPr>
                <a:t>自有及接入智算总规模</a:t>
              </a:r>
            </a:p>
          </p:txBody>
        </p:sp>
        <p:sp>
          <p:nvSpPr>
            <p:cNvPr id="49" name="TextBox 49"/>
            <p:cNvSpPr txBox="1"/>
            <p:nvPr/>
          </p:nvSpPr>
          <p:spPr>
            <a:xfrm>
              <a:off x="9509760" y="2990850"/>
              <a:ext cx="1581325" cy="586740"/>
            </a:xfrm>
            <a:prstGeom prst="rect">
              <a:avLst/>
            </a:prstGeom>
            <a:noFill/>
            <a:ln>
              <a:noFill/>
            </a:ln>
          </p:spPr>
          <p:txBody>
            <a:bodyPr wrap="none" lIns="0" tIns="0" rIns="0" bIns="0" anchor="t" anchorCtr="0">
              <a:spAutoFit/>
            </a:bodyPr>
            <a:lstStyle/>
            <a:p>
              <a:pPr algn="l"/>
              <a:r>
                <a:rPr lang="en-US" sz="3000" b="1" dirty="0">
                  <a:solidFill>
                    <a:srgbClr val="111827"/>
                  </a:solidFill>
                  <a:latin typeface="Arial"/>
                  <a:ea typeface="Arial"/>
                  <a:cs typeface="Arial"/>
                </a:rPr>
                <a:t>10</a:t>
              </a:r>
              <a:r>
                <a:rPr lang="zh-CN" sz="1350" dirty="0">
                  <a:solidFill>
                    <a:srgbClr val="6B7280"/>
                  </a:solidFill>
                  <a:latin typeface="Microsoft YaHei"/>
                  <a:ea typeface="Microsoft YaHei"/>
                  <a:cs typeface="Microsoft YaHei"/>
                </a:rPr>
                <a:t xml:space="preserve"> 万亿+ Token</a:t>
              </a:r>
            </a:p>
          </p:txBody>
        </p:sp>
        <p:sp>
          <p:nvSpPr>
            <p:cNvPr id="50" name="TextBox 50"/>
            <p:cNvSpPr txBox="1"/>
            <p:nvPr/>
          </p:nvSpPr>
          <p:spPr>
            <a:xfrm>
              <a:off x="9519666" y="3429952"/>
              <a:ext cx="858774" cy="205359"/>
            </a:xfrm>
            <a:prstGeom prst="rect">
              <a:avLst/>
            </a:prstGeom>
            <a:noFill/>
            <a:ln>
              <a:noFill/>
            </a:ln>
          </p:spPr>
          <p:txBody>
            <a:bodyPr wrap="none" lIns="0" tIns="0" rIns="0" bIns="0" anchor="t" anchorCtr="0">
              <a:spAutoFit/>
            </a:bodyPr>
            <a:lstStyle/>
            <a:p>
              <a:pPr algn="l"/>
              <a:r>
                <a:rPr lang="zh-CN" sz="1050" dirty="0">
                  <a:solidFill>
                    <a:srgbClr val="6B7280"/>
                  </a:solidFill>
                  <a:latin typeface="Microsoft YaHei"/>
                  <a:ea typeface="Microsoft YaHei"/>
                  <a:cs typeface="Microsoft YaHei"/>
                </a:rPr>
                <a:t>通用模型语料</a:t>
              </a:r>
            </a:p>
          </p:txBody>
        </p:sp>
        <p:sp>
          <p:nvSpPr>
            <p:cNvPr id="51" name="TextBox 51"/>
            <p:cNvSpPr txBox="1"/>
            <p:nvPr/>
          </p:nvSpPr>
          <p:spPr>
            <a:xfrm>
              <a:off x="7680960" y="3905250"/>
              <a:ext cx="1104614" cy="586740"/>
            </a:xfrm>
            <a:prstGeom prst="rect">
              <a:avLst/>
            </a:prstGeom>
            <a:noFill/>
            <a:ln>
              <a:noFill/>
            </a:ln>
          </p:spPr>
          <p:txBody>
            <a:bodyPr wrap="none" lIns="0" tIns="0" rIns="0" bIns="0" anchor="t" anchorCtr="0">
              <a:spAutoFit/>
            </a:bodyPr>
            <a:lstStyle/>
            <a:p>
              <a:pPr algn="l"/>
              <a:r>
                <a:rPr lang="en-US" sz="3000" b="1" dirty="0">
                  <a:solidFill>
                    <a:srgbClr val="111827"/>
                  </a:solidFill>
                  <a:latin typeface="Arial"/>
                  <a:ea typeface="Arial"/>
                  <a:cs typeface="Arial"/>
                </a:rPr>
                <a:t>500</a:t>
              </a:r>
              <a:r>
                <a:rPr lang="en-US" sz="1350" dirty="0">
                  <a:solidFill>
                    <a:srgbClr val="6B7280"/>
                  </a:solidFill>
                  <a:latin typeface="Arial"/>
                  <a:ea typeface="Arial"/>
                  <a:cs typeface="Arial"/>
                </a:rPr>
                <a:t xml:space="preserve"> TB+</a:t>
              </a:r>
            </a:p>
          </p:txBody>
        </p:sp>
        <p:sp>
          <p:nvSpPr>
            <p:cNvPr id="52" name="TextBox 52"/>
            <p:cNvSpPr txBox="1"/>
            <p:nvPr/>
          </p:nvSpPr>
          <p:spPr>
            <a:xfrm>
              <a:off x="7690866" y="4344352"/>
              <a:ext cx="1339367" cy="205359"/>
            </a:xfrm>
            <a:prstGeom prst="rect">
              <a:avLst/>
            </a:prstGeom>
            <a:noFill/>
            <a:ln>
              <a:noFill/>
            </a:ln>
          </p:spPr>
          <p:txBody>
            <a:bodyPr wrap="none" lIns="0" tIns="0" rIns="0" bIns="0" anchor="t" anchorCtr="0">
              <a:spAutoFit/>
            </a:bodyPr>
            <a:lstStyle/>
            <a:p>
              <a:pPr algn="l"/>
              <a:r>
                <a:rPr lang="zh-CN" sz="1050" dirty="0">
                  <a:solidFill>
                    <a:srgbClr val="6B7280"/>
                  </a:solidFill>
                  <a:latin typeface="Microsoft YaHei"/>
                  <a:ea typeface="Microsoft YaHei"/>
                  <a:cs typeface="Microsoft YaHei"/>
                </a:rPr>
                <a:t>14 个以上行业数据集</a:t>
              </a:r>
            </a:p>
          </p:txBody>
        </p:sp>
        <p:sp>
          <p:nvSpPr>
            <p:cNvPr id="53" name="TextBox 53"/>
            <p:cNvSpPr txBox="1"/>
            <p:nvPr/>
          </p:nvSpPr>
          <p:spPr>
            <a:xfrm>
              <a:off x="9509760" y="3905250"/>
              <a:ext cx="863441" cy="586740"/>
            </a:xfrm>
            <a:prstGeom prst="rect">
              <a:avLst/>
            </a:prstGeom>
            <a:noFill/>
            <a:ln>
              <a:noFill/>
            </a:ln>
          </p:spPr>
          <p:txBody>
            <a:bodyPr wrap="none" lIns="0" tIns="0" rIns="0" bIns="0" anchor="t" anchorCtr="0">
              <a:spAutoFit/>
            </a:bodyPr>
            <a:lstStyle/>
            <a:p>
              <a:pPr algn="l"/>
              <a:r>
                <a:rPr lang="en-US" sz="3000" b="1" dirty="0">
                  <a:solidFill>
                    <a:srgbClr val="111827"/>
                  </a:solidFill>
                  <a:latin typeface="Arial"/>
                  <a:ea typeface="Arial"/>
                  <a:cs typeface="Arial"/>
                </a:rPr>
                <a:t>5</a:t>
              </a:r>
              <a:r>
                <a:rPr lang="zh-CN" sz="1350" dirty="0">
                  <a:solidFill>
                    <a:srgbClr val="6B7280"/>
                  </a:solidFill>
                  <a:latin typeface="Microsoft YaHei"/>
                  <a:ea typeface="Microsoft YaHei"/>
                  <a:cs typeface="Microsoft YaHei"/>
                </a:rPr>
                <a:t xml:space="preserve"> 层能力</a:t>
              </a:r>
            </a:p>
          </p:txBody>
        </p:sp>
        <p:sp>
          <p:nvSpPr>
            <p:cNvPr id="54" name="TextBox 54"/>
            <p:cNvSpPr txBox="1"/>
            <p:nvPr/>
          </p:nvSpPr>
          <p:spPr>
            <a:xfrm>
              <a:off x="9519666" y="4344352"/>
              <a:ext cx="1035396" cy="205359"/>
            </a:xfrm>
            <a:prstGeom prst="rect">
              <a:avLst/>
            </a:prstGeom>
            <a:noFill/>
            <a:ln>
              <a:noFill/>
            </a:ln>
          </p:spPr>
          <p:txBody>
            <a:bodyPr wrap="none" lIns="0" tIns="0" rIns="0" bIns="0" anchor="t" anchorCtr="0">
              <a:spAutoFit/>
            </a:bodyPr>
            <a:lstStyle/>
            <a:p>
              <a:pPr algn="l"/>
              <a:r>
                <a:rPr lang="zh-CN" sz="1050" dirty="0">
                  <a:solidFill>
                    <a:srgbClr val="6B7280"/>
                  </a:solidFill>
                  <a:latin typeface="Microsoft YaHei"/>
                  <a:ea typeface="Microsoft YaHei"/>
                  <a:cs typeface="Microsoft YaHei"/>
                </a:rPr>
                <a:t>从 IaaS 到 SaaS</a:t>
              </a:r>
            </a:p>
          </p:txBody>
        </p:sp>
        <p:sp>
          <p:nvSpPr>
            <p:cNvPr id="55" name="Line 55"/>
            <p:cNvSpPr/>
            <p:nvPr/>
          </p:nvSpPr>
          <p:spPr>
            <a:xfrm>
              <a:off x="7696200" y="4762500"/>
              <a:ext cx="3581400" cy="9525"/>
            </a:xfrm>
            <a:custGeom>
              <a:avLst/>
              <a:gdLst/>
              <a:ahLst/>
              <a:cxnLst/>
              <a:rect l="l" t="t" r="r" b="b"/>
              <a:pathLst>
                <a:path w="3581400" h="9525">
                  <a:moveTo>
                    <a:pt x="0" y="0"/>
                  </a:moveTo>
                  <a:lnTo>
                    <a:pt x="3581400" y="0"/>
                  </a:lnTo>
                </a:path>
              </a:pathLst>
            </a:custGeom>
            <a:noFill/>
            <a:ln w="9525">
              <a:solidFill>
                <a:srgbClr val="D1D5DB"/>
              </a:solidFill>
            </a:ln>
          </p:spPr>
        </p:sp>
        <p:sp>
          <p:nvSpPr>
            <p:cNvPr id="56" name="TextBox 56"/>
            <p:cNvSpPr txBox="1"/>
            <p:nvPr/>
          </p:nvSpPr>
          <p:spPr>
            <a:xfrm>
              <a:off x="7690485" y="4964906"/>
              <a:ext cx="2500630" cy="467678"/>
            </a:xfrm>
            <a:prstGeom prst="rect">
              <a:avLst/>
            </a:prstGeom>
            <a:noFill/>
            <a:ln>
              <a:noFill/>
            </a:ln>
          </p:spPr>
          <p:txBody>
            <a:bodyPr wrap="none" lIns="0" tIns="0" rIns="0" bIns="0" anchor="t" anchorCtr="0">
              <a:spAutoFit/>
            </a:bodyPr>
            <a:lstStyle/>
            <a:p>
              <a:pPr algn="l">
                <a:lnSpc>
                  <a:spcPts val="1950"/>
                </a:lnSpc>
              </a:pPr>
              <a:r>
                <a:rPr lang="zh-CN" sz="1120" dirty="0">
                  <a:solidFill>
                    <a:srgbClr val="111827"/>
                  </a:solidFill>
                  <a:latin typeface="Microsoft YaHei"/>
                  <a:ea typeface="Microsoft YaHei"/>
                  <a:cs typeface="Microsoft YaHei"/>
                </a:rPr>
                <a:t>五层能力自下而上叠加,</a:t>
              </a:r>
              <a:br/>
              <a:r>
                <a:rPr lang="zh-CN" sz="1120" dirty="0">
                  <a:solidFill>
                    <a:srgbClr val="111827"/>
                  </a:solidFill>
                  <a:latin typeface="Microsoft YaHei"/>
                  <a:ea typeface="Microsoft YaHei"/>
                  <a:cs typeface="Microsoft YaHei"/>
                </a:rPr>
                <a:t>目标是形成可交付 AI Token 的产品体系</a:t>
              </a:r>
            </a:p>
          </p:txBody>
        </p:sp>
      </p:grpSp>
      <p:sp>
        <p:nvSpPr>
          <p:cNvPr id="58" name="content-source-slot Placeholder Carrier"/>
          <p:cNvSpPr txBox="1"/>
          <p:nvPr>
            <p:ph type="ftr" idx="3"/>
          </p:nvPr>
        </p:nvSpPr>
        <p:spPr>
          <a:xfrm>
            <a:off x="680847" y="6352699"/>
            <a:ext cx="3189361" cy="190690"/>
          </a:xfrm>
          <a:prstGeom prst="rect">
            <a:avLst/>
          </a:prstGeom>
          <a:noFill/>
          <a:ln>
            <a:noFill/>
          </a:ln>
        </p:spPr>
        <p:txBody>
          <a:bodyPr wrap="none" lIns="0" tIns="0" rIns="0" bIns="0" anchor="t" anchorCtr="0">
            <a:spAutoFit/>
          </a:bodyPr>
          <a:lstStyle/>
          <a:p>
            <a:pPr algn="l"/>
            <a:r>
              <a:rPr lang="zh-CN" sz="980" dirty="0">
                <a:solidFill>
                  <a:srgbClr val="6B7280"/>
                </a:solidFill>
                <a:latin typeface="Arial"/>
                <a:ea typeface="Microsoft YaHei"/>
                <a:cs typeface="Arial"/>
              </a:rPr>
              <a:t>来源:中国电信《2025 年全年业绩公布》,2026-03-24</a:t>
            </a:r>
          </a:p>
        </p:txBody>
      </p:sp>
      <p:sp>
        <p:nvSpPr>
          <p:cNvPr id="59" name="content-slide-number-slot Placeholder Carrier"/>
          <p:cNvSpPr txBox="1"/>
          <p:nvPr>
            <p:ph type="sldNum" idx="4"/>
          </p:nvPr>
        </p:nvSpPr>
        <p:spPr>
          <a:xfrm>
            <a:off x="11356127" y="6352699"/>
            <a:ext cx="155026" cy="190690"/>
          </a:xfrm>
          <a:prstGeom prst="rect">
            <a:avLst/>
          </a:prstGeom>
          <a:noFill/>
          <a:ln>
            <a:noFill/>
          </a:ln>
        </p:spPr>
        <p:txBody>
          <a:bodyPr wrap="none" lIns="0" tIns="0" rIns="0" bIns="0" anchor="t" anchorCtr="0">
            <a:spAutoFit/>
          </a:bodyPr>
          <a:lstStyle/>
          <a:p>
            <a:pPr algn="r"/>
            <a:r>
              <a:rPr lang="en-US" sz="980" dirty="0">
                <a:solidFill>
                  <a:srgbClr val="6B7280"/>
                </a:solidFill>
                <a:latin typeface="Arial"/>
                <a:ea typeface="Arial"/>
                <a:cs typeface="Arial"/>
              </a:rPr>
              <a:t>09</a:t>
            </a:r>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700"/>
                                        <p:tgtEl>
                                          <p:spTgt spid="15"/>
                                        </p:tgtEl>
                                      </p:cBhvr>
                                    </p:animEffect>
                                  </p:childTnLst>
                                </p:cTn>
                              </p:par>
                            </p:childTnLst>
                          </p:cTn>
                        </p:par>
                        <p:par>
                          <p:cTn id="8" fill="hold">
                            <p:stCondLst>
                              <p:cond delay="700"/>
                            </p:stCondLst>
                            <p:childTnLst>
                              <p:par>
                                <p:cTn id="9" presetID="10" presetClass="entr" presetSubtype="0" fill="hold" grpId="0" nodeType="afterEffect">
                                  <p:stCondLst>
                                    <p:cond delay="20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450"/>
                                        <p:tgtEl>
                                          <p:spTgt spid="42"/>
                                        </p:tgtEl>
                                      </p:cBhvr>
                                    </p:animEffect>
                                  </p:childTnLst>
                                </p:cTn>
                              </p:par>
                            </p:childTnLst>
                          </p:cTn>
                        </p:par>
                        <p:par>
                          <p:cTn id="12" fill="hold">
                            <p:stCondLst>
                              <p:cond delay="1350"/>
                            </p:stCondLst>
                            <p:childTnLst>
                              <p:par>
                                <p:cTn id="13" presetID="10" presetClass="entr" presetSubtype="0" fill="hold" grpId="0" nodeType="afterEffect">
                                  <p:stCondLst>
                                    <p:cond delay="20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450"/>
                                        <p:tgtEl>
                                          <p:spTgt spid="36"/>
                                        </p:tgtEl>
                                      </p:cBhvr>
                                    </p:animEffect>
                                  </p:childTnLst>
                                </p:cTn>
                              </p:par>
                            </p:childTnLst>
                          </p:cTn>
                        </p:par>
                        <p:par>
                          <p:cTn id="16" fill="hold">
                            <p:stCondLst>
                              <p:cond delay="2000"/>
                            </p:stCondLst>
                            <p:childTnLst>
                              <p:par>
                                <p:cTn id="17" presetID="10" presetClass="entr" presetSubtype="0" fill="hold" grpId="0" nodeType="afterEffect">
                                  <p:stCondLst>
                                    <p:cond delay="20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450"/>
                                        <p:tgtEl>
                                          <p:spTgt spid="31"/>
                                        </p:tgtEl>
                                      </p:cBhvr>
                                    </p:animEffect>
                                  </p:childTnLst>
                                </p:cTn>
                              </p:par>
                            </p:childTnLst>
                          </p:cTn>
                        </p:par>
                        <p:par>
                          <p:cTn id="20" fill="hold">
                            <p:stCondLst>
                              <p:cond delay="2650"/>
                            </p:stCondLst>
                            <p:childTnLst>
                              <p:par>
                                <p:cTn id="21" presetID="10" presetClass="entr" presetSubtype="0" fill="hold" grpId="0" nodeType="afterEffect">
                                  <p:stCondLst>
                                    <p:cond delay="20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450"/>
                                        <p:tgtEl>
                                          <p:spTgt spid="26"/>
                                        </p:tgtEl>
                                      </p:cBhvr>
                                    </p:animEffect>
                                  </p:childTnLst>
                                </p:cTn>
                              </p:par>
                            </p:childTnLst>
                          </p:cTn>
                        </p:par>
                        <p:par>
                          <p:cTn id="24" fill="hold">
                            <p:stCondLst>
                              <p:cond delay="3300"/>
                            </p:stCondLst>
                            <p:childTnLst>
                              <p:par>
                                <p:cTn id="25" presetID="10" presetClass="entr" presetSubtype="0" fill="hold" grpId="0" nodeType="afterEffect">
                                  <p:stCondLst>
                                    <p:cond delay="2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450"/>
                                        <p:tgtEl>
                                          <p:spTgt spid="21"/>
                                        </p:tgtEl>
                                      </p:cBhvr>
                                    </p:animEffect>
                                  </p:childTnLst>
                                </p:cTn>
                              </p:par>
                            </p:childTnLst>
                          </p:cTn>
                        </p:par>
                        <p:par>
                          <p:cTn id="28" fill="hold">
                            <p:stCondLst>
                              <p:cond delay="3950"/>
                            </p:stCondLst>
                            <p:childTnLst>
                              <p:par>
                                <p:cTn id="29" presetID="10" presetClass="entr" presetSubtype="0" fill="hold" grpId="0" nodeType="afterEffect">
                                  <p:stCondLst>
                                    <p:cond delay="200"/>
                                  </p:stCondLst>
                                  <p:childTnLst>
                                    <p:set>
                                      <p:cBhvr>
                                        <p:cTn id="30" dur="1" fill="hold">
                                          <p:stCondLst>
                                            <p:cond delay="0"/>
                                          </p:stCondLst>
                                        </p:cTn>
                                        <p:tgtEl>
                                          <p:spTgt spid="57"/>
                                        </p:tgtEl>
                                        <p:attrNameLst>
                                          <p:attrName>style.visibility</p:attrName>
                                        </p:attrNameLst>
                                      </p:cBhvr>
                                      <p:to>
                                        <p:strVal val="visible"/>
                                      </p:to>
                                    </p:set>
                                    <p:animEffect transition="in" filter="fade">
                                      <p:cBhvr>
                                        <p:cTn id="31" dur="6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11" name="content-section-slot Placeholder Carrier"/>
          <p:cNvSpPr txBox="1"/>
          <p:nvPr>
            <p:ph type="body" idx="1"/>
          </p:nvPr>
        </p:nvSpPr>
        <p:spPr>
          <a:xfrm>
            <a:off x="372618" y="507682"/>
            <a:ext cx="683133" cy="322707"/>
          </a:xfrm>
          <a:prstGeom prst="rect">
            <a:avLst/>
          </a:prstGeom>
          <a:noFill/>
          <a:ln>
            <a:noFill/>
          </a:ln>
        </p:spPr>
        <p:txBody>
          <a:bodyPr wrap="none" lIns="0" tIns="0" rIns="0" bIns="0" anchor="t" anchorCtr="0">
            <a:spAutoFit/>
          </a:bodyPr>
          <a:lstStyle/>
          <a:p>
            <a:pPr algn="l" marL="0" indent="0">
              <a:buNone/>
            </a:pPr>
            <a:r>
              <a:rPr lang="zh-CN" sz="1650" b="1" dirty="0">
                <a:solidFill>
                  <a:srgbClr val="FFFFFF"/>
                </a:solidFill>
                <a:latin typeface="Arial"/>
                <a:ea typeface="Microsoft YaHei"/>
                <a:cs typeface="Arial"/>
              </a:rPr>
              <a:t>智能云</a:t>
            </a:r>
          </a:p>
        </p:txBody>
      </p:sp>
      <p:sp>
        <p:nvSpPr>
          <p:cNvPr id="12" name="content-title-slot Placeholder Carrier"/>
          <p:cNvSpPr txBox="1"/>
          <p:nvPr>
            <p:ph type="title"/>
          </p:nvPr>
        </p:nvSpPr>
        <p:spPr>
          <a:xfrm>
            <a:off x="2162556" y="491490"/>
            <a:ext cx="3547689" cy="352044"/>
          </a:xfrm>
          <a:prstGeom prst="rect">
            <a:avLst/>
          </a:prstGeom>
          <a:noFill/>
          <a:ln>
            <a:noFill/>
          </a:ln>
        </p:spPr>
        <p:txBody>
          <a:bodyPr wrap="none" lIns="0" tIns="0" rIns="0" bIns="0" anchor="t" anchorCtr="0">
            <a:spAutoFit/>
          </a:bodyPr>
          <a:lstStyle/>
          <a:p>
            <a:pPr algn="l"/>
            <a:r>
              <a:rPr lang="zh-CN" sz="1800" b="1" dirty="0">
                <a:solidFill>
                  <a:srgbClr val="2B2F33"/>
                </a:solidFill>
                <a:latin typeface="Arial"/>
                <a:ea typeface="Microsoft YaHei"/>
                <a:cs typeface="Arial"/>
              </a:rPr>
              <a:t>AI+ 从能力建设进入规模化应用</a:t>
            </a:r>
          </a:p>
        </p:txBody>
      </p:sp>
      <p:sp>
        <p:nvSpPr>
          <p:cNvPr id="13" name="content-object-slot Placeholder Carrier"/>
          <p:cNvSpPr txBox="1"/>
          <p:nvPr>
            <p:ph idx="2"/>
          </p:nvPr>
        </p:nvSpPr>
        <p:spPr>
          <a:xfrm>
            <a:off x="906780" y="1647825"/>
            <a:ext cx="126302" cy="293370"/>
          </a:xfrm>
          <a:prstGeom prst="rect">
            <a:avLst/>
          </a:prstGeom>
          <a:noFill/>
          <a:ln>
            <a:noFill/>
          </a:ln>
        </p:spPr>
        <p:txBody>
          <a:bodyPr wrap="none" lIns="0" tIns="0" rIns="0" bIns="0" anchor="t" anchorCtr="0">
            <a:spAutoFit/>
          </a:bodyPr>
          <a:lstStyle/>
          <a:p>
            <a:pPr algn="l"/>
            <a:r>
              <a:rPr lang="en-US" sz="1500" dirty="0">
                <a:solidFill>
                  <a:srgbClr val="9CA3AF"/>
                </a:solidFill>
                <a:latin typeface="Arial"/>
                <a:ea typeface="Arial"/>
                <a:cs typeface="Arial"/>
              </a:rPr>
              <a:t>​</a:t>
            </a:r>
          </a:p>
        </p:txBody>
      </p:sp>
      <p:grpSp>
        <p:nvGrpSpPr>
          <p:cNvPr id="39" name="Group 39"/>
          <p:cNvGrpSpPr/>
          <p:nvPr/>
        </p:nvGrpSpPr>
        <p:grpSpPr>
          <a:xfrm>
            <a:off x="895350" y="1767364"/>
            <a:ext cx="4762500" cy="2693670"/>
            <a:chOff x="895350" y="1767364"/>
            <a:chExt cx="4762500" cy="2693670"/>
          </a:xfrm>
        </p:grpSpPr>
        <p:sp>
          <p:nvSpPr>
            <p:cNvPr id="14" name="TextBox 14"/>
            <p:cNvSpPr txBox="1"/>
            <p:nvPr/>
          </p:nvSpPr>
          <p:spPr>
            <a:xfrm>
              <a:off x="907923" y="1767364"/>
              <a:ext cx="2270262" cy="249364"/>
            </a:xfrm>
            <a:prstGeom prst="rect">
              <a:avLst/>
            </a:prstGeom>
            <a:noFill/>
            <a:ln>
              <a:noFill/>
            </a:ln>
          </p:spPr>
          <p:txBody>
            <a:bodyPr wrap="none" lIns="0" tIns="0" rIns="0" bIns="0" anchor="t" anchorCtr="0">
              <a:spAutoFit/>
            </a:bodyPr>
            <a:lstStyle/>
            <a:p>
              <a:pPr algn="l"/>
              <a:r>
                <a:rPr lang="zh-CN" sz="1280" dirty="0">
                  <a:solidFill>
                    <a:srgbClr val="6B7280"/>
                  </a:solidFill>
                  <a:latin typeface="Microsoft YaHei"/>
                  <a:ea typeface="Microsoft YaHei"/>
                  <a:cs typeface="Microsoft YaHei"/>
                </a:rPr>
                <a:t>对内:重构工作流程,提升效率</a:t>
              </a:r>
            </a:p>
          </p:txBody>
        </p:sp>
        <p:sp>
          <p:nvSpPr>
            <p:cNvPr id="15" name="TextBox 15"/>
            <p:cNvSpPr txBox="1"/>
            <p:nvPr/>
          </p:nvSpPr>
          <p:spPr>
            <a:xfrm>
              <a:off x="895350" y="2074545"/>
              <a:ext cx="2706814" cy="762000"/>
            </a:xfrm>
            <a:prstGeom prst="rect">
              <a:avLst/>
            </a:prstGeom>
            <a:noFill/>
            <a:ln>
              <a:noFill/>
            </a:ln>
          </p:spPr>
          <p:txBody>
            <a:bodyPr wrap="none" lIns="0" tIns="0" rIns="0" bIns="0" anchor="t" anchorCtr="0">
              <a:spAutoFit/>
            </a:bodyPr>
            <a:lstStyle/>
            <a:p>
              <a:pPr algn="l"/>
              <a:r>
                <a:rPr lang="en-US" sz="3900" b="1" dirty="0">
                  <a:solidFill>
                    <a:srgbClr val="C00000"/>
                  </a:solidFill>
                  <a:latin typeface="Arial"/>
                  <a:ea typeface="Arial"/>
                  <a:cs typeface="Arial"/>
                </a:rPr>
                <a:t>250</a:t>
              </a:r>
              <a:r>
                <a:rPr lang="en-US" sz="2250" b="1" dirty="0">
                  <a:solidFill>
                    <a:srgbClr val="C00000"/>
                  </a:solidFill>
                  <a:latin typeface="Arial"/>
                  <a:ea typeface="Arial"/>
                  <a:cs typeface="Arial"/>
                </a:rPr>
                <a:t>+</a:t>
              </a:r>
              <a:r>
                <a:rPr lang="zh-CN" sz="1650" dirty="0">
                  <a:solidFill>
                    <a:srgbClr val="6B7280"/>
                  </a:solidFill>
                  <a:latin typeface="Microsoft YaHei"/>
                  <a:ea typeface="Microsoft YaHei"/>
                  <a:cs typeface="Microsoft YaHei"/>
                </a:rPr>
                <a:t xml:space="preserve"> 个 AI 应用上线</a:t>
              </a:r>
            </a:p>
          </p:txBody>
        </p:sp>
        <p:sp>
          <p:nvSpPr>
            <p:cNvPr id="16" name="TextBox 16"/>
            <p:cNvSpPr txBox="1"/>
            <p:nvPr/>
          </p:nvSpPr>
          <p:spPr>
            <a:xfrm>
              <a:off x="908685" y="2736056"/>
              <a:ext cx="1519174" cy="220028"/>
            </a:xfrm>
            <a:prstGeom prst="rect">
              <a:avLst/>
            </a:prstGeom>
            <a:noFill/>
            <a:ln>
              <a:noFill/>
            </a:ln>
          </p:spPr>
          <p:txBody>
            <a:bodyPr wrap="none" lIns="0" tIns="0" rIns="0" bIns="0" anchor="t" anchorCtr="0">
              <a:spAutoFit/>
            </a:bodyPr>
            <a:lstStyle/>
            <a:p>
              <a:pPr algn="l"/>
              <a:r>
                <a:rPr lang="zh-CN" sz="1120" dirty="0">
                  <a:solidFill>
                    <a:srgbClr val="6B7280"/>
                  </a:solidFill>
                  <a:latin typeface="Microsoft YaHei"/>
                  <a:ea typeface="Microsoft YaHei"/>
                  <a:cs typeface="Microsoft YaHei"/>
                </a:rPr>
                <a:t>围绕五大领域累计上线</a:t>
              </a:r>
            </a:p>
          </p:txBody>
        </p:sp>
        <p:sp>
          <p:nvSpPr>
            <p:cNvPr id="17" name="Rectangle 17"/>
            <p:cNvSpPr/>
            <p:nvPr/>
          </p:nvSpPr>
          <p:spPr>
            <a:xfrm>
              <a:off x="914400" y="3067050"/>
              <a:ext cx="857250" cy="323850"/>
            </a:xfrm>
            <a:prstGeom prst="rect">
              <a:avLst/>
            </a:prstGeom>
            <a:noFill/>
            <a:ln w="9525">
              <a:solidFill>
                <a:srgbClr val="111827"/>
              </a:solidFill>
            </a:ln>
          </p:spPr>
        </p:sp>
        <p:sp>
          <p:nvSpPr>
            <p:cNvPr id="18" name="TextBox 18"/>
            <p:cNvSpPr txBox="1"/>
            <p:nvPr/>
          </p:nvSpPr>
          <p:spPr>
            <a:xfrm>
              <a:off x="1035761" y="3164681"/>
              <a:ext cx="614528" cy="220028"/>
            </a:xfrm>
            <a:prstGeom prst="rect">
              <a:avLst/>
            </a:prstGeom>
            <a:noFill/>
            <a:ln>
              <a:noFill/>
            </a:ln>
          </p:spPr>
          <p:txBody>
            <a:bodyPr wrap="none" lIns="0" tIns="0" rIns="0" bIns="0" anchor="t" anchorCtr="0">
              <a:spAutoFit/>
            </a:bodyPr>
            <a:lstStyle/>
            <a:p>
              <a:pPr algn="ctr"/>
              <a:r>
                <a:rPr lang="zh-CN" sz="1120" dirty="0">
                  <a:solidFill>
                    <a:srgbClr val="111827"/>
                  </a:solidFill>
                  <a:latin typeface="Microsoft YaHei"/>
                  <a:ea typeface="Microsoft YaHei"/>
                  <a:cs typeface="Microsoft YaHei"/>
                </a:rPr>
                <a:t>智能客服</a:t>
              </a:r>
            </a:p>
          </p:txBody>
        </p:sp>
        <p:sp>
          <p:nvSpPr>
            <p:cNvPr id="19" name="Rectangle 19"/>
            <p:cNvSpPr/>
            <p:nvPr/>
          </p:nvSpPr>
          <p:spPr>
            <a:xfrm>
              <a:off x="1885950" y="3067050"/>
              <a:ext cx="857250" cy="323850"/>
            </a:xfrm>
            <a:prstGeom prst="rect">
              <a:avLst/>
            </a:prstGeom>
            <a:noFill/>
            <a:ln w="9525">
              <a:solidFill>
                <a:srgbClr val="111827"/>
              </a:solidFill>
            </a:ln>
          </p:spPr>
        </p:sp>
        <p:sp>
          <p:nvSpPr>
            <p:cNvPr id="20" name="TextBox 20"/>
            <p:cNvSpPr txBox="1"/>
            <p:nvPr/>
          </p:nvSpPr>
          <p:spPr>
            <a:xfrm>
              <a:off x="2007311" y="3164681"/>
              <a:ext cx="614528" cy="220028"/>
            </a:xfrm>
            <a:prstGeom prst="rect">
              <a:avLst/>
            </a:prstGeom>
            <a:noFill/>
            <a:ln>
              <a:noFill/>
            </a:ln>
          </p:spPr>
          <p:txBody>
            <a:bodyPr wrap="none" lIns="0" tIns="0" rIns="0" bIns="0" anchor="t" anchorCtr="0">
              <a:spAutoFit/>
            </a:bodyPr>
            <a:lstStyle/>
            <a:p>
              <a:pPr algn="ctr"/>
              <a:r>
                <a:rPr lang="zh-CN" sz="1120" dirty="0">
                  <a:solidFill>
                    <a:srgbClr val="111827"/>
                  </a:solidFill>
                  <a:latin typeface="Microsoft YaHei"/>
                  <a:ea typeface="Microsoft YaHei"/>
                  <a:cs typeface="Microsoft YaHei"/>
                </a:rPr>
                <a:t>智能营销</a:t>
              </a:r>
            </a:p>
          </p:txBody>
        </p:sp>
        <p:sp>
          <p:nvSpPr>
            <p:cNvPr id="21" name="Rectangle 21"/>
            <p:cNvSpPr/>
            <p:nvPr/>
          </p:nvSpPr>
          <p:spPr>
            <a:xfrm>
              <a:off x="2857500" y="3067050"/>
              <a:ext cx="857250" cy="323850"/>
            </a:xfrm>
            <a:prstGeom prst="rect">
              <a:avLst/>
            </a:prstGeom>
            <a:noFill/>
            <a:ln w="9525">
              <a:solidFill>
                <a:srgbClr val="111827"/>
              </a:solidFill>
            </a:ln>
          </p:spPr>
        </p:sp>
        <p:sp>
          <p:nvSpPr>
            <p:cNvPr id="22" name="TextBox 22"/>
            <p:cNvSpPr txBox="1"/>
            <p:nvPr/>
          </p:nvSpPr>
          <p:spPr>
            <a:xfrm>
              <a:off x="2978861" y="3164681"/>
              <a:ext cx="614528" cy="220028"/>
            </a:xfrm>
            <a:prstGeom prst="rect">
              <a:avLst/>
            </a:prstGeom>
            <a:noFill/>
            <a:ln>
              <a:noFill/>
            </a:ln>
          </p:spPr>
          <p:txBody>
            <a:bodyPr wrap="none" lIns="0" tIns="0" rIns="0" bIns="0" anchor="t" anchorCtr="0">
              <a:spAutoFit/>
            </a:bodyPr>
            <a:lstStyle/>
            <a:p>
              <a:pPr algn="ctr"/>
              <a:r>
                <a:rPr lang="zh-CN" sz="1120" dirty="0">
                  <a:solidFill>
                    <a:srgbClr val="111827"/>
                  </a:solidFill>
                  <a:latin typeface="Microsoft YaHei"/>
                  <a:ea typeface="Microsoft YaHei"/>
                  <a:cs typeface="Microsoft YaHei"/>
                </a:rPr>
                <a:t>智能运营</a:t>
              </a:r>
            </a:p>
          </p:txBody>
        </p:sp>
        <p:sp>
          <p:nvSpPr>
            <p:cNvPr id="23" name="Rectangle 23"/>
            <p:cNvSpPr/>
            <p:nvPr/>
          </p:nvSpPr>
          <p:spPr>
            <a:xfrm>
              <a:off x="3829050" y="3067050"/>
              <a:ext cx="857250" cy="323850"/>
            </a:xfrm>
            <a:prstGeom prst="rect">
              <a:avLst/>
            </a:prstGeom>
            <a:noFill/>
            <a:ln w="9525">
              <a:solidFill>
                <a:srgbClr val="111827"/>
              </a:solidFill>
            </a:ln>
          </p:spPr>
        </p:sp>
        <p:sp>
          <p:nvSpPr>
            <p:cNvPr id="24" name="TextBox 24"/>
            <p:cNvSpPr txBox="1"/>
            <p:nvPr/>
          </p:nvSpPr>
          <p:spPr>
            <a:xfrm>
              <a:off x="3950411" y="3164681"/>
              <a:ext cx="614528" cy="220028"/>
            </a:xfrm>
            <a:prstGeom prst="rect">
              <a:avLst/>
            </a:prstGeom>
            <a:noFill/>
            <a:ln>
              <a:noFill/>
            </a:ln>
          </p:spPr>
          <p:txBody>
            <a:bodyPr wrap="none" lIns="0" tIns="0" rIns="0" bIns="0" anchor="t" anchorCtr="0">
              <a:spAutoFit/>
            </a:bodyPr>
            <a:lstStyle/>
            <a:p>
              <a:pPr algn="ctr"/>
              <a:r>
                <a:rPr lang="zh-CN" sz="1120" dirty="0">
                  <a:solidFill>
                    <a:srgbClr val="111827"/>
                  </a:solidFill>
                  <a:latin typeface="Microsoft YaHei"/>
                  <a:ea typeface="Microsoft YaHei"/>
                  <a:cs typeface="Microsoft YaHei"/>
                </a:rPr>
                <a:t>智能研发</a:t>
              </a:r>
            </a:p>
          </p:txBody>
        </p:sp>
        <p:sp>
          <p:nvSpPr>
            <p:cNvPr id="25" name="Rectangle 25"/>
            <p:cNvSpPr/>
            <p:nvPr/>
          </p:nvSpPr>
          <p:spPr>
            <a:xfrm>
              <a:off x="4800600" y="3067050"/>
              <a:ext cx="857250" cy="323850"/>
            </a:xfrm>
            <a:prstGeom prst="rect">
              <a:avLst/>
            </a:prstGeom>
            <a:noFill/>
            <a:ln w="9525">
              <a:solidFill>
                <a:srgbClr val="111827"/>
              </a:solidFill>
            </a:ln>
          </p:spPr>
        </p:sp>
        <p:sp>
          <p:nvSpPr>
            <p:cNvPr id="26" name="TextBox 26"/>
            <p:cNvSpPr txBox="1"/>
            <p:nvPr/>
          </p:nvSpPr>
          <p:spPr>
            <a:xfrm>
              <a:off x="4921961" y="3164681"/>
              <a:ext cx="614528" cy="220028"/>
            </a:xfrm>
            <a:prstGeom prst="rect">
              <a:avLst/>
            </a:prstGeom>
            <a:noFill/>
            <a:ln>
              <a:noFill/>
            </a:ln>
          </p:spPr>
          <p:txBody>
            <a:bodyPr wrap="none" lIns="0" tIns="0" rIns="0" bIns="0" anchor="t" anchorCtr="0">
              <a:spAutoFit/>
            </a:bodyPr>
            <a:lstStyle/>
            <a:p>
              <a:pPr algn="ctr"/>
              <a:r>
                <a:rPr lang="zh-CN" sz="1120" dirty="0">
                  <a:solidFill>
                    <a:srgbClr val="111827"/>
                  </a:solidFill>
                  <a:latin typeface="Microsoft YaHei"/>
                  <a:ea typeface="Microsoft YaHei"/>
                  <a:cs typeface="Microsoft YaHei"/>
                </a:rPr>
                <a:t>智能管理</a:t>
              </a:r>
            </a:p>
          </p:txBody>
        </p:sp>
        <p:grpSp>
          <p:nvGrpSpPr>
            <p:cNvPr id="36" name="Group 36"/>
            <p:cNvGrpSpPr/>
            <p:nvPr/>
          </p:nvGrpSpPr>
          <p:grpSpPr>
            <a:xfrm>
              <a:off x="981869" y="3760788"/>
              <a:ext cx="188913" cy="256381"/>
              <a:chOff x="981869" y="3760788"/>
              <a:chExt cx="188913" cy="256381"/>
            </a:xfrm>
          </p:grpSpPr>
          <p:sp>
            <p:nvSpPr>
              <p:cNvPr id="27" name="Freeform 27"/>
              <p:cNvSpPr/>
              <p:nvPr/>
            </p:nvSpPr>
            <p:spPr>
              <a:xfrm>
                <a:off x="995363" y="3787775"/>
                <a:ext cx="161925" cy="107950"/>
              </a:xfrm>
              <a:custGeom>
                <a:avLst/>
                <a:gdLst/>
                <a:ahLst/>
                <a:cxnLst/>
                <a:rect l="l" t="t" r="r" b="b"/>
                <a:pathLst>
                  <a:path w="161925" h="107950">
                    <a:moveTo>
                      <a:pt x="0" y="26988"/>
                    </a:moveTo>
                    <a:cubicBezTo>
                      <a:pt x="0" y="12083"/>
                      <a:pt x="12083" y="0"/>
                      <a:pt x="26988" y="0"/>
                    </a:cubicBezTo>
                    <a:lnTo>
                      <a:pt x="134938" y="0"/>
                    </a:lnTo>
                    <a:cubicBezTo>
                      <a:pt x="149843" y="0"/>
                      <a:pt x="161925" y="12083"/>
                      <a:pt x="161925" y="26988"/>
                    </a:cubicBezTo>
                    <a:lnTo>
                      <a:pt x="161925" y="80963"/>
                    </a:lnTo>
                    <a:cubicBezTo>
                      <a:pt x="161925" y="95868"/>
                      <a:pt x="149843" y="107950"/>
                      <a:pt x="134938" y="107950"/>
                    </a:cubicBezTo>
                    <a:lnTo>
                      <a:pt x="26988" y="107950"/>
                    </a:lnTo>
                    <a:cubicBezTo>
                      <a:pt x="12083" y="107950"/>
                      <a:pt x="0" y="95868"/>
                      <a:pt x="0" y="80963"/>
                    </a:cubicBezTo>
                    <a:lnTo>
                      <a:pt x="0" y="26988"/>
                    </a:lnTo>
                  </a:path>
                </a:pathLst>
              </a:custGeom>
              <a:noFill/>
              <a:ln w="26988">
                <a:solidFill>
                  <a:srgbClr val="C00000"/>
                </a:solidFill>
              </a:ln>
            </p:spPr>
          </p:sp>
          <p:sp>
            <p:nvSpPr>
              <p:cNvPr id="28" name="Freeform 28"/>
              <p:cNvSpPr/>
              <p:nvPr/>
            </p:nvSpPr>
            <p:spPr>
              <a:xfrm>
                <a:off x="1076325" y="3760788"/>
                <a:ext cx="9525" cy="26988"/>
              </a:xfrm>
              <a:custGeom>
                <a:avLst/>
                <a:gdLst/>
                <a:ahLst/>
                <a:cxnLst/>
                <a:rect l="l" t="t" r="r" b="b"/>
                <a:pathLst>
                  <a:path w="9525" h="26988">
                    <a:moveTo>
                      <a:pt x="0" y="0"/>
                    </a:moveTo>
                    <a:lnTo>
                      <a:pt x="0" y="26988"/>
                    </a:lnTo>
                  </a:path>
                </a:pathLst>
              </a:custGeom>
              <a:noFill/>
              <a:ln w="26988">
                <a:solidFill>
                  <a:srgbClr val="C00000"/>
                </a:solidFill>
              </a:ln>
            </p:spPr>
          </p:sp>
          <p:sp>
            <p:nvSpPr>
              <p:cNvPr id="29" name="Freeform 29"/>
              <p:cNvSpPr/>
              <p:nvPr/>
            </p:nvSpPr>
            <p:spPr>
              <a:xfrm>
                <a:off x="1035844" y="3895725"/>
                <a:ext cx="9525" cy="121444"/>
              </a:xfrm>
              <a:custGeom>
                <a:avLst/>
                <a:gdLst/>
                <a:ahLst/>
                <a:cxnLst/>
                <a:rect l="l" t="t" r="r" b="b"/>
                <a:pathLst>
                  <a:path w="9525" h="121444">
                    <a:moveTo>
                      <a:pt x="0" y="0"/>
                    </a:moveTo>
                    <a:lnTo>
                      <a:pt x="0" y="121444"/>
                    </a:lnTo>
                  </a:path>
                </a:pathLst>
              </a:custGeom>
              <a:noFill/>
              <a:ln w="26988">
                <a:solidFill>
                  <a:srgbClr val="C00000"/>
                </a:solidFill>
              </a:ln>
            </p:spPr>
          </p:sp>
          <p:sp>
            <p:nvSpPr>
              <p:cNvPr id="30" name="Freeform 30"/>
              <p:cNvSpPr/>
              <p:nvPr/>
            </p:nvSpPr>
            <p:spPr>
              <a:xfrm>
                <a:off x="1116807" y="3895725"/>
                <a:ext cx="9525" cy="121444"/>
              </a:xfrm>
              <a:custGeom>
                <a:avLst/>
                <a:gdLst/>
                <a:ahLst/>
                <a:cxnLst/>
                <a:rect l="l" t="t" r="r" b="b"/>
                <a:pathLst>
                  <a:path w="9525" h="121444">
                    <a:moveTo>
                      <a:pt x="0" y="0"/>
                    </a:moveTo>
                    <a:lnTo>
                      <a:pt x="0" y="121444"/>
                    </a:lnTo>
                  </a:path>
                </a:pathLst>
              </a:custGeom>
              <a:noFill/>
              <a:ln w="26988">
                <a:solidFill>
                  <a:srgbClr val="C00000"/>
                </a:solidFill>
              </a:ln>
            </p:spPr>
          </p:sp>
          <p:sp>
            <p:nvSpPr>
              <p:cNvPr id="31" name="Freeform 31"/>
              <p:cNvSpPr/>
              <p:nvPr/>
            </p:nvSpPr>
            <p:spPr>
              <a:xfrm>
                <a:off x="981869" y="3922713"/>
                <a:ext cx="53975" cy="26988"/>
              </a:xfrm>
              <a:custGeom>
                <a:avLst/>
                <a:gdLst/>
                <a:ahLst/>
                <a:cxnLst/>
                <a:rect l="l" t="t" r="r" b="b"/>
                <a:pathLst>
                  <a:path w="53975" h="26988">
                    <a:moveTo>
                      <a:pt x="0" y="26988"/>
                    </a:moveTo>
                    <a:lnTo>
                      <a:pt x="53975" y="0"/>
                    </a:lnTo>
                  </a:path>
                </a:pathLst>
              </a:custGeom>
              <a:noFill/>
              <a:ln w="26988">
                <a:solidFill>
                  <a:srgbClr val="C00000"/>
                </a:solidFill>
              </a:ln>
            </p:spPr>
          </p:sp>
          <p:sp>
            <p:nvSpPr>
              <p:cNvPr id="32" name="Freeform 32"/>
              <p:cNvSpPr/>
              <p:nvPr/>
            </p:nvSpPr>
            <p:spPr>
              <a:xfrm>
                <a:off x="1116807" y="3922713"/>
                <a:ext cx="53975" cy="26988"/>
              </a:xfrm>
              <a:custGeom>
                <a:avLst/>
                <a:gdLst/>
                <a:ahLst/>
                <a:cxnLst/>
                <a:rect l="l" t="t" r="r" b="b"/>
                <a:pathLst>
                  <a:path w="53975" h="26988">
                    <a:moveTo>
                      <a:pt x="0" y="0"/>
                    </a:moveTo>
                    <a:lnTo>
                      <a:pt x="53975" y="26988"/>
                    </a:lnTo>
                  </a:path>
                </a:pathLst>
              </a:custGeom>
              <a:noFill/>
              <a:ln w="26988">
                <a:solidFill>
                  <a:srgbClr val="C00000"/>
                </a:solidFill>
              </a:ln>
            </p:spPr>
          </p:sp>
          <p:sp>
            <p:nvSpPr>
              <p:cNvPr id="33" name="Freeform 33"/>
              <p:cNvSpPr/>
              <p:nvPr/>
            </p:nvSpPr>
            <p:spPr>
              <a:xfrm>
                <a:off x="1035844" y="3976688"/>
                <a:ext cx="80963" cy="9525"/>
              </a:xfrm>
              <a:custGeom>
                <a:avLst/>
                <a:gdLst/>
                <a:ahLst/>
                <a:cxnLst/>
                <a:rect l="l" t="t" r="r" b="b"/>
                <a:pathLst>
                  <a:path w="80963" h="9525">
                    <a:moveTo>
                      <a:pt x="0" y="0"/>
                    </a:moveTo>
                    <a:lnTo>
                      <a:pt x="80963" y="0"/>
                    </a:lnTo>
                  </a:path>
                </a:pathLst>
              </a:custGeom>
              <a:noFill/>
              <a:ln w="26988">
                <a:solidFill>
                  <a:srgbClr val="C00000"/>
                </a:solidFill>
              </a:ln>
            </p:spPr>
          </p:sp>
          <p:sp>
            <p:nvSpPr>
              <p:cNvPr id="34" name="Freeform 34"/>
              <p:cNvSpPr/>
              <p:nvPr/>
            </p:nvSpPr>
            <p:spPr>
              <a:xfrm>
                <a:off x="1049338" y="3841750"/>
                <a:ext cx="9525" cy="9525"/>
              </a:xfrm>
              <a:custGeom>
                <a:avLst/>
                <a:gdLst/>
                <a:ahLst/>
                <a:cxnLst/>
                <a:rect l="l" t="t" r="r" b="b"/>
                <a:pathLst>
                  <a:path w="9525" h="9525">
                    <a:moveTo>
                      <a:pt x="0" y="0"/>
                    </a:moveTo>
                    <a:lnTo>
                      <a:pt x="0" y="135"/>
                    </a:lnTo>
                  </a:path>
                </a:pathLst>
              </a:custGeom>
              <a:noFill/>
              <a:ln w="26988">
                <a:solidFill>
                  <a:srgbClr val="C00000"/>
                </a:solidFill>
              </a:ln>
            </p:spPr>
          </p:sp>
          <p:sp>
            <p:nvSpPr>
              <p:cNvPr id="35" name="Freeform 35"/>
              <p:cNvSpPr/>
              <p:nvPr/>
            </p:nvSpPr>
            <p:spPr>
              <a:xfrm>
                <a:off x="1103313" y="3841750"/>
                <a:ext cx="9525" cy="9525"/>
              </a:xfrm>
              <a:custGeom>
                <a:avLst/>
                <a:gdLst/>
                <a:ahLst/>
                <a:cxnLst/>
                <a:rect l="l" t="t" r="r" b="b"/>
                <a:pathLst>
                  <a:path w="9525" h="9525">
                    <a:moveTo>
                      <a:pt x="0" y="0"/>
                    </a:moveTo>
                    <a:lnTo>
                      <a:pt x="0" y="135"/>
                    </a:lnTo>
                  </a:path>
                </a:pathLst>
              </a:custGeom>
              <a:noFill/>
              <a:ln w="26988">
                <a:solidFill>
                  <a:srgbClr val="C00000"/>
                </a:solidFill>
              </a:ln>
            </p:spPr>
          </p:sp>
        </p:grpSp>
        <p:sp>
          <p:nvSpPr>
            <p:cNvPr id="37" name="TextBox 37"/>
            <p:cNvSpPr txBox="1"/>
            <p:nvPr/>
          </p:nvSpPr>
          <p:spPr>
            <a:xfrm>
              <a:off x="1365123" y="3824764"/>
              <a:ext cx="3599678" cy="249364"/>
            </a:xfrm>
            <a:prstGeom prst="rect">
              <a:avLst/>
            </a:prstGeom>
            <a:noFill/>
            <a:ln>
              <a:noFill/>
            </a:ln>
          </p:spPr>
          <p:txBody>
            <a:bodyPr wrap="none" lIns="0" tIns="0" rIns="0" bIns="0" anchor="t" anchorCtr="0">
              <a:spAutoFit/>
            </a:bodyPr>
            <a:lstStyle/>
            <a:p>
              <a:pPr algn="l"/>
              <a:r>
                <a:rPr lang="zh-CN" sz="1280" dirty="0">
                  <a:solidFill>
                    <a:srgbClr val="111827"/>
                  </a:solidFill>
                  <a:latin typeface="Microsoft YaHei"/>
                  <a:ea typeface="Microsoft YaHei"/>
                  <a:cs typeface="Microsoft YaHei"/>
                </a:rPr>
                <a:t>AI 用于重构工作流程,而不只是单点提效工具</a:t>
              </a:r>
            </a:p>
          </p:txBody>
        </p:sp>
        <p:sp>
          <p:nvSpPr>
            <p:cNvPr id="38" name="TextBox 38"/>
            <p:cNvSpPr txBox="1"/>
            <p:nvPr/>
          </p:nvSpPr>
          <p:spPr>
            <a:xfrm>
              <a:off x="908685" y="4241006"/>
              <a:ext cx="2959070" cy="220028"/>
            </a:xfrm>
            <a:prstGeom prst="rect">
              <a:avLst/>
            </a:prstGeom>
            <a:noFill/>
            <a:ln>
              <a:noFill/>
            </a:ln>
          </p:spPr>
          <p:txBody>
            <a:bodyPr wrap="none" lIns="0" tIns="0" rIns="0" bIns="0" anchor="t" anchorCtr="0">
              <a:spAutoFit/>
            </a:bodyPr>
            <a:lstStyle/>
            <a:p>
              <a:pPr algn="l"/>
              <a:r>
                <a:rPr lang="zh-CN" sz="1120" dirty="0">
                  <a:solidFill>
                    <a:srgbClr val="6B7280"/>
                  </a:solidFill>
                  <a:latin typeface="Microsoft YaHei"/>
                  <a:ea typeface="Microsoft YaHei"/>
                  <a:cs typeface="Microsoft YaHei"/>
                </a:rPr>
                <a:t>内部场景先行验证,为对外交付积累标准范式</a:t>
              </a:r>
            </a:p>
          </p:txBody>
        </p:sp>
      </p:grpSp>
      <p:grpSp>
        <p:nvGrpSpPr>
          <p:cNvPr id="41" name="Group 41"/>
          <p:cNvGrpSpPr/>
          <p:nvPr/>
        </p:nvGrpSpPr>
        <p:grpSpPr>
          <a:xfrm>
            <a:off x="6096000" y="1752600"/>
            <a:ext cx="9525" cy="2781300"/>
            <a:chOff x="6096000" y="1752600"/>
            <a:chExt cx="9525" cy="2781300"/>
          </a:xfrm>
        </p:grpSpPr>
        <p:sp>
          <p:nvSpPr>
            <p:cNvPr id="40" name="Line 40"/>
            <p:cNvSpPr/>
            <p:nvPr/>
          </p:nvSpPr>
          <p:spPr>
            <a:xfrm>
              <a:off x="6096000" y="1752600"/>
              <a:ext cx="9525" cy="2781300"/>
            </a:xfrm>
            <a:custGeom>
              <a:avLst/>
              <a:gdLst/>
              <a:ahLst/>
              <a:cxnLst/>
              <a:rect l="l" t="t" r="r" b="b"/>
              <a:pathLst>
                <a:path w="9525" h="2781300">
                  <a:moveTo>
                    <a:pt x="0" y="0"/>
                  </a:moveTo>
                  <a:lnTo>
                    <a:pt x="0" y="2781300"/>
                  </a:lnTo>
                </a:path>
              </a:pathLst>
            </a:custGeom>
            <a:noFill/>
            <a:ln w="9525">
              <a:solidFill>
                <a:srgbClr val="D1D5DB"/>
              </a:solidFill>
            </a:ln>
          </p:spPr>
        </p:sp>
      </p:grpSp>
      <p:grpSp>
        <p:nvGrpSpPr>
          <p:cNvPr id="58" name="Group 58"/>
          <p:cNvGrpSpPr/>
          <p:nvPr/>
        </p:nvGrpSpPr>
        <p:grpSpPr>
          <a:xfrm>
            <a:off x="6309360" y="1767364"/>
            <a:ext cx="3658103" cy="2573464"/>
            <a:chOff x="6309360" y="1767364"/>
            <a:chExt cx="3658103" cy="2573464"/>
          </a:xfrm>
        </p:grpSpPr>
        <p:sp>
          <p:nvSpPr>
            <p:cNvPr id="42" name="TextBox 42"/>
            <p:cNvSpPr txBox="1"/>
            <p:nvPr/>
          </p:nvSpPr>
          <p:spPr>
            <a:xfrm>
              <a:off x="6318123" y="1767364"/>
              <a:ext cx="3235543" cy="249364"/>
            </a:xfrm>
            <a:prstGeom prst="rect">
              <a:avLst/>
            </a:prstGeom>
            <a:noFill/>
            <a:ln>
              <a:noFill/>
            </a:ln>
          </p:spPr>
          <p:txBody>
            <a:bodyPr wrap="none" lIns="0" tIns="0" rIns="0" bIns="0" anchor="t" anchorCtr="0">
              <a:spAutoFit/>
            </a:bodyPr>
            <a:lstStyle/>
            <a:p>
              <a:pPr algn="l"/>
              <a:r>
                <a:rPr lang="zh-CN" sz="1280" dirty="0">
                  <a:solidFill>
                    <a:srgbClr val="6B7280"/>
                  </a:solidFill>
                  <a:latin typeface="Microsoft YaHei"/>
                  <a:ea typeface="Microsoft YaHei"/>
                  <a:cs typeface="Microsoft YaHei"/>
                </a:rPr>
                <a:t>对外:覆盖 15 类行业的 AI 应用标准范式</a:t>
              </a:r>
            </a:p>
          </p:txBody>
        </p:sp>
        <p:sp>
          <p:nvSpPr>
            <p:cNvPr id="43" name="TextBox 43"/>
            <p:cNvSpPr txBox="1"/>
            <p:nvPr/>
          </p:nvSpPr>
          <p:spPr>
            <a:xfrm>
              <a:off x="6309360" y="2228850"/>
              <a:ext cx="870105" cy="586740"/>
            </a:xfrm>
            <a:prstGeom prst="rect">
              <a:avLst/>
            </a:prstGeom>
            <a:noFill/>
            <a:ln>
              <a:noFill/>
            </a:ln>
          </p:spPr>
          <p:txBody>
            <a:bodyPr wrap="none" lIns="0" tIns="0" rIns="0" bIns="0" anchor="t" anchorCtr="0">
              <a:spAutoFit/>
            </a:bodyPr>
            <a:lstStyle/>
            <a:p>
              <a:pPr algn="l"/>
              <a:r>
                <a:rPr lang="en-US" sz="3000" b="1" dirty="0">
                  <a:solidFill>
                    <a:srgbClr val="111827"/>
                  </a:solidFill>
                  <a:latin typeface="Arial"/>
                  <a:ea typeface="Arial"/>
                  <a:cs typeface="Arial"/>
                </a:rPr>
                <a:t>110</a:t>
              </a:r>
              <a:r>
                <a:rPr lang="en-US" sz="1800" b="1" dirty="0">
                  <a:solidFill>
                    <a:srgbClr val="111827"/>
                  </a:solidFill>
                  <a:latin typeface="Arial"/>
                  <a:ea typeface="Arial"/>
                  <a:cs typeface="Arial"/>
                </a:rPr>
                <a:t>+</a:t>
              </a:r>
            </a:p>
          </p:txBody>
        </p:sp>
        <p:sp>
          <p:nvSpPr>
            <p:cNvPr id="44" name="TextBox 44"/>
            <p:cNvSpPr txBox="1"/>
            <p:nvPr/>
          </p:nvSpPr>
          <p:spPr>
            <a:xfrm>
              <a:off x="6319266" y="2687002"/>
              <a:ext cx="717423" cy="205359"/>
            </a:xfrm>
            <a:prstGeom prst="rect">
              <a:avLst/>
            </a:prstGeom>
            <a:noFill/>
            <a:ln>
              <a:noFill/>
            </a:ln>
          </p:spPr>
          <p:txBody>
            <a:bodyPr wrap="none" lIns="0" tIns="0" rIns="0" bIns="0" anchor="t" anchorCtr="0">
              <a:spAutoFit/>
            </a:bodyPr>
            <a:lstStyle/>
            <a:p>
              <a:pPr algn="l"/>
              <a:r>
                <a:rPr lang="zh-CN" sz="1050" dirty="0">
                  <a:solidFill>
                    <a:srgbClr val="6B7280"/>
                  </a:solidFill>
                  <a:latin typeface="Microsoft YaHei"/>
                  <a:ea typeface="Microsoft YaHei"/>
                  <a:cs typeface="Microsoft YaHei"/>
                </a:rPr>
                <a:t>行业大模型</a:t>
              </a:r>
            </a:p>
          </p:txBody>
        </p:sp>
        <p:sp>
          <p:nvSpPr>
            <p:cNvPr id="45" name="TextBox 45"/>
            <p:cNvSpPr txBox="1"/>
            <p:nvPr/>
          </p:nvSpPr>
          <p:spPr>
            <a:xfrm>
              <a:off x="8214360" y="2228850"/>
              <a:ext cx="870105" cy="586740"/>
            </a:xfrm>
            <a:prstGeom prst="rect">
              <a:avLst/>
            </a:prstGeom>
            <a:noFill/>
            <a:ln>
              <a:noFill/>
            </a:ln>
          </p:spPr>
          <p:txBody>
            <a:bodyPr wrap="none" lIns="0" tIns="0" rIns="0" bIns="0" anchor="t" anchorCtr="0">
              <a:spAutoFit/>
            </a:bodyPr>
            <a:lstStyle/>
            <a:p>
              <a:pPr algn="l"/>
              <a:r>
                <a:rPr lang="en-US" sz="3000" b="1" dirty="0">
                  <a:solidFill>
                    <a:srgbClr val="111827"/>
                  </a:solidFill>
                  <a:latin typeface="Arial"/>
                  <a:ea typeface="Arial"/>
                  <a:cs typeface="Arial"/>
                </a:rPr>
                <a:t>350</a:t>
              </a:r>
              <a:r>
                <a:rPr lang="en-US" sz="1800" b="1" dirty="0">
                  <a:solidFill>
                    <a:srgbClr val="111827"/>
                  </a:solidFill>
                  <a:latin typeface="Arial"/>
                  <a:ea typeface="Arial"/>
                  <a:cs typeface="Arial"/>
                </a:rPr>
                <a:t>+</a:t>
              </a:r>
            </a:p>
          </p:txBody>
        </p:sp>
        <p:sp>
          <p:nvSpPr>
            <p:cNvPr id="46" name="TextBox 46"/>
            <p:cNvSpPr txBox="1"/>
            <p:nvPr/>
          </p:nvSpPr>
          <p:spPr>
            <a:xfrm>
              <a:off x="8224266" y="2687002"/>
              <a:ext cx="717423" cy="205359"/>
            </a:xfrm>
            <a:prstGeom prst="rect">
              <a:avLst/>
            </a:prstGeom>
            <a:noFill/>
            <a:ln>
              <a:noFill/>
            </a:ln>
          </p:spPr>
          <p:txBody>
            <a:bodyPr wrap="none" lIns="0" tIns="0" rIns="0" bIns="0" anchor="t" anchorCtr="0">
              <a:spAutoFit/>
            </a:bodyPr>
            <a:lstStyle/>
            <a:p>
              <a:pPr algn="l"/>
              <a:r>
                <a:rPr lang="zh-CN" sz="1050" dirty="0">
                  <a:solidFill>
                    <a:srgbClr val="6B7280"/>
                  </a:solidFill>
                  <a:latin typeface="Microsoft YaHei"/>
                  <a:ea typeface="Microsoft YaHei"/>
                  <a:cs typeface="Microsoft YaHei"/>
                </a:rPr>
                <a:t>行业智能体</a:t>
              </a:r>
            </a:p>
          </p:txBody>
        </p:sp>
        <p:sp>
          <p:nvSpPr>
            <p:cNvPr id="47" name="TextBox 47"/>
            <p:cNvSpPr txBox="1"/>
            <p:nvPr/>
          </p:nvSpPr>
          <p:spPr>
            <a:xfrm>
              <a:off x="6309360" y="3162300"/>
              <a:ext cx="1096670" cy="586740"/>
            </a:xfrm>
            <a:prstGeom prst="rect">
              <a:avLst/>
            </a:prstGeom>
            <a:noFill/>
            <a:ln>
              <a:noFill/>
            </a:ln>
          </p:spPr>
          <p:txBody>
            <a:bodyPr wrap="none" lIns="0" tIns="0" rIns="0" bIns="0" anchor="t" anchorCtr="0">
              <a:spAutoFit/>
            </a:bodyPr>
            <a:lstStyle/>
            <a:p>
              <a:pPr algn="l"/>
              <a:r>
                <a:rPr lang="en-US" sz="3000" b="1" dirty="0">
                  <a:solidFill>
                    <a:srgbClr val="111827"/>
                  </a:solidFill>
                  <a:latin typeface="Arial"/>
                  <a:ea typeface="Arial"/>
                  <a:cs typeface="Arial"/>
                </a:rPr>
                <a:t>15</a:t>
              </a:r>
              <a:r>
                <a:rPr lang="zh-CN" sz="1350" dirty="0">
                  <a:solidFill>
                    <a:srgbClr val="6B7280"/>
                  </a:solidFill>
                  <a:latin typeface="Microsoft YaHei"/>
                  <a:ea typeface="Microsoft YaHei"/>
                  <a:cs typeface="Microsoft YaHei"/>
                </a:rPr>
                <a:t xml:space="preserve"> 类行业</a:t>
              </a:r>
            </a:p>
          </p:txBody>
        </p:sp>
        <p:sp>
          <p:nvSpPr>
            <p:cNvPr id="48" name="TextBox 48"/>
            <p:cNvSpPr txBox="1"/>
            <p:nvPr/>
          </p:nvSpPr>
          <p:spPr>
            <a:xfrm>
              <a:off x="6319266" y="3620452"/>
              <a:ext cx="1424178" cy="205359"/>
            </a:xfrm>
            <a:prstGeom prst="rect">
              <a:avLst/>
            </a:prstGeom>
            <a:noFill/>
            <a:ln>
              <a:noFill/>
            </a:ln>
          </p:spPr>
          <p:txBody>
            <a:bodyPr wrap="none" lIns="0" tIns="0" rIns="0" bIns="0" anchor="t" anchorCtr="0">
              <a:spAutoFit/>
            </a:bodyPr>
            <a:lstStyle/>
            <a:p>
              <a:pPr algn="l"/>
              <a:r>
                <a:rPr lang="zh-CN" sz="1050" dirty="0">
                  <a:solidFill>
                    <a:srgbClr val="6B7280"/>
                  </a:solidFill>
                  <a:latin typeface="Microsoft YaHei"/>
                  <a:ea typeface="Microsoft YaHei"/>
                  <a:cs typeface="Microsoft YaHei"/>
                </a:rPr>
                <a:t>工业、政务等标准范式</a:t>
              </a:r>
            </a:p>
          </p:txBody>
        </p:sp>
        <p:sp>
          <p:nvSpPr>
            <p:cNvPr id="49" name="TextBox 49"/>
            <p:cNvSpPr txBox="1"/>
            <p:nvPr/>
          </p:nvSpPr>
          <p:spPr>
            <a:xfrm>
              <a:off x="8214360" y="3162300"/>
              <a:ext cx="1302639" cy="586740"/>
            </a:xfrm>
            <a:prstGeom prst="rect">
              <a:avLst/>
            </a:prstGeom>
            <a:noFill/>
            <a:ln>
              <a:noFill/>
            </a:ln>
          </p:spPr>
          <p:txBody>
            <a:bodyPr wrap="none" lIns="0" tIns="0" rIns="0" bIns="0" anchor="t" anchorCtr="0">
              <a:spAutoFit/>
            </a:bodyPr>
            <a:lstStyle/>
            <a:p>
              <a:pPr algn="l"/>
              <a:r>
                <a:rPr lang="en-US" sz="3000" b="1" dirty="0">
                  <a:solidFill>
                    <a:srgbClr val="C00000"/>
                  </a:solidFill>
                  <a:latin typeface="Arial"/>
                  <a:ea typeface="Arial"/>
                  <a:cs typeface="Arial"/>
                </a:rPr>
                <a:t>3.7</a:t>
              </a:r>
              <a:r>
                <a:rPr lang="zh-CN" sz="1350" dirty="0">
                  <a:solidFill>
                    <a:srgbClr val="6B7280"/>
                  </a:solidFill>
                  <a:latin typeface="Microsoft YaHei"/>
                  <a:ea typeface="Microsoft YaHei"/>
                  <a:cs typeface="Microsoft YaHei"/>
                </a:rPr>
                <a:t xml:space="preserve"> 万+ 家</a:t>
              </a:r>
            </a:p>
          </p:txBody>
        </p:sp>
        <p:sp>
          <p:nvSpPr>
            <p:cNvPr id="50" name="TextBox 50"/>
            <p:cNvSpPr txBox="1"/>
            <p:nvPr/>
          </p:nvSpPr>
          <p:spPr>
            <a:xfrm>
              <a:off x="8224266" y="3620452"/>
              <a:ext cx="858774" cy="205359"/>
            </a:xfrm>
            <a:prstGeom prst="rect">
              <a:avLst/>
            </a:prstGeom>
            <a:noFill/>
            <a:ln>
              <a:noFill/>
            </a:ln>
          </p:spPr>
          <p:txBody>
            <a:bodyPr wrap="none" lIns="0" tIns="0" rIns="0" bIns="0" anchor="t" anchorCtr="0">
              <a:spAutoFit/>
            </a:bodyPr>
            <a:lstStyle/>
            <a:p>
              <a:pPr algn="l"/>
              <a:r>
                <a:rPr lang="zh-CN" sz="1050" dirty="0">
                  <a:solidFill>
                    <a:srgbClr val="6B7280"/>
                  </a:solidFill>
                  <a:latin typeface="Microsoft YaHei"/>
                  <a:ea typeface="Microsoft YaHei"/>
                  <a:cs typeface="Microsoft YaHei"/>
                </a:rPr>
                <a:t>服务行业客户</a:t>
              </a:r>
            </a:p>
          </p:txBody>
        </p:sp>
        <p:grpSp>
          <p:nvGrpSpPr>
            <p:cNvPr id="56" name="Group 56"/>
            <p:cNvGrpSpPr/>
            <p:nvPr/>
          </p:nvGrpSpPr>
          <p:grpSpPr>
            <a:xfrm>
              <a:off x="6365081" y="4040976"/>
              <a:ext cx="242888" cy="252418"/>
              <a:chOff x="6365081" y="4040976"/>
              <a:chExt cx="242888" cy="252418"/>
            </a:xfrm>
          </p:grpSpPr>
          <p:sp>
            <p:nvSpPr>
              <p:cNvPr id="51" name="Freeform 51"/>
              <p:cNvSpPr/>
              <p:nvPr/>
            </p:nvSpPr>
            <p:spPr>
              <a:xfrm>
                <a:off x="6365081" y="4283869"/>
                <a:ext cx="242888" cy="9525"/>
              </a:xfrm>
              <a:custGeom>
                <a:avLst/>
                <a:gdLst/>
                <a:ahLst/>
                <a:cxnLst/>
                <a:rect l="l" t="t" r="r" b="b"/>
                <a:pathLst>
                  <a:path w="242888" h="9525">
                    <a:moveTo>
                      <a:pt x="0" y="0"/>
                    </a:moveTo>
                    <a:lnTo>
                      <a:pt x="242888" y="0"/>
                    </a:lnTo>
                  </a:path>
                </a:pathLst>
              </a:custGeom>
              <a:noFill/>
              <a:ln w="26988">
                <a:solidFill>
                  <a:srgbClr val="C00000"/>
                </a:solidFill>
              </a:ln>
            </p:spPr>
          </p:sp>
          <p:sp>
            <p:nvSpPr>
              <p:cNvPr id="52" name="Freeform 52"/>
              <p:cNvSpPr/>
              <p:nvPr/>
            </p:nvSpPr>
            <p:spPr>
              <a:xfrm>
                <a:off x="6392069" y="4121944"/>
                <a:ext cx="188913" cy="161925"/>
              </a:xfrm>
              <a:custGeom>
                <a:avLst/>
                <a:gdLst/>
                <a:ahLst/>
                <a:cxnLst/>
                <a:rect l="l" t="t" r="r" b="b"/>
                <a:pathLst>
                  <a:path w="188913" h="161925">
                    <a:moveTo>
                      <a:pt x="0" y="161925"/>
                    </a:moveTo>
                    <a:lnTo>
                      <a:pt x="0" y="0"/>
                    </a:lnTo>
                    <a:lnTo>
                      <a:pt x="67469" y="53975"/>
                    </a:lnTo>
                    <a:lnTo>
                      <a:pt x="67469" y="0"/>
                    </a:lnTo>
                    <a:lnTo>
                      <a:pt x="134938" y="53975"/>
                    </a:lnTo>
                    <a:lnTo>
                      <a:pt x="188913" y="53975"/>
                    </a:lnTo>
                  </a:path>
                </a:pathLst>
              </a:custGeom>
              <a:noFill/>
              <a:ln w="26988">
                <a:solidFill>
                  <a:srgbClr val="C00000"/>
                </a:solidFill>
              </a:ln>
            </p:spPr>
          </p:sp>
          <p:sp>
            <p:nvSpPr>
              <p:cNvPr id="53" name="Freeform 53"/>
              <p:cNvSpPr/>
              <p:nvPr/>
            </p:nvSpPr>
            <p:spPr>
              <a:xfrm>
                <a:off x="6513513" y="4040976"/>
                <a:ext cx="67469" cy="242893"/>
              </a:xfrm>
              <a:custGeom>
                <a:avLst/>
                <a:gdLst/>
                <a:ahLst/>
                <a:cxnLst/>
                <a:rect l="l" t="t" r="r" b="b"/>
                <a:pathLst>
                  <a:path w="67469" h="242893">
                    <a:moveTo>
                      <a:pt x="67469" y="242893"/>
                    </a:moveTo>
                    <a:lnTo>
                      <a:pt x="67469" y="134943"/>
                    </a:lnTo>
                    <a:lnTo>
                      <a:pt x="48092" y="5753"/>
                    </a:lnTo>
                    <a:cubicBezTo>
                      <a:pt x="47597" y="2447"/>
                      <a:pt x="44756" y="2"/>
                      <a:pt x="41412" y="5"/>
                    </a:cubicBezTo>
                    <a:lnTo>
                      <a:pt x="25962" y="5"/>
                    </a:lnTo>
                    <a:cubicBezTo>
                      <a:pt x="22659" y="0"/>
                      <a:pt x="19838" y="2387"/>
                      <a:pt x="19296" y="5645"/>
                    </a:cubicBezTo>
                    <a:lnTo>
                      <a:pt x="0" y="121449"/>
                    </a:lnTo>
                  </a:path>
                </a:pathLst>
              </a:custGeom>
              <a:noFill/>
              <a:ln w="26988">
                <a:solidFill>
                  <a:srgbClr val="C00000"/>
                </a:solidFill>
              </a:ln>
            </p:spPr>
          </p:sp>
          <p:sp>
            <p:nvSpPr>
              <p:cNvPr id="54" name="Freeform 54"/>
              <p:cNvSpPr/>
              <p:nvPr/>
            </p:nvSpPr>
            <p:spPr>
              <a:xfrm>
                <a:off x="6446044" y="4229894"/>
                <a:ext cx="13494" cy="9525"/>
              </a:xfrm>
              <a:custGeom>
                <a:avLst/>
                <a:gdLst/>
                <a:ahLst/>
                <a:cxnLst/>
                <a:rect l="l" t="t" r="r" b="b"/>
                <a:pathLst>
                  <a:path w="13494" h="9525">
                    <a:moveTo>
                      <a:pt x="0" y="0"/>
                    </a:moveTo>
                    <a:lnTo>
                      <a:pt x="13494" y="0"/>
                    </a:lnTo>
                  </a:path>
                </a:pathLst>
              </a:custGeom>
              <a:noFill/>
              <a:ln w="26988">
                <a:solidFill>
                  <a:srgbClr val="C00000"/>
                </a:solidFill>
              </a:ln>
            </p:spPr>
          </p:sp>
          <p:sp>
            <p:nvSpPr>
              <p:cNvPr id="55" name="Freeform 55"/>
              <p:cNvSpPr/>
              <p:nvPr/>
            </p:nvSpPr>
            <p:spPr>
              <a:xfrm>
                <a:off x="6513513" y="4229894"/>
                <a:ext cx="13494" cy="9525"/>
              </a:xfrm>
              <a:custGeom>
                <a:avLst/>
                <a:gdLst/>
                <a:ahLst/>
                <a:cxnLst/>
                <a:rect l="l" t="t" r="r" b="b"/>
                <a:pathLst>
                  <a:path w="13494" h="9525">
                    <a:moveTo>
                      <a:pt x="0" y="0"/>
                    </a:moveTo>
                    <a:lnTo>
                      <a:pt x="13494" y="0"/>
                    </a:lnTo>
                  </a:path>
                </a:pathLst>
              </a:custGeom>
              <a:noFill/>
              <a:ln w="26988">
                <a:solidFill>
                  <a:srgbClr val="C00000"/>
                </a:solidFill>
              </a:ln>
            </p:spPr>
          </p:sp>
        </p:grpSp>
        <p:sp>
          <p:nvSpPr>
            <p:cNvPr id="57" name="TextBox 57"/>
            <p:cNvSpPr txBox="1"/>
            <p:nvPr/>
          </p:nvSpPr>
          <p:spPr>
            <a:xfrm>
              <a:off x="6775323" y="4091464"/>
              <a:ext cx="3192140" cy="249364"/>
            </a:xfrm>
            <a:prstGeom prst="rect">
              <a:avLst/>
            </a:prstGeom>
            <a:noFill/>
            <a:ln>
              <a:noFill/>
            </a:ln>
          </p:spPr>
          <p:txBody>
            <a:bodyPr wrap="none" lIns="0" tIns="0" rIns="0" bIns="0" anchor="t" anchorCtr="0">
              <a:spAutoFit/>
            </a:bodyPr>
            <a:lstStyle/>
            <a:p>
              <a:pPr algn="l"/>
              <a:r>
                <a:rPr lang="zh-CN" sz="1280" dirty="0">
                  <a:solidFill>
                    <a:srgbClr val="111827"/>
                  </a:solidFill>
                  <a:latin typeface="Microsoft YaHei"/>
                  <a:ea typeface="Microsoft YaHei"/>
                  <a:cs typeface="Microsoft YaHei"/>
                </a:rPr>
                <a:t>平台能力 + 行业模型 + 智能体 + 场景交付</a:t>
              </a:r>
            </a:p>
          </p:txBody>
        </p:sp>
      </p:grpSp>
      <p:grpSp>
        <p:nvGrpSpPr>
          <p:cNvPr id="68" name="Group 68"/>
          <p:cNvGrpSpPr/>
          <p:nvPr/>
        </p:nvGrpSpPr>
        <p:grpSpPr>
          <a:xfrm>
            <a:off x="909066" y="4763452"/>
            <a:ext cx="9797034" cy="665798"/>
            <a:chOff x="909066" y="4763452"/>
            <a:chExt cx="9797034" cy="665798"/>
          </a:xfrm>
        </p:grpSpPr>
        <p:sp>
          <p:nvSpPr>
            <p:cNvPr id="59" name="TextBox 59"/>
            <p:cNvSpPr txBox="1"/>
            <p:nvPr/>
          </p:nvSpPr>
          <p:spPr>
            <a:xfrm>
              <a:off x="909066" y="4763452"/>
              <a:ext cx="2034388" cy="205359"/>
            </a:xfrm>
            <a:prstGeom prst="rect">
              <a:avLst/>
            </a:prstGeom>
            <a:noFill/>
            <a:ln>
              <a:noFill/>
            </a:ln>
          </p:spPr>
          <p:txBody>
            <a:bodyPr wrap="none" lIns="0" tIns="0" rIns="0" bIns="0" anchor="t" anchorCtr="0">
              <a:spAutoFit/>
            </a:bodyPr>
            <a:lstStyle/>
            <a:p>
              <a:pPr algn="l"/>
              <a:r>
                <a:rPr lang="zh-CN" sz="1050" dirty="0">
                  <a:solidFill>
                    <a:srgbClr val="6B7280"/>
                  </a:solidFill>
                  <a:latin typeface="Microsoft YaHei"/>
                  <a:ea typeface="Microsoft YaHei"/>
                  <a:cs typeface="Microsoft YaHei"/>
                </a:rPr>
                <a:t>价值路径由“单点 AI 工具”转向</a:t>
              </a:r>
            </a:p>
          </p:txBody>
        </p:sp>
        <p:sp>
          <p:nvSpPr>
            <p:cNvPr id="60" name="Freeform 60"/>
            <p:cNvSpPr/>
            <p:nvPr/>
          </p:nvSpPr>
          <p:spPr>
            <a:xfrm>
              <a:off x="952500" y="4972050"/>
              <a:ext cx="2381250" cy="457200"/>
            </a:xfrm>
            <a:prstGeom prst="chevron">
              <a:avLst/>
            </a:prstGeom>
            <a:solidFill>
              <a:srgbClr val="E5E7EB"/>
            </a:solidFill>
            <a:ln>
              <a:noFill/>
            </a:ln>
          </p:spPr>
        </p:sp>
        <p:sp>
          <p:nvSpPr>
            <p:cNvPr id="61" name="TextBox 61"/>
            <p:cNvSpPr txBox="1"/>
            <p:nvPr/>
          </p:nvSpPr>
          <p:spPr>
            <a:xfrm>
              <a:off x="1906321" y="5120164"/>
              <a:ext cx="702208" cy="249364"/>
            </a:xfrm>
            <a:prstGeom prst="rect">
              <a:avLst/>
            </a:prstGeom>
            <a:noFill/>
            <a:ln>
              <a:noFill/>
            </a:ln>
          </p:spPr>
          <p:txBody>
            <a:bodyPr wrap="none" lIns="0" tIns="0" rIns="0" bIns="0" anchor="t" anchorCtr="0">
              <a:spAutoFit/>
            </a:bodyPr>
            <a:lstStyle/>
            <a:p>
              <a:pPr algn="ctr"/>
              <a:r>
                <a:rPr lang="zh-CN" sz="1280" b="1" dirty="0">
                  <a:solidFill>
                    <a:srgbClr val="111827"/>
                  </a:solidFill>
                  <a:latin typeface="Microsoft YaHei"/>
                  <a:ea typeface="Microsoft YaHei"/>
                  <a:cs typeface="Microsoft YaHei"/>
                </a:rPr>
                <a:t>平台能力</a:t>
              </a:r>
            </a:p>
          </p:txBody>
        </p:sp>
        <p:sp>
          <p:nvSpPr>
            <p:cNvPr id="62" name="Freeform 62"/>
            <p:cNvSpPr/>
            <p:nvPr/>
          </p:nvSpPr>
          <p:spPr>
            <a:xfrm>
              <a:off x="3409950" y="4972050"/>
              <a:ext cx="2381250" cy="457200"/>
            </a:xfrm>
            <a:prstGeom prst="chevron">
              <a:avLst/>
            </a:prstGeom>
            <a:solidFill>
              <a:srgbClr val="E5E7EB"/>
            </a:solidFill>
            <a:ln>
              <a:noFill/>
            </a:ln>
          </p:spPr>
        </p:sp>
        <p:sp>
          <p:nvSpPr>
            <p:cNvPr id="63" name="TextBox 63"/>
            <p:cNvSpPr txBox="1"/>
            <p:nvPr/>
          </p:nvSpPr>
          <p:spPr>
            <a:xfrm>
              <a:off x="4363771" y="5120164"/>
              <a:ext cx="702208" cy="249364"/>
            </a:xfrm>
            <a:prstGeom prst="rect">
              <a:avLst/>
            </a:prstGeom>
            <a:noFill/>
            <a:ln>
              <a:noFill/>
            </a:ln>
          </p:spPr>
          <p:txBody>
            <a:bodyPr wrap="none" lIns="0" tIns="0" rIns="0" bIns="0" anchor="t" anchorCtr="0">
              <a:spAutoFit/>
            </a:bodyPr>
            <a:lstStyle/>
            <a:p>
              <a:pPr algn="ctr"/>
              <a:r>
                <a:rPr lang="zh-CN" sz="1280" b="1" dirty="0">
                  <a:solidFill>
                    <a:srgbClr val="111827"/>
                  </a:solidFill>
                  <a:latin typeface="Microsoft YaHei"/>
                  <a:ea typeface="Microsoft YaHei"/>
                  <a:cs typeface="Microsoft YaHei"/>
                </a:rPr>
                <a:t>行业模型</a:t>
              </a:r>
            </a:p>
          </p:txBody>
        </p:sp>
        <p:sp>
          <p:nvSpPr>
            <p:cNvPr id="64" name="Freeform 64"/>
            <p:cNvSpPr/>
            <p:nvPr/>
          </p:nvSpPr>
          <p:spPr>
            <a:xfrm>
              <a:off x="5867400" y="4972050"/>
              <a:ext cx="2381250" cy="457200"/>
            </a:xfrm>
            <a:prstGeom prst="chevron">
              <a:avLst/>
            </a:prstGeom>
            <a:solidFill>
              <a:srgbClr val="E5E7EB"/>
            </a:solidFill>
            <a:ln>
              <a:noFill/>
            </a:ln>
          </p:spPr>
        </p:sp>
        <p:sp>
          <p:nvSpPr>
            <p:cNvPr id="65" name="TextBox 65"/>
            <p:cNvSpPr txBox="1"/>
            <p:nvPr/>
          </p:nvSpPr>
          <p:spPr>
            <a:xfrm>
              <a:off x="6907378" y="5120164"/>
              <a:ext cx="529895" cy="249364"/>
            </a:xfrm>
            <a:prstGeom prst="rect">
              <a:avLst/>
            </a:prstGeom>
            <a:noFill/>
            <a:ln>
              <a:noFill/>
            </a:ln>
          </p:spPr>
          <p:txBody>
            <a:bodyPr wrap="none" lIns="0" tIns="0" rIns="0" bIns="0" anchor="t" anchorCtr="0">
              <a:spAutoFit/>
            </a:bodyPr>
            <a:lstStyle/>
            <a:p>
              <a:pPr algn="ctr"/>
              <a:r>
                <a:rPr lang="zh-CN" sz="1280" b="1" dirty="0">
                  <a:solidFill>
                    <a:srgbClr val="111827"/>
                  </a:solidFill>
                  <a:latin typeface="Microsoft YaHei"/>
                  <a:ea typeface="Microsoft YaHei"/>
                  <a:cs typeface="Microsoft YaHei"/>
                </a:rPr>
                <a:t>智能体</a:t>
              </a:r>
            </a:p>
          </p:txBody>
        </p:sp>
        <p:sp>
          <p:nvSpPr>
            <p:cNvPr id="66" name="Freeform 66"/>
            <p:cNvSpPr/>
            <p:nvPr/>
          </p:nvSpPr>
          <p:spPr>
            <a:xfrm>
              <a:off x="8324850" y="4972050"/>
              <a:ext cx="2381250" cy="457200"/>
            </a:xfrm>
            <a:prstGeom prst="chevron">
              <a:avLst/>
            </a:prstGeom>
            <a:solidFill>
              <a:srgbClr val="C00000"/>
            </a:solidFill>
            <a:ln>
              <a:noFill/>
            </a:ln>
          </p:spPr>
        </p:sp>
        <p:sp>
          <p:nvSpPr>
            <p:cNvPr id="67" name="TextBox 67"/>
            <p:cNvSpPr txBox="1"/>
            <p:nvPr/>
          </p:nvSpPr>
          <p:spPr>
            <a:xfrm>
              <a:off x="9278671" y="5120164"/>
              <a:ext cx="702208" cy="249364"/>
            </a:xfrm>
            <a:prstGeom prst="rect">
              <a:avLst/>
            </a:prstGeom>
            <a:noFill/>
            <a:ln>
              <a:noFill/>
            </a:ln>
          </p:spPr>
          <p:txBody>
            <a:bodyPr wrap="none" lIns="0" tIns="0" rIns="0" bIns="0" anchor="t" anchorCtr="0">
              <a:spAutoFit/>
            </a:bodyPr>
            <a:lstStyle/>
            <a:p>
              <a:pPr algn="ctr"/>
              <a:r>
                <a:rPr lang="zh-CN" sz="1280" b="1" dirty="0">
                  <a:solidFill>
                    <a:srgbClr val="FFFFFF"/>
                  </a:solidFill>
                  <a:latin typeface="Microsoft YaHei"/>
                  <a:ea typeface="Microsoft YaHei"/>
                  <a:cs typeface="Microsoft YaHei"/>
                </a:rPr>
                <a:t>场景交付</a:t>
              </a:r>
            </a:p>
          </p:txBody>
        </p:sp>
      </p:grpSp>
      <p:sp>
        <p:nvSpPr>
          <p:cNvPr id="69" name="content-source-slot Placeholder Carrier"/>
          <p:cNvSpPr txBox="1"/>
          <p:nvPr>
            <p:ph type="ftr" idx="3"/>
          </p:nvPr>
        </p:nvSpPr>
        <p:spPr>
          <a:xfrm>
            <a:off x="680847" y="6352699"/>
            <a:ext cx="3189361" cy="190690"/>
          </a:xfrm>
          <a:prstGeom prst="rect">
            <a:avLst/>
          </a:prstGeom>
          <a:noFill/>
          <a:ln>
            <a:noFill/>
          </a:ln>
        </p:spPr>
        <p:txBody>
          <a:bodyPr wrap="none" lIns="0" tIns="0" rIns="0" bIns="0" anchor="t" anchorCtr="0">
            <a:spAutoFit/>
          </a:bodyPr>
          <a:lstStyle/>
          <a:p>
            <a:pPr algn="l"/>
            <a:r>
              <a:rPr lang="zh-CN" sz="980" dirty="0">
                <a:solidFill>
                  <a:srgbClr val="6B7280"/>
                </a:solidFill>
                <a:latin typeface="Arial"/>
                <a:ea typeface="Microsoft YaHei"/>
                <a:cs typeface="Arial"/>
              </a:rPr>
              <a:t>来源:中国电信《2025 年全年业绩公布》,2026-03-24</a:t>
            </a:r>
          </a:p>
        </p:txBody>
      </p:sp>
      <p:sp>
        <p:nvSpPr>
          <p:cNvPr id="70" name="content-slide-number-slot Placeholder Carrier"/>
          <p:cNvSpPr txBox="1"/>
          <p:nvPr>
            <p:ph type="sldNum" idx="4"/>
          </p:nvPr>
        </p:nvSpPr>
        <p:spPr>
          <a:xfrm>
            <a:off x="11356127" y="6352699"/>
            <a:ext cx="155026" cy="190690"/>
          </a:xfrm>
          <a:prstGeom prst="rect">
            <a:avLst/>
          </a:prstGeom>
          <a:noFill/>
          <a:ln>
            <a:noFill/>
          </a:ln>
        </p:spPr>
        <p:txBody>
          <a:bodyPr wrap="none" lIns="0" tIns="0" rIns="0" bIns="0" anchor="t" anchorCtr="0">
            <a:spAutoFit/>
          </a:bodyPr>
          <a:lstStyle/>
          <a:p>
            <a:pPr algn="r"/>
            <a:fld id="{CE08A4B2-6BE8-42F3-B69C-FA4AB14D774D}" type="slidenum">
              <a:rPr lang="en-US" sz="980" dirty="0">
                <a:solidFill>
                  <a:srgbClr val="6B7280"/>
                </a:solidFill>
                <a:latin typeface="Arial"/>
                <a:ea typeface="Arial"/>
                <a:cs typeface="Arial"/>
              </a:rPr>
              <a:t>10</a:t>
            </a:fld>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450"/>
                                        <p:tgtEl>
                                          <p:spTgt spid="39"/>
                                        </p:tgtEl>
                                      </p:cBhvr>
                                    </p:animEffect>
                                  </p:childTnLst>
                                </p:cTn>
                              </p:par>
                            </p:childTnLst>
                          </p:cTn>
                        </p:par>
                        <p:par>
                          <p:cTn id="8" fill="hold">
                            <p:stCondLst>
                              <p:cond delay="450"/>
                            </p:stCondLst>
                            <p:childTnLst>
                              <p:par>
                                <p:cTn id="9" presetID="10" presetClass="entr" presetSubtype="0" fill="hold" grpId="0" nodeType="afterEffect">
                                  <p:stCondLst>
                                    <p:cond delay="200"/>
                                  </p:stCondLst>
                                  <p:childTnLst>
                                    <p:set>
                                      <p:cBhvr>
                                        <p:cTn id="10" dur="1" fill="hold">
                                          <p:stCondLst>
                                            <p:cond delay="0"/>
                                          </p:stCondLst>
                                        </p:cTn>
                                        <p:tgtEl>
                                          <p:spTgt spid="58"/>
                                        </p:tgtEl>
                                        <p:attrNameLst>
                                          <p:attrName>style.visibility</p:attrName>
                                        </p:attrNameLst>
                                      </p:cBhvr>
                                      <p:to>
                                        <p:strVal val="visible"/>
                                      </p:to>
                                    </p:set>
                                    <p:animEffect transition="in" filter="fade">
                                      <p:cBhvr>
                                        <p:cTn id="11" dur="450"/>
                                        <p:tgtEl>
                                          <p:spTgt spid="58"/>
                                        </p:tgtEl>
                                      </p:cBhvr>
                                    </p:animEffect>
                                  </p:childTnLst>
                                </p:cTn>
                              </p:par>
                            </p:childTnLst>
                          </p:cTn>
                        </p:par>
                        <p:par>
                          <p:cTn id="12" fill="hold">
                            <p:stCondLst>
                              <p:cond delay="1100"/>
                            </p:stCondLst>
                            <p:childTnLst>
                              <p:par>
                                <p:cTn id="13" presetID="22" presetClass="entr" presetSubtype="2" fill="hold" grpId="0" nodeType="afterEffect">
                                  <p:stCondLst>
                                    <p:cond delay="200"/>
                                  </p:stCondLst>
                                  <p:childTnLst>
                                    <p:set>
                                      <p:cBhvr>
                                        <p:cTn id="14" dur="1" fill="hold">
                                          <p:stCondLst>
                                            <p:cond delay="0"/>
                                          </p:stCondLst>
                                        </p:cTn>
                                        <p:tgtEl>
                                          <p:spTgt spid="68"/>
                                        </p:tgtEl>
                                        <p:attrNameLst>
                                          <p:attrName>style.visibility</p:attrName>
                                        </p:attrNameLst>
                                      </p:cBhvr>
                                      <p:to>
                                        <p:strVal val="visible"/>
                                      </p:to>
                                    </p:set>
                                    <p:animEffect transition="in" filter="wipe(right)">
                                      <p:cBhvr>
                                        <p:cTn id="15" dur="8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16" name="section-number-slot Placeholder Carrier"/>
          <p:cNvSpPr txBox="1"/>
          <p:nvPr>
            <p:ph type="body" idx="1"/>
          </p:nvPr>
        </p:nvSpPr>
        <p:spPr>
          <a:xfrm>
            <a:off x="895350" y="1398270"/>
            <a:ext cx="1344183" cy="1619250"/>
          </a:xfrm>
          <a:prstGeom prst="rect">
            <a:avLst/>
          </a:prstGeom>
          <a:noFill/>
          <a:ln>
            <a:noFill/>
          </a:ln>
        </p:spPr>
        <p:txBody>
          <a:bodyPr wrap="none" lIns="0" tIns="0" rIns="0" bIns="0" anchor="t" anchorCtr="0">
            <a:spAutoFit/>
          </a:bodyPr>
          <a:lstStyle/>
          <a:p>
            <a:pPr algn="l" marL="0" indent="0">
              <a:buNone/>
            </a:pPr>
            <a:r>
              <a:rPr lang="en-US" sz="8400" b="1" dirty="0">
                <a:solidFill>
                  <a:srgbClr val="C00000">
                    <a:alphaMod val="14000"/>
                  </a:srgbClr>
                </a:solidFill>
                <a:latin typeface="Arial"/>
                <a:ea typeface="Arial"/>
                <a:cs typeface="Arial"/>
              </a:rPr>
              <a:t>04</a:t>
            </a:r>
          </a:p>
        </p:txBody>
      </p:sp>
      <p:sp>
        <p:nvSpPr>
          <p:cNvPr id="17" name="section-title-slot Placeholder Carrier"/>
          <p:cNvSpPr txBox="1"/>
          <p:nvPr>
            <p:ph type="title"/>
          </p:nvPr>
        </p:nvSpPr>
        <p:spPr>
          <a:xfrm>
            <a:off x="898398" y="2688908"/>
            <a:ext cx="5519250" cy="616077"/>
          </a:xfrm>
          <a:prstGeom prst="rect">
            <a:avLst/>
          </a:prstGeom>
          <a:noFill/>
          <a:ln>
            <a:noFill/>
          </a:ln>
        </p:spPr>
        <p:txBody>
          <a:bodyPr wrap="none" lIns="0" tIns="0" rIns="0" bIns="0" anchor="t" anchorCtr="0">
            <a:spAutoFit/>
          </a:bodyPr>
          <a:lstStyle/>
          <a:p>
            <a:pPr algn="l"/>
            <a:r>
              <a:rPr lang="zh-CN" sz="3150" b="1" dirty="0">
                <a:solidFill>
                  <a:srgbClr val="111827"/>
                </a:solidFill>
                <a:latin typeface="Arial"/>
                <a:ea typeface="Microsoft YaHei"/>
                <a:cs typeface="Arial"/>
              </a:rPr>
              <a:t>未来赛道与 2026 年经营主线</a:t>
            </a:r>
          </a:p>
        </p:txBody>
      </p:sp>
      <p:sp>
        <p:nvSpPr>
          <p:cNvPr id="18" name="section-subtitle-slot Placeholder Carrier"/>
          <p:cNvSpPr txBox="1"/>
          <p:nvPr>
            <p:ph type="subTitle" idx="2"/>
          </p:nvPr>
        </p:nvSpPr>
        <p:spPr>
          <a:xfrm>
            <a:off x="907542" y="3416618"/>
            <a:ext cx="5454030" cy="264033"/>
          </a:xfrm>
          <a:prstGeom prst="rect">
            <a:avLst/>
          </a:prstGeom>
          <a:noFill/>
          <a:ln>
            <a:noFill/>
          </a:ln>
        </p:spPr>
        <p:txBody>
          <a:bodyPr wrap="none" lIns="0" tIns="0" rIns="0" bIns="0" anchor="t" anchorCtr="0">
            <a:spAutoFit/>
          </a:bodyPr>
          <a:lstStyle/>
          <a:p>
            <a:pPr algn="l" marL="0" indent="0">
              <a:buNone/>
            </a:pPr>
            <a:r>
              <a:rPr lang="zh-CN" sz="1350" dirty="0">
                <a:solidFill>
                  <a:srgbClr val="6B7280"/>
                </a:solidFill>
                <a:latin typeface="Arial"/>
                <a:ea typeface="Microsoft YaHei"/>
                <a:cs typeface="Arial"/>
              </a:rPr>
              <a:t>增长从单一云业务扩展为多赛道组合,Token 服务成为新的经营主线</a:t>
            </a:r>
          </a:p>
        </p:txBody>
      </p:sp>
    </p:spTree>
  </p:cSld>
  <p:clrMapOvr>
    <a:masterClrMapping/>
  </p:clrMapOvr>
  <p:transition p14:dur="500">
    <p:push dir="l"/>
  </p:transition>
</p:sld>
</file>

<file path=ppt/slides/slide12.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11" name="content-section-slot Placeholder Carrier"/>
          <p:cNvSpPr txBox="1"/>
          <p:nvPr>
            <p:ph type="body" idx="1"/>
          </p:nvPr>
        </p:nvSpPr>
        <p:spPr>
          <a:xfrm>
            <a:off x="372618" y="507682"/>
            <a:ext cx="905256" cy="322707"/>
          </a:xfrm>
          <a:prstGeom prst="rect">
            <a:avLst/>
          </a:prstGeom>
          <a:noFill/>
          <a:ln>
            <a:noFill/>
          </a:ln>
        </p:spPr>
        <p:txBody>
          <a:bodyPr wrap="none" lIns="0" tIns="0" rIns="0" bIns="0" anchor="t" anchorCtr="0">
            <a:spAutoFit/>
          </a:bodyPr>
          <a:lstStyle/>
          <a:p>
            <a:pPr algn="l" marL="0" indent="0">
              <a:buNone/>
            </a:pPr>
            <a:r>
              <a:rPr lang="zh-CN" sz="1650" b="1" dirty="0">
                <a:solidFill>
                  <a:srgbClr val="FFFFFF"/>
                </a:solidFill>
                <a:latin typeface="Arial"/>
                <a:ea typeface="Microsoft YaHei"/>
                <a:cs typeface="Arial"/>
              </a:rPr>
              <a:t>未来赛道</a:t>
            </a:r>
          </a:p>
        </p:txBody>
      </p:sp>
      <p:sp>
        <p:nvSpPr>
          <p:cNvPr id="12" name="content-title-slot Placeholder Carrier"/>
          <p:cNvSpPr txBox="1"/>
          <p:nvPr>
            <p:ph type="title"/>
          </p:nvPr>
        </p:nvSpPr>
        <p:spPr>
          <a:xfrm>
            <a:off x="2162556" y="491490"/>
            <a:ext cx="5704119" cy="352044"/>
          </a:xfrm>
          <a:prstGeom prst="rect">
            <a:avLst/>
          </a:prstGeom>
          <a:noFill/>
          <a:ln>
            <a:noFill/>
          </a:ln>
        </p:spPr>
        <p:txBody>
          <a:bodyPr wrap="none" lIns="0" tIns="0" rIns="0" bIns="0" anchor="t" anchorCtr="0">
            <a:spAutoFit/>
          </a:bodyPr>
          <a:lstStyle/>
          <a:p>
            <a:pPr algn="l"/>
            <a:r>
              <a:rPr lang="zh-CN" sz="1800" b="1" dirty="0">
                <a:solidFill>
                  <a:srgbClr val="2B2F33"/>
                </a:solidFill>
                <a:latin typeface="Arial"/>
                <a:ea typeface="Microsoft YaHei"/>
                <a:cs typeface="Arial"/>
              </a:rPr>
              <a:t>量子、低空、AI 安全与智能基础设施扩展增长边界</a:t>
            </a:r>
          </a:p>
        </p:txBody>
      </p:sp>
      <p:sp>
        <p:nvSpPr>
          <p:cNvPr id="13" name="content-object-slot Placeholder Carrier"/>
          <p:cNvSpPr txBox="1"/>
          <p:nvPr>
            <p:ph idx="2"/>
          </p:nvPr>
        </p:nvSpPr>
        <p:spPr>
          <a:xfrm>
            <a:off x="906780" y="1647825"/>
            <a:ext cx="126302" cy="293370"/>
          </a:xfrm>
          <a:prstGeom prst="rect">
            <a:avLst/>
          </a:prstGeom>
          <a:noFill/>
          <a:ln>
            <a:noFill/>
          </a:ln>
        </p:spPr>
        <p:txBody>
          <a:bodyPr wrap="none" lIns="0" tIns="0" rIns="0" bIns="0" anchor="t" anchorCtr="0">
            <a:spAutoFit/>
          </a:bodyPr>
          <a:lstStyle/>
          <a:p>
            <a:pPr algn="l"/>
            <a:r>
              <a:rPr lang="en-US" sz="1500" dirty="0">
                <a:solidFill>
                  <a:srgbClr val="9CA3AF"/>
                </a:solidFill>
                <a:latin typeface="Arial"/>
                <a:ea typeface="Arial"/>
                <a:cs typeface="Arial"/>
              </a:rPr>
              <a:t>​</a:t>
            </a:r>
          </a:p>
        </p:txBody>
      </p:sp>
      <p:grpSp>
        <p:nvGrpSpPr>
          <p:cNvPr id="24" name="Group 24"/>
          <p:cNvGrpSpPr/>
          <p:nvPr/>
        </p:nvGrpSpPr>
        <p:grpSpPr>
          <a:xfrm>
            <a:off x="908304" y="1676400"/>
            <a:ext cx="4959096" cy="1591056"/>
            <a:chOff x="908304" y="1676400"/>
            <a:chExt cx="4959096" cy="1591056"/>
          </a:xfrm>
        </p:grpSpPr>
        <p:sp>
          <p:nvSpPr>
            <p:cNvPr id="14" name="Rectangle 14"/>
            <p:cNvSpPr/>
            <p:nvPr/>
          </p:nvSpPr>
          <p:spPr>
            <a:xfrm>
              <a:off x="914400" y="1676400"/>
              <a:ext cx="4953000" cy="28575"/>
            </a:xfrm>
            <a:prstGeom prst="rect">
              <a:avLst/>
            </a:prstGeom>
            <a:solidFill>
              <a:srgbClr val="C00000"/>
            </a:solidFill>
            <a:ln>
              <a:noFill/>
            </a:ln>
          </p:spPr>
        </p:sp>
        <p:grpSp>
          <p:nvGrpSpPr>
            <p:cNvPr id="18" name="Group 18"/>
            <p:cNvGrpSpPr/>
            <p:nvPr/>
          </p:nvGrpSpPr>
          <p:grpSpPr>
            <a:xfrm>
              <a:off x="962506" y="1915006"/>
              <a:ext cx="246688" cy="246688"/>
              <a:chOff x="962506" y="1915006"/>
              <a:chExt cx="246688" cy="246688"/>
            </a:xfrm>
          </p:grpSpPr>
          <p:sp>
            <p:nvSpPr>
              <p:cNvPr id="15" name="Freeform 15"/>
              <p:cNvSpPr/>
              <p:nvPr/>
            </p:nvSpPr>
            <p:spPr>
              <a:xfrm>
                <a:off x="1085850" y="2038350"/>
                <a:ext cx="9525" cy="9525"/>
              </a:xfrm>
              <a:custGeom>
                <a:avLst/>
                <a:gdLst/>
                <a:ahLst/>
                <a:cxnLst/>
                <a:rect l="l" t="t" r="r" b="b"/>
                <a:pathLst>
                  <a:path w="9525" h="9525">
                    <a:moveTo>
                      <a:pt x="0" y="0"/>
                    </a:moveTo>
                    <a:lnTo>
                      <a:pt x="0" y="143"/>
                    </a:lnTo>
                  </a:path>
                </a:pathLst>
              </a:custGeom>
              <a:noFill/>
              <a:ln w="28575">
                <a:solidFill>
                  <a:srgbClr val="C00000"/>
                </a:solidFill>
              </a:ln>
            </p:spPr>
          </p:sp>
          <p:sp>
            <p:nvSpPr>
              <p:cNvPr id="16" name="Freeform 16"/>
              <p:cNvSpPr/>
              <p:nvPr/>
            </p:nvSpPr>
            <p:spPr>
              <a:xfrm>
                <a:off x="962506" y="1915006"/>
                <a:ext cx="246688" cy="246688"/>
              </a:xfrm>
              <a:custGeom>
                <a:avLst/>
                <a:gdLst/>
                <a:ahLst/>
                <a:cxnLst/>
                <a:rect l="l" t="t" r="r" b="b"/>
                <a:pathLst>
                  <a:path w="246688" h="246688">
                    <a:moveTo>
                      <a:pt x="224371" y="22317"/>
                    </a:moveTo>
                    <a:cubicBezTo>
                      <a:pt x="202054" y="0"/>
                      <a:pt x="138646" y="27132"/>
                      <a:pt x="82925" y="82939"/>
                    </a:cubicBezTo>
                    <a:cubicBezTo>
                      <a:pt x="27132" y="138732"/>
                      <a:pt x="0" y="202054"/>
                      <a:pt x="22317" y="224385"/>
                    </a:cubicBezTo>
                    <a:cubicBezTo>
                      <a:pt x="44634" y="246688"/>
                      <a:pt x="108042" y="219556"/>
                      <a:pt x="163763" y="163749"/>
                    </a:cubicBezTo>
                    <a:cubicBezTo>
                      <a:pt x="219556" y="107956"/>
                      <a:pt x="246688" y="44634"/>
                      <a:pt x="224371" y="22303"/>
                    </a:cubicBezTo>
                  </a:path>
                </a:pathLst>
              </a:custGeom>
              <a:noFill/>
              <a:ln w="28575">
                <a:solidFill>
                  <a:srgbClr val="C00000"/>
                </a:solidFill>
              </a:ln>
            </p:spPr>
          </p:sp>
          <p:sp>
            <p:nvSpPr>
              <p:cNvPr id="17" name="Freeform 17"/>
              <p:cNvSpPr/>
              <p:nvPr/>
            </p:nvSpPr>
            <p:spPr>
              <a:xfrm>
                <a:off x="962506" y="1915006"/>
                <a:ext cx="246688" cy="246688"/>
              </a:xfrm>
              <a:custGeom>
                <a:avLst/>
                <a:gdLst/>
                <a:ahLst/>
                <a:cxnLst/>
                <a:rect l="l" t="t" r="r" b="b"/>
                <a:pathLst>
                  <a:path w="246688" h="246688">
                    <a:moveTo>
                      <a:pt x="22317" y="22317"/>
                    </a:moveTo>
                    <a:cubicBezTo>
                      <a:pt x="0" y="44634"/>
                      <a:pt x="27132" y="108042"/>
                      <a:pt x="82939" y="163763"/>
                    </a:cubicBezTo>
                    <a:cubicBezTo>
                      <a:pt x="138732" y="219556"/>
                      <a:pt x="202054" y="246688"/>
                      <a:pt x="224385" y="224371"/>
                    </a:cubicBezTo>
                    <a:cubicBezTo>
                      <a:pt x="246688" y="202054"/>
                      <a:pt x="219556" y="138646"/>
                      <a:pt x="163749" y="82925"/>
                    </a:cubicBezTo>
                    <a:cubicBezTo>
                      <a:pt x="107956" y="27132"/>
                      <a:pt x="44634" y="0"/>
                      <a:pt x="22303" y="22317"/>
                    </a:cubicBezTo>
                  </a:path>
                </a:pathLst>
              </a:custGeom>
              <a:noFill/>
              <a:ln w="28575">
                <a:solidFill>
                  <a:srgbClr val="C00000"/>
                </a:solidFill>
              </a:ln>
            </p:spPr>
          </p:sp>
        </p:grpSp>
        <p:sp>
          <p:nvSpPr>
            <p:cNvPr id="19" name="TextBox 19"/>
            <p:cNvSpPr txBox="1"/>
            <p:nvPr/>
          </p:nvSpPr>
          <p:spPr>
            <a:xfrm>
              <a:off x="1402080" y="1952625"/>
              <a:ext cx="419100" cy="293370"/>
            </a:xfrm>
            <a:prstGeom prst="rect">
              <a:avLst/>
            </a:prstGeom>
            <a:noFill/>
            <a:ln>
              <a:noFill/>
            </a:ln>
          </p:spPr>
          <p:txBody>
            <a:bodyPr wrap="none" lIns="0" tIns="0" rIns="0" bIns="0" anchor="t" anchorCtr="0">
              <a:spAutoFit/>
            </a:bodyPr>
            <a:lstStyle/>
            <a:p>
              <a:pPr algn="l"/>
              <a:r>
                <a:rPr lang="zh-CN" sz="1500" b="1" dirty="0">
                  <a:solidFill>
                    <a:srgbClr val="111827"/>
                  </a:solidFill>
                  <a:latin typeface="Microsoft YaHei"/>
                  <a:ea typeface="Microsoft YaHei"/>
                  <a:cs typeface="Microsoft YaHei"/>
                </a:rPr>
                <a:t>量子</a:t>
              </a:r>
            </a:p>
          </p:txBody>
        </p:sp>
        <p:sp>
          <p:nvSpPr>
            <p:cNvPr id="20" name="TextBox 20"/>
            <p:cNvSpPr txBox="1"/>
            <p:nvPr/>
          </p:nvSpPr>
          <p:spPr>
            <a:xfrm>
              <a:off x="2051685" y="1993106"/>
              <a:ext cx="2054423" cy="220028"/>
            </a:xfrm>
            <a:prstGeom prst="rect">
              <a:avLst/>
            </a:prstGeom>
            <a:noFill/>
            <a:ln>
              <a:noFill/>
            </a:ln>
          </p:spPr>
          <p:txBody>
            <a:bodyPr wrap="none" lIns="0" tIns="0" rIns="0" bIns="0" anchor="t" anchorCtr="0">
              <a:spAutoFit/>
            </a:bodyPr>
            <a:lstStyle/>
            <a:p>
              <a:pPr algn="l"/>
              <a:r>
                <a:rPr lang="zh-CN" sz="1120" dirty="0">
                  <a:solidFill>
                    <a:srgbClr val="6B7280"/>
                  </a:solidFill>
                  <a:latin typeface="Microsoft YaHei"/>
                  <a:ea typeface="Microsoft YaHei"/>
                  <a:cs typeface="Microsoft YaHei"/>
                </a:rPr>
                <a:t>通信规模化,计算与测量产品化</a:t>
              </a:r>
            </a:p>
          </p:txBody>
        </p:sp>
        <p:sp>
          <p:nvSpPr>
            <p:cNvPr id="21" name="TextBox 21"/>
            <p:cNvSpPr txBox="1"/>
            <p:nvPr/>
          </p:nvSpPr>
          <p:spPr>
            <a:xfrm>
              <a:off x="908304" y="2461260"/>
              <a:ext cx="3917015" cy="234696"/>
            </a:xfrm>
            <a:prstGeom prst="rect">
              <a:avLst/>
            </a:prstGeom>
            <a:noFill/>
            <a:ln>
              <a:noFill/>
            </a:ln>
          </p:spPr>
          <p:txBody>
            <a:bodyPr wrap="none" lIns="0" tIns="0" rIns="0" bIns="0" anchor="t" anchorCtr="0">
              <a:spAutoFit/>
            </a:bodyPr>
            <a:lstStyle/>
            <a:p>
              <a:pPr algn="l" marL="129540" indent="-129540">
                <a:buClr>
                  <a:srgbClr val="111827"/>
                </a:buClr>
                <a:buSzTx/>
                <a:buFontTx/>
                <a:buChar char="•"/>
              </a:pPr>
              <a:r>
                <a:rPr lang="zh-CN" sz="1200" dirty="0">
                  <a:solidFill>
                    <a:srgbClr val="111827"/>
                  </a:solidFill>
                  <a:latin typeface="Microsoft YaHei"/>
                  <a:ea typeface="Microsoft YaHei"/>
                  <a:cs typeface="Microsoft YaHei"/>
                </a:rPr>
                <a:t xml:space="preserve">量子通信用户突破 </a:t>
              </a:r>
              <a:r>
                <a:rPr lang="en-US" sz="1200" b="1" dirty="0">
                  <a:solidFill>
                    <a:srgbClr val="111827"/>
                  </a:solidFill>
                  <a:latin typeface="Arial"/>
                  <a:ea typeface="Arial"/>
                  <a:cs typeface="Arial"/>
                </a:rPr>
                <a:t>680</a:t>
              </a:r>
              <a:r>
                <a:rPr lang="zh-CN" sz="1200" dirty="0">
                  <a:solidFill>
                    <a:srgbClr val="111827"/>
                  </a:solidFill>
                  <a:latin typeface="Microsoft YaHei"/>
                  <a:ea typeface="Microsoft YaHei"/>
                  <a:cs typeface="Microsoft YaHei"/>
                </a:rPr>
                <a:t xml:space="preserve"> 万户,服务 </a:t>
              </a:r>
              <a:r>
                <a:rPr lang="en-US" sz="1200" b="1" dirty="0">
                  <a:solidFill>
                    <a:srgbClr val="111827"/>
                  </a:solidFill>
                  <a:latin typeface="Arial"/>
                  <a:ea typeface="Arial"/>
                  <a:cs typeface="Arial"/>
                </a:rPr>
                <a:t>5000+</a:t>
              </a:r>
              <a:r>
                <a:rPr lang="zh-CN" sz="1200" dirty="0">
                  <a:solidFill>
                    <a:srgbClr val="111827"/>
                  </a:solidFill>
                  <a:latin typeface="Microsoft YaHei"/>
                  <a:ea typeface="Microsoft YaHei"/>
                  <a:cs typeface="Microsoft YaHei"/>
                </a:rPr>
                <a:t xml:space="preserve"> 家行业客户</a:t>
              </a:r>
            </a:p>
          </p:txBody>
        </p:sp>
        <p:sp>
          <p:nvSpPr>
            <p:cNvPr id="22" name="TextBox 22"/>
            <p:cNvSpPr txBox="1"/>
            <p:nvPr/>
          </p:nvSpPr>
          <p:spPr>
            <a:xfrm>
              <a:off x="908304" y="2747010"/>
              <a:ext cx="2241804" cy="234696"/>
            </a:xfrm>
            <a:prstGeom prst="rect">
              <a:avLst/>
            </a:prstGeom>
            <a:noFill/>
            <a:ln>
              <a:noFill/>
            </a:ln>
          </p:spPr>
          <p:txBody>
            <a:bodyPr wrap="none" lIns="0" tIns="0" rIns="0" bIns="0" anchor="t" anchorCtr="0">
              <a:spAutoFit/>
            </a:bodyPr>
            <a:lstStyle/>
            <a:p>
              <a:pPr algn="l" marL="129540" indent="-129540">
                <a:buClr>
                  <a:srgbClr val="111827"/>
                </a:buClr>
                <a:buSzTx/>
                <a:buFontTx/>
                <a:buChar char="•"/>
              </a:pPr>
              <a:r>
                <a:rPr lang="zh-CN" sz="1200" dirty="0">
                  <a:solidFill>
                    <a:srgbClr val="111827"/>
                  </a:solidFill>
                  <a:latin typeface="Microsoft YaHei"/>
                  <a:ea typeface="Microsoft YaHei"/>
                  <a:cs typeface="Microsoft YaHei"/>
                </a:rPr>
                <a:t>覆盖政务、金融、能源等领域</a:t>
              </a:r>
            </a:p>
          </p:txBody>
        </p:sp>
        <p:sp>
          <p:nvSpPr>
            <p:cNvPr id="23" name="TextBox 23"/>
            <p:cNvSpPr txBox="1"/>
            <p:nvPr/>
          </p:nvSpPr>
          <p:spPr>
            <a:xfrm>
              <a:off x="908304" y="3032760"/>
              <a:ext cx="3695700" cy="234696"/>
            </a:xfrm>
            <a:prstGeom prst="rect">
              <a:avLst/>
            </a:prstGeom>
            <a:noFill/>
            <a:ln>
              <a:noFill/>
            </a:ln>
          </p:spPr>
          <p:txBody>
            <a:bodyPr wrap="none" lIns="0" tIns="0" rIns="0" bIns="0" anchor="t" anchorCtr="0">
              <a:spAutoFit/>
            </a:bodyPr>
            <a:lstStyle/>
            <a:p>
              <a:pPr algn="l" marL="129540" indent="-129540">
                <a:buClr>
                  <a:srgbClr val="111827"/>
                </a:buClr>
                <a:buSzTx/>
                <a:buFontTx/>
                <a:buChar char="•"/>
              </a:pPr>
              <a:r>
                <a:rPr lang="zh-CN" sz="1200" dirty="0">
                  <a:solidFill>
                    <a:srgbClr val="111827"/>
                  </a:solidFill>
                  <a:latin typeface="Microsoft YaHei"/>
                  <a:ea typeface="Microsoft YaHei"/>
                  <a:cs typeface="Microsoft YaHei"/>
                </a:rPr>
                <a:t>量子计算与精密测量在教育、地质勘探推进产品化</a:t>
              </a:r>
            </a:p>
          </p:txBody>
        </p:sp>
      </p:grpSp>
      <p:grpSp>
        <p:nvGrpSpPr>
          <p:cNvPr id="40" name="Group 40"/>
          <p:cNvGrpSpPr/>
          <p:nvPr/>
        </p:nvGrpSpPr>
        <p:grpSpPr>
          <a:xfrm>
            <a:off x="6318504" y="1676400"/>
            <a:ext cx="4959096" cy="1305306"/>
            <a:chOff x="6318504" y="1676400"/>
            <a:chExt cx="4959096" cy="1305306"/>
          </a:xfrm>
        </p:grpSpPr>
        <p:sp>
          <p:nvSpPr>
            <p:cNvPr id="25" name="Rectangle 25"/>
            <p:cNvSpPr/>
            <p:nvPr/>
          </p:nvSpPr>
          <p:spPr>
            <a:xfrm>
              <a:off x="6324600" y="1676400"/>
              <a:ext cx="4953000" cy="28575"/>
            </a:xfrm>
            <a:prstGeom prst="rect">
              <a:avLst/>
            </a:prstGeom>
            <a:solidFill>
              <a:srgbClr val="D9D9D9"/>
            </a:solidFill>
            <a:ln>
              <a:noFill/>
            </a:ln>
          </p:spPr>
        </p:sp>
        <p:grpSp>
          <p:nvGrpSpPr>
            <p:cNvPr id="35" name="Group 35"/>
            <p:cNvGrpSpPr/>
            <p:nvPr/>
          </p:nvGrpSpPr>
          <p:grpSpPr>
            <a:xfrm>
              <a:off x="6366230" y="1908530"/>
              <a:ext cx="259639" cy="259639"/>
              <a:chOff x="6366230" y="1908530"/>
              <a:chExt cx="259639" cy="259639"/>
            </a:xfrm>
          </p:grpSpPr>
          <p:sp>
            <p:nvSpPr>
              <p:cNvPr id="26" name="Freeform 26"/>
              <p:cNvSpPr/>
              <p:nvPr/>
            </p:nvSpPr>
            <p:spPr>
              <a:xfrm>
                <a:off x="6467475" y="2009775"/>
                <a:ext cx="57150" cy="57150"/>
              </a:xfrm>
              <a:custGeom>
                <a:avLst/>
                <a:gdLst/>
                <a:ahLst/>
                <a:cxnLst/>
                <a:rect l="l" t="t" r="r" b="b"/>
                <a:pathLst>
                  <a:path w="57150" h="57150">
                    <a:moveTo>
                      <a:pt x="0" y="0"/>
                    </a:moveTo>
                    <a:lnTo>
                      <a:pt x="57150" y="0"/>
                    </a:lnTo>
                    <a:lnTo>
                      <a:pt x="57150" y="57150"/>
                    </a:lnTo>
                    <a:lnTo>
                      <a:pt x="0" y="57150"/>
                    </a:lnTo>
                    <a:lnTo>
                      <a:pt x="0" y="0"/>
                    </a:lnTo>
                  </a:path>
                </a:pathLst>
              </a:custGeom>
              <a:noFill/>
              <a:ln w="28575">
                <a:solidFill>
                  <a:srgbClr val="C00000"/>
                </a:solidFill>
              </a:ln>
            </p:spPr>
          </p:sp>
          <p:sp>
            <p:nvSpPr>
              <p:cNvPr id="27" name="Freeform 27"/>
              <p:cNvSpPr/>
              <p:nvPr/>
            </p:nvSpPr>
            <p:spPr>
              <a:xfrm>
                <a:off x="6417469" y="1959769"/>
                <a:ext cx="50006" cy="50006"/>
              </a:xfrm>
              <a:custGeom>
                <a:avLst/>
                <a:gdLst/>
                <a:ahLst/>
                <a:cxnLst/>
                <a:rect l="l" t="t" r="r" b="b"/>
                <a:pathLst>
                  <a:path w="50006" h="50006">
                    <a:moveTo>
                      <a:pt x="50006" y="50006"/>
                    </a:moveTo>
                    <a:lnTo>
                      <a:pt x="0" y="0"/>
                    </a:lnTo>
                  </a:path>
                </a:pathLst>
              </a:custGeom>
              <a:noFill/>
              <a:ln w="28575">
                <a:solidFill>
                  <a:srgbClr val="C00000"/>
                </a:solidFill>
              </a:ln>
            </p:spPr>
          </p:sp>
          <p:sp>
            <p:nvSpPr>
              <p:cNvPr id="28" name="Freeform 28"/>
              <p:cNvSpPr/>
              <p:nvPr/>
            </p:nvSpPr>
            <p:spPr>
              <a:xfrm>
                <a:off x="6366230" y="1908530"/>
                <a:ext cx="100673" cy="100673"/>
              </a:xfrm>
              <a:custGeom>
                <a:avLst/>
                <a:gdLst/>
                <a:ahLst/>
                <a:cxnLst/>
                <a:rect l="l" t="t" r="r" b="b"/>
                <a:pathLst>
                  <a:path w="100673" h="100673">
                    <a:moveTo>
                      <a:pt x="100673" y="44095"/>
                    </a:moveTo>
                    <a:cubicBezTo>
                      <a:pt x="97025" y="18567"/>
                      <a:pt x="74563" y="0"/>
                      <a:pt x="48805" y="1220"/>
                    </a:cubicBezTo>
                    <a:cubicBezTo>
                      <a:pt x="23046" y="2440"/>
                      <a:pt x="2440" y="23046"/>
                      <a:pt x="1220" y="48805"/>
                    </a:cubicBezTo>
                    <a:cubicBezTo>
                      <a:pt x="0" y="74563"/>
                      <a:pt x="18567" y="97025"/>
                      <a:pt x="44095" y="100673"/>
                    </a:cubicBezTo>
                  </a:path>
                </a:pathLst>
              </a:custGeom>
              <a:noFill/>
              <a:ln w="28575">
                <a:solidFill>
                  <a:srgbClr val="C00000"/>
                </a:solidFill>
              </a:ln>
            </p:spPr>
          </p:sp>
          <p:sp>
            <p:nvSpPr>
              <p:cNvPr id="29" name="Freeform 29"/>
              <p:cNvSpPr/>
              <p:nvPr/>
            </p:nvSpPr>
            <p:spPr>
              <a:xfrm>
                <a:off x="6524625" y="1959769"/>
                <a:ext cx="50006" cy="50006"/>
              </a:xfrm>
              <a:custGeom>
                <a:avLst/>
                <a:gdLst/>
                <a:ahLst/>
                <a:cxnLst/>
                <a:rect l="l" t="t" r="r" b="b"/>
                <a:pathLst>
                  <a:path w="50006" h="50006">
                    <a:moveTo>
                      <a:pt x="0" y="50006"/>
                    </a:moveTo>
                    <a:lnTo>
                      <a:pt x="50006" y="0"/>
                    </a:lnTo>
                  </a:path>
                </a:pathLst>
              </a:custGeom>
              <a:noFill/>
              <a:ln w="28575">
                <a:solidFill>
                  <a:srgbClr val="C00000"/>
                </a:solidFill>
              </a:ln>
            </p:spPr>
          </p:sp>
          <p:sp>
            <p:nvSpPr>
              <p:cNvPr id="30" name="Freeform 30"/>
              <p:cNvSpPr/>
              <p:nvPr/>
            </p:nvSpPr>
            <p:spPr>
              <a:xfrm>
                <a:off x="6525196" y="1908530"/>
                <a:ext cx="100673" cy="100673"/>
              </a:xfrm>
              <a:custGeom>
                <a:avLst/>
                <a:gdLst/>
                <a:ahLst/>
                <a:cxnLst/>
                <a:rect l="l" t="t" r="r" b="b"/>
                <a:pathLst>
                  <a:path w="100673" h="100673">
                    <a:moveTo>
                      <a:pt x="56579" y="100673"/>
                    </a:moveTo>
                    <a:cubicBezTo>
                      <a:pt x="82106" y="97025"/>
                      <a:pt x="100673" y="74563"/>
                      <a:pt x="99453" y="48805"/>
                    </a:cubicBezTo>
                    <a:cubicBezTo>
                      <a:pt x="98234" y="23046"/>
                      <a:pt x="77627" y="2440"/>
                      <a:pt x="51869" y="1220"/>
                    </a:cubicBezTo>
                    <a:cubicBezTo>
                      <a:pt x="26111" y="0"/>
                      <a:pt x="3649" y="18567"/>
                      <a:pt x="0" y="44095"/>
                    </a:cubicBezTo>
                  </a:path>
                </a:pathLst>
              </a:custGeom>
              <a:noFill/>
              <a:ln w="28575">
                <a:solidFill>
                  <a:srgbClr val="C00000"/>
                </a:solidFill>
              </a:ln>
            </p:spPr>
          </p:sp>
          <p:sp>
            <p:nvSpPr>
              <p:cNvPr id="31" name="Freeform 31"/>
              <p:cNvSpPr/>
              <p:nvPr/>
            </p:nvSpPr>
            <p:spPr>
              <a:xfrm>
                <a:off x="6524625" y="2066925"/>
                <a:ext cx="50006" cy="50006"/>
              </a:xfrm>
              <a:custGeom>
                <a:avLst/>
                <a:gdLst/>
                <a:ahLst/>
                <a:cxnLst/>
                <a:rect l="l" t="t" r="r" b="b"/>
                <a:pathLst>
                  <a:path w="50006" h="50006">
                    <a:moveTo>
                      <a:pt x="0" y="0"/>
                    </a:moveTo>
                    <a:lnTo>
                      <a:pt x="50006" y="50006"/>
                    </a:lnTo>
                  </a:path>
                </a:pathLst>
              </a:custGeom>
              <a:noFill/>
              <a:ln w="28575">
                <a:solidFill>
                  <a:srgbClr val="C00000"/>
                </a:solidFill>
              </a:ln>
            </p:spPr>
          </p:sp>
          <p:sp>
            <p:nvSpPr>
              <p:cNvPr id="32" name="Freeform 32"/>
              <p:cNvSpPr/>
              <p:nvPr/>
            </p:nvSpPr>
            <p:spPr>
              <a:xfrm>
                <a:off x="6525196" y="2067496"/>
                <a:ext cx="100673" cy="100673"/>
              </a:xfrm>
              <a:custGeom>
                <a:avLst/>
                <a:gdLst/>
                <a:ahLst/>
                <a:cxnLst/>
                <a:rect l="l" t="t" r="r" b="b"/>
                <a:pathLst>
                  <a:path w="100673" h="100673">
                    <a:moveTo>
                      <a:pt x="0" y="56578"/>
                    </a:moveTo>
                    <a:cubicBezTo>
                      <a:pt x="3649" y="82106"/>
                      <a:pt x="26111" y="100673"/>
                      <a:pt x="51869" y="99453"/>
                    </a:cubicBezTo>
                    <a:cubicBezTo>
                      <a:pt x="77627" y="98234"/>
                      <a:pt x="98234" y="77627"/>
                      <a:pt x="99453" y="51869"/>
                    </a:cubicBezTo>
                    <a:cubicBezTo>
                      <a:pt x="100673" y="26111"/>
                      <a:pt x="82106" y="3649"/>
                      <a:pt x="56579" y="0"/>
                    </a:cubicBezTo>
                  </a:path>
                </a:pathLst>
              </a:custGeom>
              <a:noFill/>
              <a:ln w="28575">
                <a:solidFill>
                  <a:srgbClr val="C00000"/>
                </a:solidFill>
              </a:ln>
            </p:spPr>
          </p:sp>
          <p:sp>
            <p:nvSpPr>
              <p:cNvPr id="33" name="Freeform 33"/>
              <p:cNvSpPr/>
              <p:nvPr/>
            </p:nvSpPr>
            <p:spPr>
              <a:xfrm>
                <a:off x="6417469" y="2066925"/>
                <a:ext cx="50006" cy="50006"/>
              </a:xfrm>
              <a:custGeom>
                <a:avLst/>
                <a:gdLst/>
                <a:ahLst/>
                <a:cxnLst/>
                <a:rect l="l" t="t" r="r" b="b"/>
                <a:pathLst>
                  <a:path w="50006" h="50006">
                    <a:moveTo>
                      <a:pt x="50006" y="0"/>
                    </a:moveTo>
                    <a:lnTo>
                      <a:pt x="0" y="50006"/>
                    </a:lnTo>
                  </a:path>
                </a:pathLst>
              </a:custGeom>
              <a:noFill/>
              <a:ln w="28575">
                <a:solidFill>
                  <a:srgbClr val="C00000"/>
                </a:solidFill>
              </a:ln>
            </p:spPr>
          </p:sp>
          <p:sp>
            <p:nvSpPr>
              <p:cNvPr id="34" name="Freeform 34"/>
              <p:cNvSpPr/>
              <p:nvPr/>
            </p:nvSpPr>
            <p:spPr>
              <a:xfrm>
                <a:off x="6366230" y="2067496"/>
                <a:ext cx="100673" cy="100673"/>
              </a:xfrm>
              <a:custGeom>
                <a:avLst/>
                <a:gdLst/>
                <a:ahLst/>
                <a:cxnLst/>
                <a:rect l="l" t="t" r="r" b="b"/>
                <a:pathLst>
                  <a:path w="100673" h="100673">
                    <a:moveTo>
                      <a:pt x="44095" y="0"/>
                    </a:moveTo>
                    <a:cubicBezTo>
                      <a:pt x="18567" y="3649"/>
                      <a:pt x="0" y="26111"/>
                      <a:pt x="1220" y="51869"/>
                    </a:cubicBezTo>
                    <a:cubicBezTo>
                      <a:pt x="2440" y="77627"/>
                      <a:pt x="23046" y="98234"/>
                      <a:pt x="48805" y="99453"/>
                    </a:cubicBezTo>
                    <a:cubicBezTo>
                      <a:pt x="74563" y="100673"/>
                      <a:pt x="97025" y="82106"/>
                      <a:pt x="100673" y="56578"/>
                    </a:cubicBezTo>
                  </a:path>
                </a:pathLst>
              </a:custGeom>
              <a:noFill/>
              <a:ln w="28575">
                <a:solidFill>
                  <a:srgbClr val="C00000"/>
                </a:solidFill>
              </a:ln>
            </p:spPr>
          </p:sp>
        </p:grpSp>
        <p:sp>
          <p:nvSpPr>
            <p:cNvPr id="36" name="TextBox 36"/>
            <p:cNvSpPr txBox="1"/>
            <p:nvPr/>
          </p:nvSpPr>
          <p:spPr>
            <a:xfrm>
              <a:off x="6812280" y="1952625"/>
              <a:ext cx="822960" cy="293370"/>
            </a:xfrm>
            <a:prstGeom prst="rect">
              <a:avLst/>
            </a:prstGeom>
            <a:noFill/>
            <a:ln>
              <a:noFill/>
            </a:ln>
          </p:spPr>
          <p:txBody>
            <a:bodyPr wrap="none" lIns="0" tIns="0" rIns="0" bIns="0" anchor="t" anchorCtr="0">
              <a:spAutoFit/>
            </a:bodyPr>
            <a:lstStyle/>
            <a:p>
              <a:pPr algn="l"/>
              <a:r>
                <a:rPr lang="zh-CN" sz="1500" b="1" dirty="0">
                  <a:solidFill>
                    <a:srgbClr val="111827"/>
                  </a:solidFill>
                  <a:latin typeface="Microsoft YaHei"/>
                  <a:ea typeface="Microsoft YaHei"/>
                  <a:cs typeface="Microsoft YaHei"/>
                </a:rPr>
                <a:t>低空经济</a:t>
              </a:r>
            </a:p>
          </p:txBody>
        </p:sp>
        <p:sp>
          <p:nvSpPr>
            <p:cNvPr id="37" name="TextBox 37"/>
            <p:cNvSpPr txBox="1"/>
            <p:nvPr/>
          </p:nvSpPr>
          <p:spPr>
            <a:xfrm>
              <a:off x="7804785" y="1993106"/>
              <a:ext cx="1660276" cy="220028"/>
            </a:xfrm>
            <a:prstGeom prst="rect">
              <a:avLst/>
            </a:prstGeom>
            <a:noFill/>
            <a:ln>
              <a:noFill/>
            </a:ln>
          </p:spPr>
          <p:txBody>
            <a:bodyPr wrap="none" lIns="0" tIns="0" rIns="0" bIns="0" anchor="t" anchorCtr="0">
              <a:spAutoFit/>
            </a:bodyPr>
            <a:lstStyle/>
            <a:p>
              <a:pPr algn="l"/>
              <a:r>
                <a:rPr lang="zh-CN" sz="1120" dirty="0">
                  <a:solidFill>
                    <a:srgbClr val="6B7280"/>
                  </a:solidFill>
                  <a:latin typeface="Microsoft YaHei"/>
                  <a:ea typeface="Microsoft YaHei"/>
                  <a:cs typeface="Microsoft YaHei"/>
                </a:rPr>
                <a:t>AI+“1+1+4+N”能力体系</a:t>
              </a:r>
            </a:p>
          </p:txBody>
        </p:sp>
        <p:sp>
          <p:nvSpPr>
            <p:cNvPr id="38" name="TextBox 38"/>
            <p:cNvSpPr txBox="1"/>
            <p:nvPr/>
          </p:nvSpPr>
          <p:spPr>
            <a:xfrm>
              <a:off x="6318504" y="2461260"/>
              <a:ext cx="4180332" cy="234696"/>
            </a:xfrm>
            <a:prstGeom prst="rect">
              <a:avLst/>
            </a:prstGeom>
            <a:noFill/>
            <a:ln>
              <a:noFill/>
            </a:ln>
          </p:spPr>
          <p:txBody>
            <a:bodyPr wrap="none" lIns="0" tIns="0" rIns="0" bIns="0" anchor="t" anchorCtr="0">
              <a:spAutoFit/>
            </a:bodyPr>
            <a:lstStyle/>
            <a:p>
              <a:pPr algn="l" marL="129540" indent="-129540">
                <a:buClr>
                  <a:srgbClr val="111827"/>
                </a:buClr>
                <a:buSzTx/>
                <a:buFontTx/>
                <a:buChar char="•"/>
              </a:pPr>
              <a:r>
                <a:rPr lang="zh-CN" sz="1200" dirty="0">
                  <a:solidFill>
                    <a:srgbClr val="111827"/>
                  </a:solidFill>
                  <a:latin typeface="Microsoft YaHei"/>
                  <a:ea typeface="Microsoft YaHei"/>
                  <a:cs typeface="Microsoft YaHei"/>
                </a:rPr>
                <a:t>覆盖低空基础设施、运行监管、安全防护与智能作业场景</a:t>
              </a:r>
            </a:p>
          </p:txBody>
        </p:sp>
        <p:sp>
          <p:nvSpPr>
            <p:cNvPr id="39" name="TextBox 39"/>
            <p:cNvSpPr txBox="1"/>
            <p:nvPr/>
          </p:nvSpPr>
          <p:spPr>
            <a:xfrm>
              <a:off x="6318504" y="2747010"/>
              <a:ext cx="2133973" cy="234696"/>
            </a:xfrm>
            <a:prstGeom prst="rect">
              <a:avLst/>
            </a:prstGeom>
            <a:noFill/>
            <a:ln>
              <a:noFill/>
            </a:ln>
          </p:spPr>
          <p:txBody>
            <a:bodyPr wrap="none" lIns="0" tIns="0" rIns="0" bIns="0" anchor="t" anchorCtr="0">
              <a:spAutoFit/>
            </a:bodyPr>
            <a:lstStyle/>
            <a:p>
              <a:pPr algn="l" marL="129540" indent="-129540">
                <a:buClr>
                  <a:srgbClr val="111827"/>
                </a:buClr>
                <a:buSzTx/>
                <a:buFontTx/>
                <a:buChar char="•"/>
              </a:pPr>
              <a:r>
                <a:rPr lang="zh-CN" sz="1200" dirty="0">
                  <a:solidFill>
                    <a:srgbClr val="111827"/>
                  </a:solidFill>
                  <a:latin typeface="Microsoft YaHei"/>
                  <a:ea typeface="Microsoft YaHei"/>
                  <a:cs typeface="Microsoft YaHei"/>
                </a:rPr>
                <a:t xml:space="preserve">产品已在 </a:t>
              </a:r>
              <a:r>
                <a:rPr lang="en-US" sz="1200" b="1" dirty="0">
                  <a:solidFill>
                    <a:srgbClr val="111827"/>
                  </a:solidFill>
                  <a:latin typeface="Arial"/>
                  <a:ea typeface="Arial"/>
                  <a:cs typeface="Arial"/>
                </a:rPr>
                <a:t>160</a:t>
              </a:r>
              <a:r>
                <a:rPr lang="zh-CN" sz="1200" dirty="0">
                  <a:solidFill>
                    <a:srgbClr val="111827"/>
                  </a:solidFill>
                  <a:latin typeface="Microsoft YaHei"/>
                  <a:ea typeface="Microsoft YaHei"/>
                  <a:cs typeface="Microsoft YaHei"/>
                </a:rPr>
                <a:t xml:space="preserve"> 余座城市落地</a:t>
              </a:r>
            </a:p>
          </p:txBody>
        </p:sp>
      </p:grpSp>
      <p:grpSp>
        <p:nvGrpSpPr>
          <p:cNvPr id="50" name="Group 50"/>
          <p:cNvGrpSpPr/>
          <p:nvPr/>
        </p:nvGrpSpPr>
        <p:grpSpPr>
          <a:xfrm>
            <a:off x="908304" y="3714750"/>
            <a:ext cx="4959096" cy="1305306"/>
            <a:chOff x="908304" y="3714750"/>
            <a:chExt cx="4959096" cy="1305306"/>
          </a:xfrm>
        </p:grpSpPr>
        <p:sp>
          <p:nvSpPr>
            <p:cNvPr id="41" name="Rectangle 41"/>
            <p:cNvSpPr/>
            <p:nvPr/>
          </p:nvSpPr>
          <p:spPr>
            <a:xfrm>
              <a:off x="914400" y="3714750"/>
              <a:ext cx="4953000" cy="28575"/>
            </a:xfrm>
            <a:prstGeom prst="rect">
              <a:avLst/>
            </a:prstGeom>
            <a:solidFill>
              <a:srgbClr val="D9D9D9"/>
            </a:solidFill>
            <a:ln>
              <a:noFill/>
            </a:ln>
          </p:spPr>
        </p:sp>
        <p:grpSp>
          <p:nvGrpSpPr>
            <p:cNvPr id="45" name="Group 45"/>
            <p:cNvGrpSpPr/>
            <p:nvPr/>
          </p:nvGrpSpPr>
          <p:grpSpPr>
            <a:xfrm>
              <a:off x="951313" y="3948112"/>
              <a:ext cx="269075" cy="257175"/>
              <a:chOff x="951313" y="3948112"/>
              <a:chExt cx="269075" cy="257175"/>
            </a:xfrm>
          </p:grpSpPr>
          <p:sp>
            <p:nvSpPr>
              <p:cNvPr id="42" name="Freeform 42"/>
              <p:cNvSpPr/>
              <p:nvPr/>
            </p:nvSpPr>
            <p:spPr>
              <a:xfrm>
                <a:off x="951313" y="3948112"/>
                <a:ext cx="269075" cy="257175"/>
              </a:xfrm>
              <a:custGeom>
                <a:avLst/>
                <a:gdLst/>
                <a:ahLst/>
                <a:cxnLst/>
                <a:rect l="l" t="t" r="r" b="b"/>
                <a:pathLst>
                  <a:path w="269075" h="257175">
                    <a:moveTo>
                      <a:pt x="134537" y="0"/>
                    </a:moveTo>
                    <a:cubicBezTo>
                      <a:pt x="167911" y="29526"/>
                      <a:pt x="211468" y="44899"/>
                      <a:pt x="255981" y="42862"/>
                    </a:cubicBezTo>
                    <a:cubicBezTo>
                      <a:pt x="269075" y="87404"/>
                      <a:pt x="263545" y="135352"/>
                      <a:pt x="240656" y="175744"/>
                    </a:cubicBezTo>
                    <a:cubicBezTo>
                      <a:pt x="217768" y="216136"/>
                      <a:pt x="179477" y="245519"/>
                      <a:pt x="134537" y="257175"/>
                    </a:cubicBezTo>
                    <a:cubicBezTo>
                      <a:pt x="89598" y="245519"/>
                      <a:pt x="51307" y="216136"/>
                      <a:pt x="28418" y="175744"/>
                    </a:cubicBezTo>
                    <a:cubicBezTo>
                      <a:pt x="5530" y="135352"/>
                      <a:pt x="0" y="87404"/>
                      <a:pt x="13094" y="42862"/>
                    </a:cubicBezTo>
                    <a:cubicBezTo>
                      <a:pt x="57607" y="44899"/>
                      <a:pt x="101164" y="29526"/>
                      <a:pt x="134537" y="0"/>
                    </a:cubicBezTo>
                  </a:path>
                </a:pathLst>
              </a:custGeom>
              <a:noFill/>
              <a:ln w="28575">
                <a:solidFill>
                  <a:srgbClr val="C00000"/>
                </a:solidFill>
              </a:ln>
            </p:spPr>
          </p:sp>
          <p:sp>
            <p:nvSpPr>
              <p:cNvPr id="43" name="Freeform 43"/>
              <p:cNvSpPr/>
              <p:nvPr/>
            </p:nvSpPr>
            <p:spPr>
              <a:xfrm>
                <a:off x="1071562" y="4048125"/>
                <a:ext cx="28575" cy="28575"/>
              </a:xfrm>
              <a:custGeom>
                <a:avLst/>
                <a:gdLst/>
                <a:ahLst/>
                <a:cxnLst/>
                <a:rect l="l" t="t" r="r" b="b"/>
                <a:pathLst>
                  <a:path w="28575" h="28575">
                    <a:moveTo>
                      <a:pt x="0" y="14288"/>
                    </a:moveTo>
                    <a:cubicBezTo>
                      <a:pt x="0" y="22178"/>
                      <a:pt x="6397" y="28575"/>
                      <a:pt x="14288" y="28575"/>
                    </a:cubicBezTo>
                    <a:cubicBezTo>
                      <a:pt x="22178" y="28575"/>
                      <a:pt x="28575" y="22178"/>
                      <a:pt x="28575" y="14288"/>
                    </a:cubicBezTo>
                    <a:cubicBezTo>
                      <a:pt x="28575" y="6397"/>
                      <a:pt x="22178" y="0"/>
                      <a:pt x="14288" y="0"/>
                    </a:cubicBezTo>
                    <a:cubicBezTo>
                      <a:pt x="6397" y="0"/>
                      <a:pt x="0" y="6397"/>
                      <a:pt x="0" y="14288"/>
                    </a:cubicBezTo>
                  </a:path>
                </a:pathLst>
              </a:custGeom>
              <a:noFill/>
              <a:ln w="28575">
                <a:solidFill>
                  <a:srgbClr val="C00000"/>
                </a:solidFill>
              </a:ln>
            </p:spPr>
          </p:sp>
          <p:sp>
            <p:nvSpPr>
              <p:cNvPr id="44" name="Freeform 44"/>
              <p:cNvSpPr/>
              <p:nvPr/>
            </p:nvSpPr>
            <p:spPr>
              <a:xfrm>
                <a:off x="1085850" y="4076700"/>
                <a:ext cx="9525" cy="35719"/>
              </a:xfrm>
              <a:custGeom>
                <a:avLst/>
                <a:gdLst/>
                <a:ahLst/>
                <a:cxnLst/>
                <a:rect l="l" t="t" r="r" b="b"/>
                <a:pathLst>
                  <a:path w="9525" h="35719">
                    <a:moveTo>
                      <a:pt x="0" y="0"/>
                    </a:moveTo>
                    <a:lnTo>
                      <a:pt x="0" y="35719"/>
                    </a:lnTo>
                  </a:path>
                </a:pathLst>
              </a:custGeom>
              <a:noFill/>
              <a:ln w="28575">
                <a:solidFill>
                  <a:srgbClr val="C00000"/>
                </a:solidFill>
              </a:ln>
            </p:spPr>
          </p:sp>
        </p:grpSp>
        <p:sp>
          <p:nvSpPr>
            <p:cNvPr id="46" name="TextBox 46"/>
            <p:cNvSpPr txBox="1"/>
            <p:nvPr/>
          </p:nvSpPr>
          <p:spPr>
            <a:xfrm>
              <a:off x="1402080" y="3990975"/>
              <a:ext cx="699592" cy="293370"/>
            </a:xfrm>
            <a:prstGeom prst="rect">
              <a:avLst/>
            </a:prstGeom>
            <a:noFill/>
            <a:ln>
              <a:noFill/>
            </a:ln>
          </p:spPr>
          <p:txBody>
            <a:bodyPr wrap="none" lIns="0" tIns="0" rIns="0" bIns="0" anchor="t" anchorCtr="0">
              <a:spAutoFit/>
            </a:bodyPr>
            <a:lstStyle/>
            <a:p>
              <a:pPr algn="l"/>
              <a:r>
                <a:rPr lang="zh-CN" sz="1500" b="1" dirty="0">
                  <a:solidFill>
                    <a:srgbClr val="111827"/>
                  </a:solidFill>
                  <a:latin typeface="Microsoft YaHei"/>
                  <a:ea typeface="Microsoft YaHei"/>
                  <a:cs typeface="Microsoft YaHei"/>
                </a:rPr>
                <a:t>AI 安全</a:t>
              </a:r>
            </a:p>
          </p:txBody>
        </p:sp>
        <p:sp>
          <p:nvSpPr>
            <p:cNvPr id="47" name="TextBox 47"/>
            <p:cNvSpPr txBox="1"/>
            <p:nvPr/>
          </p:nvSpPr>
          <p:spPr>
            <a:xfrm>
              <a:off x="2280285" y="4031456"/>
              <a:ext cx="2725369" cy="220028"/>
            </a:xfrm>
            <a:prstGeom prst="rect">
              <a:avLst/>
            </a:prstGeom>
            <a:noFill/>
            <a:ln>
              <a:noFill/>
            </a:ln>
          </p:spPr>
          <p:txBody>
            <a:bodyPr wrap="none" lIns="0" tIns="0" rIns="0" bIns="0" anchor="t" anchorCtr="0">
              <a:spAutoFit/>
            </a:bodyPr>
            <a:lstStyle/>
            <a:p>
              <a:pPr algn="l"/>
              <a:r>
                <a:rPr lang="zh-CN" sz="1120" dirty="0">
                  <a:solidFill>
                    <a:srgbClr val="6B7280"/>
                  </a:solidFill>
                  <a:latin typeface="Microsoft YaHei"/>
                  <a:ea typeface="Microsoft YaHei"/>
                  <a:cs typeface="Microsoft YaHei"/>
                </a:rPr>
                <a:t>环境、数据、模型、内容、应用五维治理</a:t>
              </a:r>
            </a:p>
          </p:txBody>
        </p:sp>
        <p:sp>
          <p:nvSpPr>
            <p:cNvPr id="48" name="TextBox 48"/>
            <p:cNvSpPr txBox="1"/>
            <p:nvPr/>
          </p:nvSpPr>
          <p:spPr>
            <a:xfrm>
              <a:off x="908304" y="4499610"/>
              <a:ext cx="3896868" cy="234696"/>
            </a:xfrm>
            <a:prstGeom prst="rect">
              <a:avLst/>
            </a:prstGeom>
            <a:noFill/>
            <a:ln>
              <a:noFill/>
            </a:ln>
          </p:spPr>
          <p:txBody>
            <a:bodyPr wrap="none" lIns="0" tIns="0" rIns="0" bIns="0" anchor="t" anchorCtr="0">
              <a:spAutoFit/>
            </a:bodyPr>
            <a:lstStyle/>
            <a:p>
              <a:pPr algn="l" marL="129540" indent="-129540">
                <a:buClr>
                  <a:srgbClr val="111827"/>
                </a:buClr>
                <a:buSzTx/>
                <a:buFontTx/>
                <a:buChar char="•"/>
              </a:pPr>
              <a:r>
                <a:rPr lang="zh-CN" sz="1200" dirty="0">
                  <a:solidFill>
                    <a:srgbClr val="111827"/>
                  </a:solidFill>
                  <a:latin typeface="Microsoft YaHei"/>
                  <a:ea typeface="Microsoft YaHei"/>
                  <a:cs typeface="Microsoft YaHei"/>
                </a:rPr>
                <a:t>发布智能体安全治理白皮书,完善 AI 安全治理框架</a:t>
              </a:r>
            </a:p>
          </p:txBody>
        </p:sp>
        <p:sp>
          <p:nvSpPr>
            <p:cNvPr id="49" name="TextBox 49"/>
            <p:cNvSpPr txBox="1"/>
            <p:nvPr/>
          </p:nvSpPr>
          <p:spPr>
            <a:xfrm>
              <a:off x="908304" y="4785360"/>
              <a:ext cx="3388766" cy="234696"/>
            </a:xfrm>
            <a:prstGeom prst="rect">
              <a:avLst/>
            </a:prstGeom>
            <a:noFill/>
            <a:ln>
              <a:noFill/>
            </a:ln>
          </p:spPr>
          <p:txBody>
            <a:bodyPr wrap="none" lIns="0" tIns="0" rIns="0" bIns="0" anchor="t" anchorCtr="0">
              <a:spAutoFit/>
            </a:bodyPr>
            <a:lstStyle/>
            <a:p>
              <a:pPr algn="l" marL="129540" indent="-129540">
                <a:buClr>
                  <a:srgbClr val="111827"/>
                </a:buClr>
                <a:buSzTx/>
                <a:buFontTx/>
                <a:buChar char="•"/>
              </a:pPr>
              <a:r>
                <a:rPr lang="zh-CN" sz="1200" dirty="0">
                  <a:solidFill>
                    <a:srgbClr val="111827"/>
                  </a:solidFill>
                  <a:latin typeface="Microsoft YaHei"/>
                  <a:ea typeface="Microsoft YaHei"/>
                  <a:cs typeface="Microsoft YaHei"/>
                </a:rPr>
                <a:t>推出运营商级智能体安全解决方案“天翼智安”</a:t>
              </a:r>
            </a:p>
          </p:txBody>
        </p:sp>
      </p:grpSp>
      <p:grpSp>
        <p:nvGrpSpPr>
          <p:cNvPr id="62" name="Group 62"/>
          <p:cNvGrpSpPr/>
          <p:nvPr/>
        </p:nvGrpSpPr>
        <p:grpSpPr>
          <a:xfrm>
            <a:off x="6318504" y="3714750"/>
            <a:ext cx="4959096" cy="1305306"/>
            <a:chOff x="6318504" y="3714750"/>
            <a:chExt cx="4959096" cy="1305306"/>
          </a:xfrm>
        </p:grpSpPr>
        <p:sp>
          <p:nvSpPr>
            <p:cNvPr id="51" name="Rectangle 51"/>
            <p:cNvSpPr/>
            <p:nvPr/>
          </p:nvSpPr>
          <p:spPr>
            <a:xfrm>
              <a:off x="6324600" y="3714750"/>
              <a:ext cx="4953000" cy="28575"/>
            </a:xfrm>
            <a:prstGeom prst="rect">
              <a:avLst/>
            </a:prstGeom>
            <a:solidFill>
              <a:srgbClr val="D9D9D9"/>
            </a:solidFill>
            <a:ln>
              <a:noFill/>
            </a:ln>
          </p:spPr>
        </p:sp>
        <p:grpSp>
          <p:nvGrpSpPr>
            <p:cNvPr id="57" name="Group 57"/>
            <p:cNvGrpSpPr/>
            <p:nvPr/>
          </p:nvGrpSpPr>
          <p:grpSpPr>
            <a:xfrm>
              <a:off x="6354936" y="3939336"/>
              <a:ext cx="282214" cy="265952"/>
              <a:chOff x="6354936" y="3939336"/>
              <a:chExt cx="282214" cy="265952"/>
            </a:xfrm>
          </p:grpSpPr>
          <p:sp>
            <p:nvSpPr>
              <p:cNvPr id="52" name="Freeform 52"/>
              <p:cNvSpPr/>
              <p:nvPr/>
            </p:nvSpPr>
            <p:spPr>
              <a:xfrm>
                <a:off x="6481762" y="4062412"/>
                <a:ext cx="28575" cy="28575"/>
              </a:xfrm>
              <a:custGeom>
                <a:avLst/>
                <a:gdLst/>
                <a:ahLst/>
                <a:cxnLst/>
                <a:rect l="l" t="t" r="r" b="b"/>
                <a:pathLst>
                  <a:path w="28575" h="28575">
                    <a:moveTo>
                      <a:pt x="0" y="14288"/>
                    </a:moveTo>
                    <a:cubicBezTo>
                      <a:pt x="0" y="22178"/>
                      <a:pt x="6397" y="28575"/>
                      <a:pt x="14288" y="28575"/>
                    </a:cubicBezTo>
                    <a:cubicBezTo>
                      <a:pt x="22178" y="28575"/>
                      <a:pt x="28575" y="22178"/>
                      <a:pt x="28575" y="14288"/>
                    </a:cubicBezTo>
                    <a:cubicBezTo>
                      <a:pt x="28575" y="6397"/>
                      <a:pt x="22178" y="0"/>
                      <a:pt x="14288" y="0"/>
                    </a:cubicBezTo>
                    <a:cubicBezTo>
                      <a:pt x="6397" y="0"/>
                      <a:pt x="0" y="6397"/>
                      <a:pt x="0" y="14288"/>
                    </a:cubicBezTo>
                  </a:path>
                </a:pathLst>
              </a:custGeom>
              <a:noFill/>
              <a:ln w="28575">
                <a:solidFill>
                  <a:srgbClr val="C00000"/>
                </a:solidFill>
              </a:ln>
            </p:spPr>
          </p:sp>
          <p:sp>
            <p:nvSpPr>
              <p:cNvPr id="53" name="Freeform 53"/>
              <p:cNvSpPr/>
              <p:nvPr/>
            </p:nvSpPr>
            <p:spPr>
              <a:xfrm>
                <a:off x="6417670" y="4000331"/>
                <a:ext cx="156788" cy="103859"/>
              </a:xfrm>
              <a:custGeom>
                <a:avLst/>
                <a:gdLst/>
                <a:ahLst/>
                <a:cxnLst/>
                <a:rect l="l" t="t" r="r" b="b"/>
                <a:pathLst>
                  <a:path w="156788" h="103859">
                    <a:moveTo>
                      <a:pt x="144331" y="103859"/>
                    </a:moveTo>
                    <a:cubicBezTo>
                      <a:pt x="156788" y="73978"/>
                      <a:pt x="147594" y="39455"/>
                      <a:pt x="121926" y="19727"/>
                    </a:cubicBezTo>
                    <a:cubicBezTo>
                      <a:pt x="96257" y="0"/>
                      <a:pt x="60531" y="0"/>
                      <a:pt x="34862" y="19727"/>
                    </a:cubicBezTo>
                    <a:cubicBezTo>
                      <a:pt x="9194" y="39455"/>
                      <a:pt x="0" y="73978"/>
                      <a:pt x="12457" y="103859"/>
                    </a:cubicBezTo>
                  </a:path>
                </a:pathLst>
              </a:custGeom>
              <a:noFill/>
              <a:ln w="28575">
                <a:solidFill>
                  <a:srgbClr val="C00000"/>
                </a:solidFill>
              </a:ln>
            </p:spPr>
          </p:sp>
          <p:sp>
            <p:nvSpPr>
              <p:cNvPr id="54" name="Freeform 54"/>
              <p:cNvSpPr/>
              <p:nvPr/>
            </p:nvSpPr>
            <p:spPr>
              <a:xfrm>
                <a:off x="6354936" y="3939336"/>
                <a:ext cx="282214" cy="186927"/>
              </a:xfrm>
              <a:custGeom>
                <a:avLst/>
                <a:gdLst/>
                <a:ahLst/>
                <a:cxnLst/>
                <a:rect l="l" t="t" r="r" b="b"/>
                <a:pathLst>
                  <a:path w="282214" h="186927">
                    <a:moveTo>
                      <a:pt x="259801" y="186927"/>
                    </a:moveTo>
                    <a:cubicBezTo>
                      <a:pt x="282214" y="133142"/>
                      <a:pt x="265661" y="71009"/>
                      <a:pt x="219459" y="35504"/>
                    </a:cubicBezTo>
                    <a:cubicBezTo>
                      <a:pt x="173258" y="0"/>
                      <a:pt x="108957" y="0"/>
                      <a:pt x="62755" y="35504"/>
                    </a:cubicBezTo>
                    <a:cubicBezTo>
                      <a:pt x="16553" y="71009"/>
                      <a:pt x="0" y="133142"/>
                      <a:pt x="22414" y="186927"/>
                    </a:cubicBezTo>
                  </a:path>
                </a:pathLst>
              </a:custGeom>
              <a:noFill/>
              <a:ln w="28575">
                <a:solidFill>
                  <a:srgbClr val="C00000"/>
                </a:solidFill>
              </a:ln>
            </p:spPr>
          </p:sp>
          <p:sp>
            <p:nvSpPr>
              <p:cNvPr id="55" name="Freeform 55"/>
              <p:cNvSpPr/>
              <p:nvPr/>
            </p:nvSpPr>
            <p:spPr>
              <a:xfrm>
                <a:off x="6453188" y="4076700"/>
                <a:ext cx="85725" cy="128588"/>
              </a:xfrm>
              <a:custGeom>
                <a:avLst/>
                <a:gdLst/>
                <a:ahLst/>
                <a:cxnLst/>
                <a:rect l="l" t="t" r="r" b="b"/>
                <a:pathLst>
                  <a:path w="85725" h="128588">
                    <a:moveTo>
                      <a:pt x="0" y="128588"/>
                    </a:moveTo>
                    <a:lnTo>
                      <a:pt x="42862" y="0"/>
                    </a:lnTo>
                    <a:lnTo>
                      <a:pt x="85725" y="128588"/>
                    </a:lnTo>
                  </a:path>
                </a:pathLst>
              </a:custGeom>
              <a:noFill/>
              <a:ln w="28575">
                <a:solidFill>
                  <a:srgbClr val="C00000"/>
                </a:solidFill>
              </a:ln>
            </p:spPr>
          </p:sp>
          <p:sp>
            <p:nvSpPr>
              <p:cNvPr id="56" name="Freeform 56"/>
              <p:cNvSpPr/>
              <p:nvPr/>
            </p:nvSpPr>
            <p:spPr>
              <a:xfrm>
                <a:off x="6467475" y="4176712"/>
                <a:ext cx="57150" cy="9525"/>
              </a:xfrm>
              <a:custGeom>
                <a:avLst/>
                <a:gdLst/>
                <a:ahLst/>
                <a:cxnLst/>
                <a:rect l="l" t="t" r="r" b="b"/>
                <a:pathLst>
                  <a:path w="57150" h="9525">
                    <a:moveTo>
                      <a:pt x="0" y="0"/>
                    </a:moveTo>
                    <a:lnTo>
                      <a:pt x="57150" y="0"/>
                    </a:lnTo>
                  </a:path>
                </a:pathLst>
              </a:custGeom>
              <a:noFill/>
              <a:ln w="28575">
                <a:solidFill>
                  <a:srgbClr val="C00000"/>
                </a:solidFill>
              </a:ln>
            </p:spPr>
          </p:sp>
        </p:grpSp>
        <p:sp>
          <p:nvSpPr>
            <p:cNvPr id="58" name="TextBox 58"/>
            <p:cNvSpPr txBox="1"/>
            <p:nvPr/>
          </p:nvSpPr>
          <p:spPr>
            <a:xfrm>
              <a:off x="6812280" y="3990975"/>
              <a:ext cx="1428750" cy="293370"/>
            </a:xfrm>
            <a:prstGeom prst="rect">
              <a:avLst/>
            </a:prstGeom>
            <a:noFill/>
            <a:ln>
              <a:noFill/>
            </a:ln>
          </p:spPr>
          <p:txBody>
            <a:bodyPr wrap="none" lIns="0" tIns="0" rIns="0" bIns="0" anchor="t" anchorCtr="0">
              <a:spAutoFit/>
            </a:bodyPr>
            <a:lstStyle/>
            <a:p>
              <a:pPr algn="l"/>
              <a:r>
                <a:rPr lang="zh-CN" sz="1500" b="1" dirty="0">
                  <a:solidFill>
                    <a:srgbClr val="111827"/>
                  </a:solidFill>
                  <a:latin typeface="Microsoft YaHei"/>
                  <a:ea typeface="Microsoft YaHei"/>
                  <a:cs typeface="Microsoft YaHei"/>
                </a:rPr>
                <a:t>智能化基础设施</a:t>
              </a:r>
            </a:p>
          </p:txBody>
        </p:sp>
        <p:sp>
          <p:nvSpPr>
            <p:cNvPr id="59" name="TextBox 59"/>
            <p:cNvSpPr txBox="1"/>
            <p:nvPr/>
          </p:nvSpPr>
          <p:spPr>
            <a:xfrm>
              <a:off x="8338185" y="4031456"/>
              <a:ext cx="2122272" cy="220028"/>
            </a:xfrm>
            <a:prstGeom prst="rect">
              <a:avLst/>
            </a:prstGeom>
            <a:noFill/>
            <a:ln>
              <a:noFill/>
            </a:ln>
          </p:spPr>
          <p:txBody>
            <a:bodyPr wrap="none" lIns="0" tIns="0" rIns="0" bIns="0" anchor="t" anchorCtr="0">
              <a:spAutoFit/>
            </a:bodyPr>
            <a:lstStyle/>
            <a:p>
              <a:pPr algn="l"/>
              <a:r>
                <a:rPr lang="zh-CN" sz="1120" dirty="0">
                  <a:solidFill>
                    <a:srgbClr val="6B7280"/>
                  </a:solidFill>
                  <a:latin typeface="Microsoft YaHei"/>
                  <a:ea typeface="Microsoft YaHei"/>
                  <a:cs typeface="Microsoft YaHei"/>
                </a:rPr>
                <a:t>算、存、运、AIDC 与电力协同</a:t>
              </a:r>
            </a:p>
          </p:txBody>
        </p:sp>
        <p:sp>
          <p:nvSpPr>
            <p:cNvPr id="60" name="TextBox 60"/>
            <p:cNvSpPr txBox="1"/>
            <p:nvPr/>
          </p:nvSpPr>
          <p:spPr>
            <a:xfrm>
              <a:off x="6318504" y="4499610"/>
              <a:ext cx="4503230" cy="234696"/>
            </a:xfrm>
            <a:prstGeom prst="rect">
              <a:avLst/>
            </a:prstGeom>
            <a:noFill/>
            <a:ln>
              <a:noFill/>
            </a:ln>
          </p:spPr>
          <p:txBody>
            <a:bodyPr wrap="none" lIns="0" tIns="0" rIns="0" bIns="0" anchor="t" anchorCtr="0">
              <a:spAutoFit/>
            </a:bodyPr>
            <a:lstStyle/>
            <a:p>
              <a:pPr algn="l" marL="129540" indent="-129540">
                <a:buClr>
                  <a:srgbClr val="111827"/>
                </a:buClr>
                <a:buSzTx/>
                <a:buFontTx/>
                <a:buChar char="•"/>
              </a:pPr>
              <a:r>
                <a:rPr lang="zh-CN" sz="1200" dirty="0">
                  <a:solidFill>
                    <a:srgbClr val="111827"/>
                  </a:solidFill>
                  <a:latin typeface="Microsoft YaHei"/>
                  <a:ea typeface="Microsoft YaHei"/>
                  <a:cs typeface="Microsoft YaHei"/>
                </a:rPr>
                <a:t xml:space="preserve">自有智算 </a:t>
              </a:r>
              <a:r>
                <a:rPr lang="en-US" sz="1200" b="1" dirty="0">
                  <a:solidFill>
                    <a:srgbClr val="111827"/>
                  </a:solidFill>
                  <a:latin typeface="Arial"/>
                  <a:ea typeface="Arial"/>
                  <a:cs typeface="Arial"/>
                </a:rPr>
                <a:t>46</a:t>
              </a:r>
              <a:r>
                <a:rPr lang="zh-CN" sz="1200" dirty="0">
                  <a:solidFill>
                    <a:srgbClr val="111827"/>
                  </a:solidFill>
                  <a:latin typeface="Microsoft YaHei"/>
                  <a:ea typeface="Microsoft YaHei"/>
                  <a:cs typeface="Microsoft YaHei"/>
                </a:rPr>
                <a:t xml:space="preserve"> EFLOPS;AIDC 机架功率超 </a:t>
              </a:r>
              <a:r>
                <a:rPr lang="en-US" sz="1200" b="1" dirty="0">
                  <a:solidFill>
                    <a:srgbClr val="111827"/>
                  </a:solidFill>
                  <a:latin typeface="Arial"/>
                  <a:ea typeface="Arial"/>
                  <a:cs typeface="Arial"/>
                </a:rPr>
                <a:t>3.2</a:t>
              </a:r>
              <a:r>
                <a:rPr lang="zh-CN" sz="1200" dirty="0">
                  <a:solidFill>
                    <a:srgbClr val="111827"/>
                  </a:solidFill>
                  <a:latin typeface="Microsoft YaHei"/>
                  <a:ea typeface="Microsoft YaHei"/>
                  <a:cs typeface="Microsoft YaHei"/>
                </a:rPr>
                <a:t xml:space="preserve"> GW,同比 +35%</a:t>
              </a:r>
            </a:p>
          </p:txBody>
        </p:sp>
        <p:sp>
          <p:nvSpPr>
            <p:cNvPr id="61" name="TextBox 61"/>
            <p:cNvSpPr txBox="1"/>
            <p:nvPr/>
          </p:nvSpPr>
          <p:spPr>
            <a:xfrm>
              <a:off x="6318504" y="4785360"/>
              <a:ext cx="4216093" cy="234696"/>
            </a:xfrm>
            <a:prstGeom prst="rect">
              <a:avLst/>
            </a:prstGeom>
            <a:noFill/>
            <a:ln>
              <a:noFill/>
            </a:ln>
          </p:spPr>
          <p:txBody>
            <a:bodyPr wrap="none" lIns="0" tIns="0" rIns="0" bIns="0" anchor="t" anchorCtr="0">
              <a:spAutoFit/>
            </a:bodyPr>
            <a:lstStyle/>
            <a:p>
              <a:pPr algn="l" marL="129540" indent="-129540">
                <a:buClr>
                  <a:srgbClr val="111827"/>
                </a:buClr>
                <a:buSzTx/>
                <a:buFontTx/>
                <a:buChar char="•"/>
              </a:pPr>
              <a:r>
                <a:rPr lang="zh-CN" sz="1200" dirty="0">
                  <a:solidFill>
                    <a:srgbClr val="111827"/>
                  </a:solidFill>
                  <a:latin typeface="Microsoft YaHei"/>
                  <a:ea typeface="Microsoft YaHei"/>
                  <a:cs typeface="Microsoft YaHei"/>
                </a:rPr>
                <a:t xml:space="preserve">10G PON 端口超 </a:t>
              </a:r>
              <a:r>
                <a:rPr lang="en-US" sz="1200" b="1" dirty="0">
                  <a:solidFill>
                    <a:srgbClr val="111827"/>
                  </a:solidFill>
                  <a:latin typeface="Arial"/>
                  <a:ea typeface="Arial"/>
                  <a:cs typeface="Arial"/>
                </a:rPr>
                <a:t>1000</a:t>
              </a:r>
              <a:r>
                <a:rPr lang="zh-CN" sz="1200" dirty="0">
                  <a:solidFill>
                    <a:srgbClr val="111827"/>
                  </a:solidFill>
                  <a:latin typeface="Microsoft YaHei"/>
                  <a:ea typeface="Microsoft YaHei"/>
                  <a:cs typeface="Microsoft YaHei"/>
                </a:rPr>
                <a:t xml:space="preserve"> 万个,城镇千兆住宅覆盖率超 </a:t>
              </a:r>
              <a:r>
                <a:rPr lang="en-US" sz="1200" b="1" dirty="0">
                  <a:solidFill>
                    <a:srgbClr val="111827"/>
                  </a:solidFill>
                  <a:latin typeface="Arial"/>
                  <a:ea typeface="Arial"/>
                  <a:cs typeface="Arial"/>
                </a:rPr>
                <a:t>97%</a:t>
              </a:r>
            </a:p>
          </p:txBody>
        </p:sp>
      </p:grpSp>
      <p:sp>
        <p:nvSpPr>
          <p:cNvPr id="63" name="content-source-slot Placeholder Carrier"/>
          <p:cNvSpPr txBox="1"/>
          <p:nvPr>
            <p:ph type="ftr" idx="3"/>
          </p:nvPr>
        </p:nvSpPr>
        <p:spPr>
          <a:xfrm>
            <a:off x="680847" y="6352699"/>
            <a:ext cx="3189361" cy="190690"/>
          </a:xfrm>
          <a:prstGeom prst="rect">
            <a:avLst/>
          </a:prstGeom>
          <a:noFill/>
          <a:ln>
            <a:noFill/>
          </a:ln>
        </p:spPr>
        <p:txBody>
          <a:bodyPr wrap="none" lIns="0" tIns="0" rIns="0" bIns="0" anchor="t" anchorCtr="0">
            <a:spAutoFit/>
          </a:bodyPr>
          <a:lstStyle/>
          <a:p>
            <a:pPr algn="l"/>
            <a:r>
              <a:rPr lang="zh-CN" sz="980" dirty="0">
                <a:solidFill>
                  <a:srgbClr val="6B7280"/>
                </a:solidFill>
                <a:latin typeface="Arial"/>
                <a:ea typeface="Microsoft YaHei"/>
                <a:cs typeface="Arial"/>
              </a:rPr>
              <a:t>来源:中国电信《2025 年全年业绩公布》,2026-03-24</a:t>
            </a:r>
          </a:p>
        </p:txBody>
      </p:sp>
      <p:sp>
        <p:nvSpPr>
          <p:cNvPr id="64" name="content-slide-number-slot Placeholder Carrier"/>
          <p:cNvSpPr txBox="1"/>
          <p:nvPr>
            <p:ph type="sldNum" idx="4"/>
          </p:nvPr>
        </p:nvSpPr>
        <p:spPr>
          <a:xfrm>
            <a:off x="11356127" y="6352699"/>
            <a:ext cx="155026" cy="190690"/>
          </a:xfrm>
          <a:prstGeom prst="rect">
            <a:avLst/>
          </a:prstGeom>
          <a:noFill/>
          <a:ln>
            <a:noFill/>
          </a:ln>
        </p:spPr>
        <p:txBody>
          <a:bodyPr wrap="none" lIns="0" tIns="0" rIns="0" bIns="0" anchor="t" anchorCtr="0">
            <a:spAutoFit/>
          </a:bodyPr>
          <a:lstStyle/>
          <a:p>
            <a:pPr algn="r"/>
            <a:fld id="{CE08A4B2-6BE8-42F3-B69C-FA4AB14D774D}" type="slidenum">
              <a:rPr lang="en-US" sz="980" dirty="0">
                <a:solidFill>
                  <a:srgbClr val="6B7280"/>
                </a:solidFill>
                <a:latin typeface="Arial"/>
                <a:ea typeface="Arial"/>
                <a:cs typeface="Arial"/>
              </a:rPr>
              <a:t>12</a:t>
            </a:fld>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450"/>
                                        <p:tgtEl>
                                          <p:spTgt spid="24"/>
                                        </p:tgtEl>
                                      </p:cBhvr>
                                    </p:animEffect>
                                  </p:childTnLst>
                                </p:cTn>
                              </p:par>
                            </p:childTnLst>
                          </p:cTn>
                        </p:par>
                        <p:par>
                          <p:cTn id="8" fill="hold">
                            <p:stCondLst>
                              <p:cond delay="450"/>
                            </p:stCondLst>
                            <p:childTnLst>
                              <p:par>
                                <p:cTn id="9" presetID="10" presetClass="entr" presetSubtype="0" fill="hold" grpId="0" nodeType="afterEffect">
                                  <p:stCondLst>
                                    <p:cond delay="20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450"/>
                                        <p:tgtEl>
                                          <p:spTgt spid="40"/>
                                        </p:tgtEl>
                                      </p:cBhvr>
                                    </p:animEffect>
                                  </p:childTnLst>
                                </p:cTn>
                              </p:par>
                            </p:childTnLst>
                          </p:cTn>
                        </p:par>
                        <p:par>
                          <p:cTn id="12" fill="hold">
                            <p:stCondLst>
                              <p:cond delay="1100"/>
                            </p:stCondLst>
                            <p:childTnLst>
                              <p:par>
                                <p:cTn id="13" presetID="10" presetClass="entr" presetSubtype="0" fill="hold" grpId="0" nodeType="afterEffect">
                                  <p:stCondLst>
                                    <p:cond delay="20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450"/>
                                        <p:tgtEl>
                                          <p:spTgt spid="50"/>
                                        </p:tgtEl>
                                      </p:cBhvr>
                                    </p:animEffect>
                                  </p:childTnLst>
                                </p:cTn>
                              </p:par>
                            </p:childTnLst>
                          </p:cTn>
                        </p:par>
                        <p:par>
                          <p:cTn id="16" fill="hold">
                            <p:stCondLst>
                              <p:cond delay="1750"/>
                            </p:stCondLst>
                            <p:childTnLst>
                              <p:par>
                                <p:cTn id="17" presetID="10" presetClass="entr" presetSubtype="0" fill="hold" grpId="0" nodeType="afterEffect">
                                  <p:stCondLst>
                                    <p:cond delay="20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4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11" name="content-section-slot Placeholder Carrier"/>
          <p:cNvSpPr txBox="1"/>
          <p:nvPr>
            <p:ph type="body" idx="1"/>
          </p:nvPr>
        </p:nvSpPr>
        <p:spPr>
          <a:xfrm>
            <a:off x="372618" y="507682"/>
            <a:ext cx="905256" cy="322707"/>
          </a:xfrm>
          <a:prstGeom prst="rect">
            <a:avLst/>
          </a:prstGeom>
          <a:noFill/>
          <a:ln>
            <a:noFill/>
          </a:ln>
        </p:spPr>
        <p:txBody>
          <a:bodyPr wrap="none" lIns="0" tIns="0" rIns="0" bIns="0" anchor="t" anchorCtr="0">
            <a:spAutoFit/>
          </a:bodyPr>
          <a:lstStyle/>
          <a:p>
            <a:pPr algn="l" marL="0" indent="0">
              <a:buNone/>
            </a:pPr>
            <a:r>
              <a:rPr lang="zh-CN" sz="1650" b="1" dirty="0">
                <a:solidFill>
                  <a:srgbClr val="FFFFFF"/>
                </a:solidFill>
                <a:latin typeface="Arial"/>
                <a:ea typeface="Microsoft YaHei"/>
                <a:cs typeface="Arial"/>
              </a:rPr>
              <a:t>未来赛道</a:t>
            </a:r>
          </a:p>
        </p:txBody>
      </p:sp>
      <p:sp>
        <p:nvSpPr>
          <p:cNvPr id="12" name="content-title-slot Placeholder Carrier"/>
          <p:cNvSpPr txBox="1"/>
          <p:nvPr>
            <p:ph type="title"/>
          </p:nvPr>
        </p:nvSpPr>
        <p:spPr>
          <a:xfrm>
            <a:off x="2162556" y="491490"/>
            <a:ext cx="6283332" cy="352044"/>
          </a:xfrm>
          <a:prstGeom prst="rect">
            <a:avLst/>
          </a:prstGeom>
          <a:noFill/>
          <a:ln>
            <a:noFill/>
          </a:ln>
        </p:spPr>
        <p:txBody>
          <a:bodyPr wrap="none" lIns="0" tIns="0" rIns="0" bIns="0" anchor="t" anchorCtr="0">
            <a:spAutoFit/>
          </a:bodyPr>
          <a:lstStyle/>
          <a:p>
            <a:pPr algn="l"/>
            <a:r>
              <a:rPr lang="zh-CN" sz="1800" b="1" dirty="0">
                <a:solidFill>
                  <a:srgbClr val="2B2F33"/>
                </a:solidFill>
                <a:latin typeface="Arial"/>
                <a:ea typeface="Microsoft YaHei"/>
                <a:cs typeface="Arial"/>
              </a:rPr>
              <a:t>2026 年以 Token 服务为经营主线,打造领先的 AI 服务商</a:t>
            </a:r>
          </a:p>
        </p:txBody>
      </p:sp>
      <p:sp>
        <p:nvSpPr>
          <p:cNvPr id="13" name="content-object-slot Placeholder Carrier"/>
          <p:cNvSpPr txBox="1"/>
          <p:nvPr>
            <p:ph idx="2"/>
          </p:nvPr>
        </p:nvSpPr>
        <p:spPr>
          <a:xfrm>
            <a:off x="906780" y="1647825"/>
            <a:ext cx="126302" cy="293370"/>
          </a:xfrm>
          <a:prstGeom prst="rect">
            <a:avLst/>
          </a:prstGeom>
          <a:noFill/>
          <a:ln>
            <a:noFill/>
          </a:ln>
        </p:spPr>
        <p:txBody>
          <a:bodyPr wrap="none" lIns="0" tIns="0" rIns="0" bIns="0" anchor="t" anchorCtr="0">
            <a:spAutoFit/>
          </a:bodyPr>
          <a:lstStyle/>
          <a:p>
            <a:pPr algn="l"/>
            <a:r>
              <a:rPr lang="en-US" sz="1500" dirty="0">
                <a:solidFill>
                  <a:srgbClr val="9CA3AF"/>
                </a:solidFill>
                <a:latin typeface="Arial"/>
                <a:ea typeface="Arial"/>
                <a:cs typeface="Arial"/>
              </a:rPr>
              <a:t>​</a:t>
            </a:r>
          </a:p>
        </p:txBody>
      </p:sp>
      <p:grpSp>
        <p:nvGrpSpPr>
          <p:cNvPr id="23" name="Group 23"/>
          <p:cNvGrpSpPr/>
          <p:nvPr/>
        </p:nvGrpSpPr>
        <p:grpSpPr>
          <a:xfrm>
            <a:off x="914400" y="1745456"/>
            <a:ext cx="10363200" cy="883444"/>
            <a:chOff x="914400" y="1745456"/>
            <a:chExt cx="10363200" cy="883444"/>
          </a:xfrm>
        </p:grpSpPr>
        <p:sp>
          <p:nvSpPr>
            <p:cNvPr id="14" name="TextBox 14"/>
            <p:cNvSpPr txBox="1"/>
            <p:nvPr/>
          </p:nvSpPr>
          <p:spPr>
            <a:xfrm>
              <a:off x="3972320" y="1745456"/>
              <a:ext cx="4247360" cy="220028"/>
            </a:xfrm>
            <a:prstGeom prst="rect">
              <a:avLst/>
            </a:prstGeom>
            <a:noFill/>
            <a:ln>
              <a:noFill/>
            </a:ln>
          </p:spPr>
          <p:txBody>
            <a:bodyPr wrap="none" lIns="0" tIns="0" rIns="0" bIns="0" anchor="t" anchorCtr="0">
              <a:spAutoFit/>
            </a:bodyPr>
            <a:lstStyle/>
            <a:p>
              <a:pPr algn="ctr"/>
              <a:r>
                <a:rPr lang="zh-CN" sz="1120" b="1" dirty="0">
                  <a:solidFill>
                    <a:srgbClr val="C00000"/>
                  </a:solidFill>
                  <a:latin typeface="Microsoft YaHei"/>
                  <a:ea typeface="Microsoft YaHei"/>
                  <a:cs typeface="Microsoft YaHei"/>
                </a:rPr>
                <a:t>Token 服务:连接算力供给、模型能力与行业场景的新经营主线</a:t>
              </a:r>
            </a:p>
          </p:txBody>
        </p:sp>
        <p:sp>
          <p:nvSpPr>
            <p:cNvPr id="15" name="Line 15"/>
            <p:cNvSpPr/>
            <p:nvPr/>
          </p:nvSpPr>
          <p:spPr>
            <a:xfrm>
              <a:off x="3390900" y="2324100"/>
              <a:ext cx="1466850" cy="9525"/>
            </a:xfrm>
            <a:custGeom>
              <a:avLst/>
              <a:gdLst/>
              <a:ahLst/>
              <a:cxnLst/>
              <a:rect l="l" t="t" r="r" b="b"/>
              <a:pathLst>
                <a:path w="1466850" h="9525">
                  <a:moveTo>
                    <a:pt x="0" y="0"/>
                  </a:moveTo>
                  <a:lnTo>
                    <a:pt x="1466850" y="0"/>
                  </a:lnTo>
                </a:path>
              </a:pathLst>
            </a:custGeom>
            <a:noFill/>
            <a:ln w="19050">
              <a:solidFill>
                <a:srgbClr val="C00000"/>
              </a:solidFill>
            </a:ln>
          </p:spPr>
        </p:sp>
        <p:sp>
          <p:nvSpPr>
            <p:cNvPr id="16" name="Line 16"/>
            <p:cNvSpPr/>
            <p:nvPr/>
          </p:nvSpPr>
          <p:spPr>
            <a:xfrm>
              <a:off x="7334250" y="2324100"/>
              <a:ext cx="1466850" cy="9525"/>
            </a:xfrm>
            <a:custGeom>
              <a:avLst/>
              <a:gdLst/>
              <a:ahLst/>
              <a:cxnLst/>
              <a:rect l="l" t="t" r="r" b="b"/>
              <a:pathLst>
                <a:path w="1466850" h="9525">
                  <a:moveTo>
                    <a:pt x="0" y="0"/>
                  </a:moveTo>
                  <a:lnTo>
                    <a:pt x="1466850" y="0"/>
                  </a:lnTo>
                </a:path>
              </a:pathLst>
            </a:custGeom>
            <a:noFill/>
            <a:ln w="19050">
              <a:solidFill>
                <a:srgbClr val="C00000"/>
              </a:solidFill>
            </a:ln>
          </p:spPr>
        </p:sp>
        <p:sp>
          <p:nvSpPr>
            <p:cNvPr id="17" name="Rectangle 17"/>
            <p:cNvSpPr/>
            <p:nvPr/>
          </p:nvSpPr>
          <p:spPr>
            <a:xfrm>
              <a:off x="914400" y="2019300"/>
              <a:ext cx="2476500" cy="609600"/>
            </a:xfrm>
            <a:prstGeom prst="rect">
              <a:avLst/>
            </a:prstGeom>
            <a:solidFill>
              <a:srgbClr val="FFFFFF"/>
            </a:solidFill>
            <a:ln w="9525">
              <a:solidFill>
                <a:srgbClr val="111827"/>
              </a:solidFill>
            </a:ln>
          </p:spPr>
        </p:sp>
        <p:sp>
          <p:nvSpPr>
            <p:cNvPr id="18" name="TextBox 18"/>
            <p:cNvSpPr txBox="1"/>
            <p:nvPr/>
          </p:nvSpPr>
          <p:spPr>
            <a:xfrm>
              <a:off x="1741170" y="2238375"/>
              <a:ext cx="822960" cy="293370"/>
            </a:xfrm>
            <a:prstGeom prst="rect">
              <a:avLst/>
            </a:prstGeom>
            <a:noFill/>
            <a:ln>
              <a:noFill/>
            </a:ln>
          </p:spPr>
          <p:txBody>
            <a:bodyPr wrap="none" lIns="0" tIns="0" rIns="0" bIns="0" anchor="t" anchorCtr="0">
              <a:spAutoFit/>
            </a:bodyPr>
            <a:lstStyle/>
            <a:p>
              <a:pPr algn="ctr"/>
              <a:r>
                <a:rPr lang="zh-CN" sz="1500" b="1" dirty="0">
                  <a:solidFill>
                    <a:srgbClr val="111827"/>
                  </a:solidFill>
                  <a:latin typeface="Microsoft YaHei"/>
                  <a:ea typeface="Microsoft YaHei"/>
                  <a:cs typeface="Microsoft YaHei"/>
                </a:rPr>
                <a:t>算力供给</a:t>
              </a:r>
            </a:p>
          </p:txBody>
        </p:sp>
        <p:sp>
          <p:nvSpPr>
            <p:cNvPr id="19" name="Rectangle 19"/>
            <p:cNvSpPr/>
            <p:nvPr/>
          </p:nvSpPr>
          <p:spPr>
            <a:xfrm>
              <a:off x="4857750" y="2019300"/>
              <a:ext cx="2476500" cy="609600"/>
            </a:xfrm>
            <a:prstGeom prst="rect">
              <a:avLst/>
            </a:prstGeom>
            <a:solidFill>
              <a:srgbClr val="FFFFFF"/>
            </a:solidFill>
            <a:ln w="9525">
              <a:solidFill>
                <a:srgbClr val="111827"/>
              </a:solidFill>
            </a:ln>
          </p:spPr>
        </p:sp>
        <p:sp>
          <p:nvSpPr>
            <p:cNvPr id="20" name="TextBox 20"/>
            <p:cNvSpPr txBox="1"/>
            <p:nvPr/>
          </p:nvSpPr>
          <p:spPr>
            <a:xfrm>
              <a:off x="5684520" y="2238375"/>
              <a:ext cx="822960" cy="293370"/>
            </a:xfrm>
            <a:prstGeom prst="rect">
              <a:avLst/>
            </a:prstGeom>
            <a:noFill/>
            <a:ln>
              <a:noFill/>
            </a:ln>
          </p:spPr>
          <p:txBody>
            <a:bodyPr wrap="none" lIns="0" tIns="0" rIns="0" bIns="0" anchor="t" anchorCtr="0">
              <a:spAutoFit/>
            </a:bodyPr>
            <a:lstStyle/>
            <a:p>
              <a:pPr algn="ctr"/>
              <a:r>
                <a:rPr lang="zh-CN" sz="1500" b="1" dirty="0">
                  <a:solidFill>
                    <a:srgbClr val="111827"/>
                  </a:solidFill>
                  <a:latin typeface="Microsoft YaHei"/>
                  <a:ea typeface="Microsoft YaHei"/>
                  <a:cs typeface="Microsoft YaHei"/>
                </a:rPr>
                <a:t>模型能力</a:t>
              </a:r>
            </a:p>
          </p:txBody>
        </p:sp>
        <p:sp>
          <p:nvSpPr>
            <p:cNvPr id="21" name="Rectangle 21"/>
            <p:cNvSpPr/>
            <p:nvPr/>
          </p:nvSpPr>
          <p:spPr>
            <a:xfrm>
              <a:off x="8801100" y="2019300"/>
              <a:ext cx="2476500" cy="609600"/>
            </a:xfrm>
            <a:prstGeom prst="rect">
              <a:avLst/>
            </a:prstGeom>
            <a:solidFill>
              <a:srgbClr val="FFFFFF"/>
            </a:solidFill>
            <a:ln w="9525">
              <a:solidFill>
                <a:srgbClr val="111827"/>
              </a:solidFill>
            </a:ln>
          </p:spPr>
        </p:sp>
        <p:sp>
          <p:nvSpPr>
            <p:cNvPr id="22" name="TextBox 22"/>
            <p:cNvSpPr txBox="1"/>
            <p:nvPr/>
          </p:nvSpPr>
          <p:spPr>
            <a:xfrm>
              <a:off x="9627870" y="2238375"/>
              <a:ext cx="822960" cy="293370"/>
            </a:xfrm>
            <a:prstGeom prst="rect">
              <a:avLst/>
            </a:prstGeom>
            <a:noFill/>
            <a:ln>
              <a:noFill/>
            </a:ln>
          </p:spPr>
          <p:txBody>
            <a:bodyPr wrap="none" lIns="0" tIns="0" rIns="0" bIns="0" anchor="t" anchorCtr="0">
              <a:spAutoFit/>
            </a:bodyPr>
            <a:lstStyle/>
            <a:p>
              <a:pPr algn="ctr"/>
              <a:r>
                <a:rPr lang="zh-CN" sz="1500" b="1" dirty="0">
                  <a:solidFill>
                    <a:srgbClr val="111827"/>
                  </a:solidFill>
                  <a:latin typeface="Microsoft YaHei"/>
                  <a:ea typeface="Microsoft YaHei"/>
                  <a:cs typeface="Microsoft YaHei"/>
                </a:rPr>
                <a:t>行业场景</a:t>
              </a:r>
            </a:p>
          </p:txBody>
        </p:sp>
      </p:grpSp>
      <p:grpSp>
        <p:nvGrpSpPr>
          <p:cNvPr id="25" name="Group 25"/>
          <p:cNvGrpSpPr/>
          <p:nvPr/>
        </p:nvGrpSpPr>
        <p:grpSpPr>
          <a:xfrm>
            <a:off x="907923" y="3100864"/>
            <a:ext cx="8059999" cy="249364"/>
            <a:chOff x="907923" y="3100864"/>
            <a:chExt cx="8059999" cy="249364"/>
          </a:xfrm>
        </p:grpSpPr>
        <p:sp>
          <p:nvSpPr>
            <p:cNvPr id="24" name="TextBox 24"/>
            <p:cNvSpPr txBox="1"/>
            <p:nvPr/>
          </p:nvSpPr>
          <p:spPr>
            <a:xfrm>
              <a:off x="907923" y="3100864"/>
              <a:ext cx="8059999" cy="249364"/>
            </a:xfrm>
            <a:prstGeom prst="rect">
              <a:avLst/>
            </a:prstGeom>
            <a:noFill/>
            <a:ln>
              <a:noFill/>
            </a:ln>
          </p:spPr>
          <p:txBody>
            <a:bodyPr wrap="none" lIns="0" tIns="0" rIns="0" bIns="0" anchor="t" anchorCtr="0">
              <a:spAutoFit/>
            </a:bodyPr>
            <a:lstStyle/>
            <a:p>
              <a:pPr algn="l"/>
              <a:r>
                <a:rPr lang="zh-CN" sz="1280" dirty="0">
                  <a:solidFill>
                    <a:srgbClr val="111827"/>
                  </a:solidFill>
                  <a:latin typeface="Microsoft YaHei"/>
                  <a:ea typeface="Microsoft YaHei"/>
                  <a:cs typeface="Microsoft YaHei"/>
                </a:rPr>
                <a:t>2026 年全面实施“云改数转智惠”战略,深化五位一体智能云体系,推动智能化综合性数字信息基础设施升级</a:t>
              </a:r>
            </a:p>
          </p:txBody>
        </p:sp>
      </p:grpSp>
      <p:grpSp>
        <p:nvGrpSpPr>
          <p:cNvPr id="33" name="Group 33"/>
          <p:cNvGrpSpPr/>
          <p:nvPr/>
        </p:nvGrpSpPr>
        <p:grpSpPr>
          <a:xfrm>
            <a:off x="906018" y="3543300"/>
            <a:ext cx="4961382" cy="1649539"/>
            <a:chOff x="906018" y="3543300"/>
            <a:chExt cx="4961382" cy="1649539"/>
          </a:xfrm>
        </p:grpSpPr>
        <p:sp>
          <p:nvSpPr>
            <p:cNvPr id="26" name="Line 26"/>
            <p:cNvSpPr/>
            <p:nvPr/>
          </p:nvSpPr>
          <p:spPr>
            <a:xfrm>
              <a:off x="914400" y="3543300"/>
              <a:ext cx="4953000" cy="9525"/>
            </a:xfrm>
            <a:custGeom>
              <a:avLst/>
              <a:gdLst/>
              <a:ahLst/>
              <a:cxnLst/>
              <a:rect l="l" t="t" r="r" b="b"/>
              <a:pathLst>
                <a:path w="4953000" h="9525">
                  <a:moveTo>
                    <a:pt x="0" y="0"/>
                  </a:moveTo>
                  <a:lnTo>
                    <a:pt x="4953000" y="0"/>
                  </a:lnTo>
                </a:path>
              </a:pathLst>
            </a:custGeom>
            <a:noFill/>
            <a:ln w="9525">
              <a:solidFill>
                <a:srgbClr val="D1D5DB"/>
              </a:solidFill>
            </a:ln>
          </p:spPr>
        </p:sp>
        <p:sp>
          <p:nvSpPr>
            <p:cNvPr id="27" name="TextBox 27"/>
            <p:cNvSpPr txBox="1"/>
            <p:nvPr/>
          </p:nvSpPr>
          <p:spPr>
            <a:xfrm>
              <a:off x="906018" y="3727132"/>
              <a:ext cx="273316" cy="322707"/>
            </a:xfrm>
            <a:prstGeom prst="rect">
              <a:avLst/>
            </a:prstGeom>
            <a:noFill/>
            <a:ln>
              <a:noFill/>
            </a:ln>
          </p:spPr>
          <p:txBody>
            <a:bodyPr wrap="none" lIns="0" tIns="0" rIns="0" bIns="0" anchor="t" anchorCtr="0">
              <a:spAutoFit/>
            </a:bodyPr>
            <a:lstStyle/>
            <a:p>
              <a:pPr algn="l"/>
              <a:r>
                <a:rPr lang="en-US" sz="1650" b="1" dirty="0">
                  <a:solidFill>
                    <a:srgbClr val="C00000"/>
                  </a:solidFill>
                  <a:latin typeface="Arial"/>
                  <a:ea typeface="Arial"/>
                  <a:cs typeface="Arial"/>
                </a:rPr>
                <a:t>01</a:t>
              </a:r>
            </a:p>
          </p:txBody>
        </p:sp>
        <p:sp>
          <p:nvSpPr>
            <p:cNvPr id="28" name="TextBox 28"/>
            <p:cNvSpPr txBox="1"/>
            <p:nvPr/>
          </p:nvSpPr>
          <p:spPr>
            <a:xfrm>
              <a:off x="1327404" y="3775710"/>
              <a:ext cx="3243072" cy="234696"/>
            </a:xfrm>
            <a:prstGeom prst="rect">
              <a:avLst/>
            </a:prstGeom>
            <a:noFill/>
            <a:ln>
              <a:noFill/>
            </a:ln>
          </p:spPr>
          <p:txBody>
            <a:bodyPr wrap="none" lIns="0" tIns="0" rIns="0" bIns="0" anchor="t" anchorCtr="0">
              <a:spAutoFit/>
            </a:bodyPr>
            <a:lstStyle/>
            <a:p>
              <a:pPr algn="l"/>
              <a:r>
                <a:rPr lang="zh-CN" sz="1200" dirty="0">
                  <a:solidFill>
                    <a:srgbClr val="111827"/>
                  </a:solidFill>
                  <a:latin typeface="Microsoft YaHei"/>
                  <a:ea typeface="Microsoft YaHei"/>
                  <a:cs typeface="Microsoft YaHei"/>
                </a:rPr>
                <a:t>稳健经营提供了转型所需的现金流与客户规模</a:t>
              </a:r>
            </a:p>
          </p:txBody>
        </p:sp>
        <p:sp>
          <p:nvSpPr>
            <p:cNvPr id="29" name="TextBox 29"/>
            <p:cNvSpPr txBox="1"/>
            <p:nvPr/>
          </p:nvSpPr>
          <p:spPr>
            <a:xfrm>
              <a:off x="906018" y="4298632"/>
              <a:ext cx="273316" cy="322707"/>
            </a:xfrm>
            <a:prstGeom prst="rect">
              <a:avLst/>
            </a:prstGeom>
            <a:noFill/>
            <a:ln>
              <a:noFill/>
            </a:ln>
          </p:spPr>
          <p:txBody>
            <a:bodyPr wrap="none" lIns="0" tIns="0" rIns="0" bIns="0" anchor="t" anchorCtr="0">
              <a:spAutoFit/>
            </a:bodyPr>
            <a:lstStyle/>
            <a:p>
              <a:pPr algn="l"/>
              <a:r>
                <a:rPr lang="en-US" sz="1650" b="1" dirty="0">
                  <a:solidFill>
                    <a:srgbClr val="C00000"/>
                  </a:solidFill>
                  <a:latin typeface="Arial"/>
                  <a:ea typeface="Arial"/>
                  <a:cs typeface="Arial"/>
                </a:rPr>
                <a:t>02</a:t>
              </a:r>
            </a:p>
          </p:txBody>
        </p:sp>
        <p:sp>
          <p:nvSpPr>
            <p:cNvPr id="30" name="TextBox 30"/>
            <p:cNvSpPr txBox="1"/>
            <p:nvPr/>
          </p:nvSpPr>
          <p:spPr>
            <a:xfrm>
              <a:off x="1327404" y="4347210"/>
              <a:ext cx="3758794" cy="234696"/>
            </a:xfrm>
            <a:prstGeom prst="rect">
              <a:avLst/>
            </a:prstGeom>
            <a:noFill/>
            <a:ln>
              <a:noFill/>
            </a:ln>
          </p:spPr>
          <p:txBody>
            <a:bodyPr wrap="none" lIns="0" tIns="0" rIns="0" bIns="0" anchor="t" anchorCtr="0">
              <a:spAutoFit/>
            </a:bodyPr>
            <a:lstStyle/>
            <a:p>
              <a:pPr algn="l"/>
              <a:r>
                <a:rPr lang="zh-CN" sz="1200" dirty="0">
                  <a:solidFill>
                    <a:srgbClr val="111827"/>
                  </a:solidFill>
                  <a:latin typeface="Microsoft YaHei"/>
                  <a:ea typeface="Microsoft YaHei"/>
                  <a:cs typeface="Microsoft YaHei"/>
                </a:rPr>
                <a:t>天翼云、AIDC、安全和智能业务构成第二增长曲线</a:t>
              </a:r>
            </a:p>
          </p:txBody>
        </p:sp>
        <p:sp>
          <p:nvSpPr>
            <p:cNvPr id="31" name="TextBox 31"/>
            <p:cNvSpPr txBox="1"/>
            <p:nvPr/>
          </p:nvSpPr>
          <p:spPr>
            <a:xfrm>
              <a:off x="906018" y="4870132"/>
              <a:ext cx="273316" cy="322707"/>
            </a:xfrm>
            <a:prstGeom prst="rect">
              <a:avLst/>
            </a:prstGeom>
            <a:noFill/>
            <a:ln>
              <a:noFill/>
            </a:ln>
          </p:spPr>
          <p:txBody>
            <a:bodyPr wrap="none" lIns="0" tIns="0" rIns="0" bIns="0" anchor="t" anchorCtr="0">
              <a:spAutoFit/>
            </a:bodyPr>
            <a:lstStyle/>
            <a:p>
              <a:pPr algn="l"/>
              <a:r>
                <a:rPr lang="en-US" sz="1650" b="1" dirty="0">
                  <a:solidFill>
                    <a:srgbClr val="C00000"/>
                  </a:solidFill>
                  <a:latin typeface="Arial"/>
                  <a:ea typeface="Arial"/>
                  <a:cs typeface="Arial"/>
                </a:rPr>
                <a:t>03</a:t>
              </a:r>
            </a:p>
          </p:txBody>
        </p:sp>
        <p:sp>
          <p:nvSpPr>
            <p:cNvPr id="32" name="TextBox 32"/>
            <p:cNvSpPr txBox="1"/>
            <p:nvPr/>
          </p:nvSpPr>
          <p:spPr>
            <a:xfrm>
              <a:off x="1327404" y="4918710"/>
              <a:ext cx="3844138" cy="234696"/>
            </a:xfrm>
            <a:prstGeom prst="rect">
              <a:avLst/>
            </a:prstGeom>
            <a:noFill/>
            <a:ln>
              <a:noFill/>
            </a:ln>
          </p:spPr>
          <p:txBody>
            <a:bodyPr wrap="none" lIns="0" tIns="0" rIns="0" bIns="0" anchor="t" anchorCtr="0">
              <a:spAutoFit/>
            </a:bodyPr>
            <a:lstStyle/>
            <a:p>
              <a:pPr algn="l"/>
              <a:r>
                <a:rPr lang="zh-CN" sz="1200" dirty="0">
                  <a:solidFill>
                    <a:srgbClr val="111827"/>
                  </a:solidFill>
                  <a:latin typeface="Microsoft YaHei"/>
                  <a:ea typeface="Microsoft YaHei"/>
                  <a:cs typeface="Microsoft YaHei"/>
                </a:rPr>
                <a:t>五位一体智能云把云网优势转译为可交付的 AI 能力</a:t>
              </a:r>
            </a:p>
          </p:txBody>
        </p:sp>
      </p:grpSp>
      <p:grpSp>
        <p:nvGrpSpPr>
          <p:cNvPr id="41" name="Group 41"/>
          <p:cNvGrpSpPr/>
          <p:nvPr/>
        </p:nvGrpSpPr>
        <p:grpSpPr>
          <a:xfrm>
            <a:off x="6316218" y="3543300"/>
            <a:ext cx="4961382" cy="1649539"/>
            <a:chOff x="6316218" y="3543300"/>
            <a:chExt cx="4961382" cy="1649539"/>
          </a:xfrm>
        </p:grpSpPr>
        <p:sp>
          <p:nvSpPr>
            <p:cNvPr id="34" name="Line 34"/>
            <p:cNvSpPr/>
            <p:nvPr/>
          </p:nvSpPr>
          <p:spPr>
            <a:xfrm>
              <a:off x="6324600" y="3543300"/>
              <a:ext cx="4953000" cy="9525"/>
            </a:xfrm>
            <a:custGeom>
              <a:avLst/>
              <a:gdLst/>
              <a:ahLst/>
              <a:cxnLst/>
              <a:rect l="l" t="t" r="r" b="b"/>
              <a:pathLst>
                <a:path w="4953000" h="9525">
                  <a:moveTo>
                    <a:pt x="0" y="0"/>
                  </a:moveTo>
                  <a:lnTo>
                    <a:pt x="4953000" y="0"/>
                  </a:lnTo>
                </a:path>
              </a:pathLst>
            </a:custGeom>
            <a:noFill/>
            <a:ln w="9525">
              <a:solidFill>
                <a:srgbClr val="D1D5DB"/>
              </a:solidFill>
            </a:ln>
          </p:spPr>
        </p:sp>
        <p:sp>
          <p:nvSpPr>
            <p:cNvPr id="35" name="TextBox 35"/>
            <p:cNvSpPr txBox="1"/>
            <p:nvPr/>
          </p:nvSpPr>
          <p:spPr>
            <a:xfrm>
              <a:off x="6316218" y="3727132"/>
              <a:ext cx="273316" cy="322707"/>
            </a:xfrm>
            <a:prstGeom prst="rect">
              <a:avLst/>
            </a:prstGeom>
            <a:noFill/>
            <a:ln>
              <a:noFill/>
            </a:ln>
          </p:spPr>
          <p:txBody>
            <a:bodyPr wrap="none" lIns="0" tIns="0" rIns="0" bIns="0" anchor="t" anchorCtr="0">
              <a:spAutoFit/>
            </a:bodyPr>
            <a:lstStyle/>
            <a:p>
              <a:pPr algn="l"/>
              <a:r>
                <a:rPr lang="en-US" sz="1650" b="1" dirty="0">
                  <a:solidFill>
                    <a:srgbClr val="C00000"/>
                  </a:solidFill>
                  <a:latin typeface="Arial"/>
                  <a:ea typeface="Arial"/>
                  <a:cs typeface="Arial"/>
                </a:rPr>
                <a:t>04</a:t>
              </a:r>
            </a:p>
          </p:txBody>
        </p:sp>
        <p:sp>
          <p:nvSpPr>
            <p:cNvPr id="36" name="TextBox 36"/>
            <p:cNvSpPr txBox="1"/>
            <p:nvPr/>
          </p:nvSpPr>
          <p:spPr>
            <a:xfrm>
              <a:off x="6737604" y="3775710"/>
              <a:ext cx="3596640" cy="234696"/>
            </a:xfrm>
            <a:prstGeom prst="rect">
              <a:avLst/>
            </a:prstGeom>
            <a:noFill/>
            <a:ln>
              <a:noFill/>
            </a:ln>
          </p:spPr>
          <p:txBody>
            <a:bodyPr wrap="none" lIns="0" tIns="0" rIns="0" bIns="0" anchor="t" anchorCtr="0">
              <a:spAutoFit/>
            </a:bodyPr>
            <a:lstStyle/>
            <a:p>
              <a:pPr algn="l"/>
              <a:r>
                <a:rPr lang="zh-CN" sz="1200" dirty="0">
                  <a:solidFill>
                    <a:srgbClr val="111827"/>
                  </a:solidFill>
                  <a:latin typeface="Microsoft YaHei"/>
                  <a:ea typeface="Microsoft YaHei"/>
                  <a:cs typeface="Microsoft YaHei"/>
                </a:rPr>
                <a:t>行业大模型与智能体使 AI+ 进入规模化商业应用</a:t>
              </a:r>
            </a:p>
          </p:txBody>
        </p:sp>
        <p:sp>
          <p:nvSpPr>
            <p:cNvPr id="37" name="TextBox 37"/>
            <p:cNvSpPr txBox="1"/>
            <p:nvPr/>
          </p:nvSpPr>
          <p:spPr>
            <a:xfrm>
              <a:off x="6316218" y="4298632"/>
              <a:ext cx="273316" cy="322707"/>
            </a:xfrm>
            <a:prstGeom prst="rect">
              <a:avLst/>
            </a:prstGeom>
            <a:noFill/>
            <a:ln>
              <a:noFill/>
            </a:ln>
          </p:spPr>
          <p:txBody>
            <a:bodyPr wrap="none" lIns="0" tIns="0" rIns="0" bIns="0" anchor="t" anchorCtr="0">
              <a:spAutoFit/>
            </a:bodyPr>
            <a:lstStyle/>
            <a:p>
              <a:pPr algn="l"/>
              <a:r>
                <a:rPr lang="en-US" sz="1650" b="1" dirty="0">
                  <a:solidFill>
                    <a:srgbClr val="C00000"/>
                  </a:solidFill>
                  <a:latin typeface="Arial"/>
                  <a:ea typeface="Arial"/>
                  <a:cs typeface="Arial"/>
                </a:rPr>
                <a:t>05</a:t>
              </a:r>
            </a:p>
          </p:txBody>
        </p:sp>
        <p:sp>
          <p:nvSpPr>
            <p:cNvPr id="38" name="TextBox 38"/>
            <p:cNvSpPr txBox="1"/>
            <p:nvPr/>
          </p:nvSpPr>
          <p:spPr>
            <a:xfrm>
              <a:off x="6737604" y="4347210"/>
              <a:ext cx="3844138" cy="234696"/>
            </a:xfrm>
            <a:prstGeom prst="rect">
              <a:avLst/>
            </a:prstGeom>
            <a:noFill/>
            <a:ln>
              <a:noFill/>
            </a:ln>
          </p:spPr>
          <p:txBody>
            <a:bodyPr wrap="none" lIns="0" tIns="0" rIns="0" bIns="0" anchor="t" anchorCtr="0">
              <a:spAutoFit/>
            </a:bodyPr>
            <a:lstStyle/>
            <a:p>
              <a:pPr algn="l"/>
              <a:r>
                <a:rPr lang="zh-CN" sz="1200" dirty="0">
                  <a:solidFill>
                    <a:srgbClr val="111827"/>
                  </a:solidFill>
                  <a:latin typeface="Microsoft YaHei"/>
                  <a:ea typeface="Microsoft YaHei"/>
                  <a:cs typeface="Microsoft YaHei"/>
                </a:rPr>
                <a:t>量子、低空经济、卫星与 AI 安全扩展未来增长边界</a:t>
              </a:r>
            </a:p>
          </p:txBody>
        </p:sp>
        <p:sp>
          <p:nvSpPr>
            <p:cNvPr id="39" name="TextBox 39"/>
            <p:cNvSpPr txBox="1"/>
            <p:nvPr/>
          </p:nvSpPr>
          <p:spPr>
            <a:xfrm>
              <a:off x="6316218" y="4870132"/>
              <a:ext cx="273316" cy="322707"/>
            </a:xfrm>
            <a:prstGeom prst="rect">
              <a:avLst/>
            </a:prstGeom>
            <a:noFill/>
            <a:ln>
              <a:noFill/>
            </a:ln>
          </p:spPr>
          <p:txBody>
            <a:bodyPr wrap="none" lIns="0" tIns="0" rIns="0" bIns="0" anchor="t" anchorCtr="0">
              <a:spAutoFit/>
            </a:bodyPr>
            <a:lstStyle/>
            <a:p>
              <a:pPr algn="l"/>
              <a:r>
                <a:rPr lang="en-US" sz="1650" b="1" dirty="0">
                  <a:solidFill>
                    <a:srgbClr val="C00000"/>
                  </a:solidFill>
                  <a:latin typeface="Arial"/>
                  <a:ea typeface="Arial"/>
                  <a:cs typeface="Arial"/>
                </a:rPr>
                <a:t>06</a:t>
              </a:r>
            </a:p>
          </p:txBody>
        </p:sp>
        <p:sp>
          <p:nvSpPr>
            <p:cNvPr id="40" name="TextBox 40"/>
            <p:cNvSpPr txBox="1"/>
            <p:nvPr/>
          </p:nvSpPr>
          <p:spPr>
            <a:xfrm>
              <a:off x="6737604" y="4918710"/>
              <a:ext cx="3941308" cy="234696"/>
            </a:xfrm>
            <a:prstGeom prst="rect">
              <a:avLst/>
            </a:prstGeom>
            <a:noFill/>
            <a:ln>
              <a:noFill/>
            </a:ln>
          </p:spPr>
          <p:txBody>
            <a:bodyPr wrap="none" lIns="0" tIns="0" rIns="0" bIns="0" anchor="t" anchorCtr="0">
              <a:spAutoFit/>
            </a:bodyPr>
            <a:lstStyle/>
            <a:p>
              <a:pPr algn="l"/>
              <a:r>
                <a:rPr lang="zh-CN" sz="1200" dirty="0">
                  <a:solidFill>
                    <a:srgbClr val="111827"/>
                  </a:solidFill>
                  <a:latin typeface="Microsoft YaHei"/>
                  <a:ea typeface="Microsoft YaHei"/>
                  <a:cs typeface="Microsoft YaHei"/>
                </a:rPr>
                <a:t>Token 服务成为连接算力、模型与行业场景的经营主线</a:t>
              </a:r>
            </a:p>
          </p:txBody>
        </p:sp>
      </p:grpSp>
      <p:sp>
        <p:nvSpPr>
          <p:cNvPr id="42" name="content-source-slot Placeholder Carrier"/>
          <p:cNvSpPr txBox="1"/>
          <p:nvPr>
            <p:ph type="ftr" idx="3"/>
          </p:nvPr>
        </p:nvSpPr>
        <p:spPr>
          <a:xfrm>
            <a:off x="680847" y="6352699"/>
            <a:ext cx="3189361" cy="190690"/>
          </a:xfrm>
          <a:prstGeom prst="rect">
            <a:avLst/>
          </a:prstGeom>
          <a:noFill/>
          <a:ln>
            <a:noFill/>
          </a:ln>
        </p:spPr>
        <p:txBody>
          <a:bodyPr wrap="none" lIns="0" tIns="0" rIns="0" bIns="0" anchor="t" anchorCtr="0">
            <a:spAutoFit/>
          </a:bodyPr>
          <a:lstStyle/>
          <a:p>
            <a:pPr algn="l"/>
            <a:r>
              <a:rPr lang="zh-CN" sz="980" dirty="0">
                <a:solidFill>
                  <a:srgbClr val="6B7280"/>
                </a:solidFill>
                <a:latin typeface="Arial"/>
                <a:ea typeface="Microsoft YaHei"/>
                <a:cs typeface="Arial"/>
              </a:rPr>
              <a:t>来源:中国电信《2025 年全年业绩公布》,2026-03-24</a:t>
            </a:r>
          </a:p>
        </p:txBody>
      </p:sp>
      <p:sp>
        <p:nvSpPr>
          <p:cNvPr id="43" name="content-slide-number-slot Placeholder Carrier"/>
          <p:cNvSpPr txBox="1"/>
          <p:nvPr>
            <p:ph type="sldNum" idx="4"/>
          </p:nvPr>
        </p:nvSpPr>
        <p:spPr>
          <a:xfrm>
            <a:off x="11356127" y="6352699"/>
            <a:ext cx="155026" cy="190690"/>
          </a:xfrm>
          <a:prstGeom prst="rect">
            <a:avLst/>
          </a:prstGeom>
          <a:noFill/>
          <a:ln>
            <a:noFill/>
          </a:ln>
        </p:spPr>
        <p:txBody>
          <a:bodyPr wrap="none" lIns="0" tIns="0" rIns="0" bIns="0" anchor="t" anchorCtr="0">
            <a:spAutoFit/>
          </a:bodyPr>
          <a:lstStyle/>
          <a:p>
            <a:pPr algn="r"/>
            <a:fld id="{CE08A4B2-6BE8-42F3-B69C-FA4AB14D774D}" type="slidenum">
              <a:rPr lang="en-US" sz="980" dirty="0">
                <a:solidFill>
                  <a:srgbClr val="6B7280"/>
                </a:solidFill>
                <a:latin typeface="Arial"/>
                <a:ea typeface="Arial"/>
                <a:cs typeface="Arial"/>
              </a:rPr>
              <a:t>13</a:t>
            </a:fld>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right)">
                                      <p:cBhvr>
                                        <p:cTn id="7" dur="800"/>
                                        <p:tgtEl>
                                          <p:spTgt spid="23"/>
                                        </p:tgtEl>
                                      </p:cBhvr>
                                    </p:animEffect>
                                  </p:childTnLst>
                                </p:cTn>
                              </p:par>
                            </p:childTnLst>
                          </p:cTn>
                        </p:par>
                        <p:par>
                          <p:cTn id="8" fill="hold">
                            <p:stCondLst>
                              <p:cond delay="800"/>
                            </p:stCondLst>
                            <p:childTnLst>
                              <p:par>
                                <p:cTn id="9" presetID="10" presetClass="entr" presetSubtype="0" fill="hold" grpId="0" nodeType="afterEffect">
                                  <p:stCondLst>
                                    <p:cond delay="20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450"/>
                                        <p:tgtEl>
                                          <p:spTgt spid="25"/>
                                        </p:tgtEl>
                                      </p:cBhvr>
                                    </p:animEffect>
                                  </p:childTnLst>
                                </p:cTn>
                              </p:par>
                            </p:childTnLst>
                          </p:cTn>
                        </p:par>
                        <p:par>
                          <p:cTn id="12" fill="hold">
                            <p:stCondLst>
                              <p:cond delay="1450"/>
                            </p:stCondLst>
                            <p:childTnLst>
                              <p:par>
                                <p:cTn id="13" presetID="10" presetClass="entr" presetSubtype="0" fill="hold" grpId="0" nodeType="afterEffect">
                                  <p:stCondLst>
                                    <p:cond delay="20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450"/>
                                        <p:tgtEl>
                                          <p:spTgt spid="33"/>
                                        </p:tgtEl>
                                      </p:cBhvr>
                                    </p:animEffect>
                                  </p:childTnLst>
                                </p:cTn>
                              </p:par>
                            </p:childTnLst>
                          </p:cTn>
                        </p:par>
                        <p:par>
                          <p:cTn id="16" fill="hold">
                            <p:stCondLst>
                              <p:cond delay="2100"/>
                            </p:stCondLst>
                            <p:childTnLst>
                              <p:par>
                                <p:cTn id="17" presetID="10" presetClass="entr" presetSubtype="0" fill="hold" grpId="0" nodeType="afterEffect">
                                  <p:stCondLst>
                                    <p:cond delay="20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4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12" name="closing-title-slot Placeholder Carrier"/>
          <p:cNvSpPr txBox="1"/>
          <p:nvPr>
            <p:ph type="title"/>
          </p:nvPr>
        </p:nvSpPr>
        <p:spPr>
          <a:xfrm>
            <a:off x="899160" y="2286000"/>
            <a:ext cx="4734596" cy="586740"/>
          </a:xfrm>
          <a:prstGeom prst="rect">
            <a:avLst/>
          </a:prstGeom>
          <a:noFill/>
          <a:ln>
            <a:noFill/>
          </a:ln>
        </p:spPr>
        <p:txBody>
          <a:bodyPr wrap="none" lIns="0" tIns="0" rIns="0" bIns="0" anchor="t" anchorCtr="0">
            <a:spAutoFit/>
          </a:bodyPr>
          <a:lstStyle/>
          <a:p>
            <a:pPr algn="l"/>
            <a:r>
              <a:rPr lang="zh-CN" sz="3000" b="1" dirty="0">
                <a:solidFill>
                  <a:srgbClr val="111827"/>
                </a:solidFill>
                <a:latin typeface="Arial"/>
                <a:ea typeface="Microsoft YaHei"/>
                <a:cs typeface="Arial"/>
              </a:rPr>
              <a:t>以 Token 服务为经营主线</a:t>
            </a:r>
          </a:p>
        </p:txBody>
      </p:sp>
      <p:sp>
        <p:nvSpPr>
          <p:cNvPr id="13" name="closing-subtitle-slot Placeholder Carrier"/>
          <p:cNvSpPr txBox="1"/>
          <p:nvPr>
            <p:ph type="subTitle" idx="1"/>
          </p:nvPr>
        </p:nvSpPr>
        <p:spPr>
          <a:xfrm>
            <a:off x="907542" y="2978468"/>
            <a:ext cx="5236769" cy="264033"/>
          </a:xfrm>
          <a:prstGeom prst="rect">
            <a:avLst/>
          </a:prstGeom>
          <a:noFill/>
          <a:ln>
            <a:noFill/>
          </a:ln>
        </p:spPr>
        <p:txBody>
          <a:bodyPr wrap="none" lIns="0" tIns="0" rIns="0" bIns="0" anchor="t" anchorCtr="0">
            <a:spAutoFit/>
          </a:bodyPr>
          <a:lstStyle/>
          <a:p>
            <a:pPr algn="l" marL="0" indent="0">
              <a:buNone/>
            </a:pPr>
            <a:r>
              <a:rPr lang="zh-CN" sz="1350" dirty="0">
                <a:solidFill>
                  <a:srgbClr val="6B7280"/>
                </a:solidFill>
                <a:latin typeface="Arial"/>
                <a:ea typeface="Microsoft YaHei"/>
                <a:cs typeface="Arial"/>
              </a:rPr>
              <a:t>打造领先的 AI 服务商 · 2026 年全面实施“云改数转智惠”战略</a:t>
            </a:r>
          </a:p>
        </p:txBody>
      </p:sp>
      <p:sp>
        <p:nvSpPr>
          <p:cNvPr id="14" name="closing-contact-slot Placeholder Carrier"/>
          <p:cNvSpPr txBox="1"/>
          <p:nvPr>
            <p:ph type="body" idx="2"/>
          </p:nvPr>
        </p:nvSpPr>
        <p:spPr>
          <a:xfrm>
            <a:off x="907542" y="3854768"/>
            <a:ext cx="5220481" cy="264033"/>
          </a:xfrm>
          <a:prstGeom prst="rect">
            <a:avLst/>
          </a:prstGeom>
          <a:noFill/>
          <a:ln>
            <a:noFill/>
          </a:ln>
        </p:spPr>
        <p:txBody>
          <a:bodyPr wrap="none" lIns="0" tIns="0" rIns="0" bIns="0" anchor="t" anchorCtr="0">
            <a:spAutoFit/>
          </a:bodyPr>
          <a:lstStyle/>
          <a:p>
            <a:pPr algn="l" marL="0" indent="0">
              <a:buNone/>
            </a:pPr>
            <a:r>
              <a:rPr lang="zh-CN" sz="1350" dirty="0">
                <a:solidFill>
                  <a:srgbClr val="2B2F33"/>
                </a:solidFill>
                <a:latin typeface="Arial"/>
                <a:ea typeface="Microsoft YaHei"/>
                <a:cs typeface="Arial"/>
              </a:rPr>
              <a:t>资料来源:中国电信官网《2025 年全年业绩公布》(2026-03-24)</a:t>
            </a:r>
          </a:p>
        </p:txBody>
      </p:sp>
      <p:sp>
        <p:nvSpPr>
          <p:cNvPr id="15" name="closing-slide-number-slot Placeholder Carrier"/>
          <p:cNvSpPr txBox="1"/>
          <p:nvPr>
            <p:ph type="sldNum" idx="3"/>
          </p:nvPr>
        </p:nvSpPr>
        <p:spPr>
          <a:xfrm>
            <a:off x="11356127" y="6352699"/>
            <a:ext cx="155026" cy="190690"/>
          </a:xfrm>
          <a:prstGeom prst="rect">
            <a:avLst/>
          </a:prstGeom>
          <a:noFill/>
          <a:ln>
            <a:noFill/>
          </a:ln>
        </p:spPr>
        <p:txBody>
          <a:bodyPr wrap="none" lIns="0" tIns="0" rIns="0" bIns="0" anchor="t" anchorCtr="0">
            <a:spAutoFit/>
          </a:bodyPr>
          <a:lstStyle/>
          <a:p>
            <a:pPr algn="r"/>
            <a:fld id="{CE08A4B2-6BE8-42F3-B69C-FA4AB14D774D}" type="slidenum">
              <a:rPr lang="en-US" sz="980" dirty="0">
                <a:solidFill>
                  <a:srgbClr val="FFFFFF"/>
                </a:solidFill>
                <a:latin typeface="Arial"/>
                <a:ea typeface="Arial"/>
                <a:cs typeface="Arial"/>
              </a:rPr>
              <a:t>14</a:t>
            </a:fld>
          </a:p>
        </p:txBody>
      </p:sp>
    </p:spTree>
  </p:cSld>
  <p:clrMapOvr>
    <a:masterClrMapping/>
  </p:clrMapOvr>
  <p:transitio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hina Telecom Conten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14</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
  <cp:lastModifiedBy/>
  <cp:revision>1</cp:revision>
  <dcterms:created xsi:type="dcterms:W3CDTF">2026-09-04T09:34:40Z</dcterms:created>
  <dcterms:modified xsi:type="dcterms:W3CDTF">2026-09-04T09:34:40Z</dcterms:modified>
  <cp:category/>
  <cp:contentStatus/>
</cp:coreProperties>
</file>