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16x9"/>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jilin_geohazard_rules_beautify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zh-CN" smtClean="0"/>
              <a:t>1/27/13</a:t>
            </a:fld>
            <a:endParaRPr lang="zh-CN"/>
          </a:p>
        </p:txBody>
      </p:sp>
      <p:sp>
        <p:nvSpPr>
          <p:cNvPr id="3" name="Footer Placeholder 2"/>
          <p:cNvSpPr>
            <a:spLocks noGrp="1"/>
          </p:cNvSpPr>
          <p:nvPr>
            <p:ph type="ftr" sz="quarter" idx="11"/>
          </p:nvPr>
        </p:nvSpPr>
        <p:spPr/>
        <p:txBody>
          <a:bodyPr/>
          <a:lstStyle/>
          <a:p>
            <a:endParaRPr lang="zh-CN"/>
          </a:p>
        </p:txBody>
      </p:sp>
      <p:sp>
        <p:nvSpPr>
          <p:cNvPr id="4" name="Slide Number Placeholder 3"/>
          <p:cNvSpPr>
            <a:spLocks noGrp="1"/>
          </p:cNvSpPr>
          <p:nvPr>
            <p:ph type="sldNum" sz="quarter" idx="12"/>
          </p:nvPr>
        </p:nvSpPr>
        <p:spPr/>
        <p:txBody>
          <a:bodyPr/>
          <a:lstStyle/>
          <a:p>
            <a:fld id="{C1FF6DA9-008F-8B48-92A6-B652298478BF}" type="slidenum">
              <a:rPr lang="zh-CN" smtClean="0"/>
              <a:t>‹#›</a:t>
            </a:fld>
            <a:endParaRPr lang="zh-CN"/>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jilin_geohazard_rules_beautify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zh-CN" smtClean="0"/>
              <a:t>1/27/13</a:t>
            </a:fld>
            <a:endParaRPr lang="zh-C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zh-CN" smtClean="0"/>
              <a:t>‹#›</a:t>
            </a:fld>
            <a:endParaRPr lang="zh-CN"/>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27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 Id="rId3" Type="http://schemas.openxmlformats.org/officeDocument/2006/relationships/image" Target="../media/image_2d7b1a686920ed0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 Id="rId3" Type="http://schemas.openxmlformats.org/officeDocument/2006/relationships/image" Target="../media/image_fe6a28ad300defc6.png"/>
  <Relationship Id="rId4" Type="http://schemas.openxmlformats.org/officeDocument/2006/relationships/image" Target="../media/image_e49b1baece85bbbc.png"/>
  <Relationship Id="rId5" Type="http://schemas.openxmlformats.org/officeDocument/2006/relationships/image" Target="../media/image_6493acc7eba4a3a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 Id="rId3" Type="http://schemas.openxmlformats.org/officeDocument/2006/relationships/image" Target="../media/image_74c5b134cff5cf8c.jpg"/>
  <Relationship Id="rId4" Type="http://schemas.openxmlformats.org/officeDocument/2006/relationships/image" Target="../media/image_098f203a454d283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 Id="rId3" Type="http://schemas.openxmlformats.org/officeDocument/2006/relationships/image" Target="../media/image_f495529a0331883b.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834a0c525c67c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org-header"/>
          <p:cNvGrpSpPr/>
          <p:nvPr/>
        </p:nvGrpSpPr>
        <p:grpSpPr>
          <a:xfrm>
            <a:off x="533400" y="419100"/>
            <a:ext cx="5308627" cy="689801"/>
            <a:chOff x="533400" y="419100"/>
            <a:chExt cx="5308627" cy="689801"/>
          </a:xfrm>
        </p:grpSpPr>
        <p:pic>
          <p:nvPicPr>
            <p:cNvPr id="2" name="Image 2"/>
            <p:cNvPicPr>
              <a:picLocks noChangeAspect="1"/>
            </p:cNvPicPr>
            <p:nvPr/>
          </p:nvPicPr>
          <p:blipFill>
            <a:blip r:embed="rId2"/>
            <a:stretch>
              <a:fillRect/>
            </a:stretch>
          </p:blipFill>
          <p:spPr>
            <a:xfrm>
              <a:off x="533400" y="419100"/>
              <a:ext cx="685800" cy="685800"/>
            </a:xfrm>
            <a:prstGeom prst="ellipse">
              <a:avLst/>
            </a:prstGeom>
          </p:spPr>
        </p:pic>
        <p:sp>
          <p:nvSpPr>
            <p:cNvPr id="3" name="TextBox 3"/>
            <p:cNvSpPr txBox="1"/>
            <p:nvPr/>
          </p:nvSpPr>
          <p:spPr>
            <a:xfrm>
              <a:off x="1360932" y="478155"/>
              <a:ext cx="2282952" cy="410718"/>
            </a:xfrm>
            <a:prstGeom prst="rect">
              <a:avLst/>
            </a:prstGeom>
            <a:noFill/>
            <a:ln>
              <a:noFill/>
            </a:ln>
          </p:spPr>
          <p:txBody>
            <a:bodyPr wrap="none" lIns="0" tIns="0" rIns="0" bIns="0" anchor="t" anchorCtr="0">
              <a:spAutoFit/>
            </a:bodyPr>
            <a:lstStyle/>
            <a:p>
              <a:pPr algn="l"/>
              <a:r>
                <a:rPr lang="zh-CN" sz="2100" b="1" dirty="0">
                  <a:solidFill>
                    <a:srgbClr val="0B2A5B"/>
                  </a:solidFill>
                  <a:latin typeface="+mn-lt"/>
                  <a:ea typeface="+mn-ea"/>
                  <a:cs typeface="+mn-cs"/>
                </a:rPr>
                <a:t>吉林省自然资源厅</a:t>
              </a:r>
            </a:p>
          </p:txBody>
        </p:sp>
        <p:sp>
          <p:nvSpPr>
            <p:cNvPr id="4" name="TextBox 4"/>
            <p:cNvSpPr txBox="1"/>
            <p:nvPr/>
          </p:nvSpPr>
          <p:spPr>
            <a:xfrm>
              <a:off x="1364742" y="844868"/>
              <a:ext cx="4477285"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Department of Natural Resources of Jilin Province</a:t>
              </a:r>
            </a:p>
          </p:txBody>
        </p:sp>
      </p:grpSp>
      <p:grpSp>
        <p:nvGrpSpPr>
          <p:cNvPr id="13" name="cover-title"/>
          <p:cNvGrpSpPr/>
          <p:nvPr/>
        </p:nvGrpSpPr>
        <p:grpSpPr>
          <a:xfrm>
            <a:off x="0" y="1809750"/>
            <a:ext cx="12192000" cy="2762250"/>
            <a:chOff x="0" y="1809750"/>
            <a:chExt cx="12192000" cy="2762250"/>
          </a:xfrm>
        </p:grpSpPr>
        <p:sp>
          <p:nvSpPr>
            <p:cNvPr id="6" name="Rectangle 6"/>
            <p:cNvSpPr/>
            <p:nvPr/>
          </p:nvSpPr>
          <p:spPr>
            <a:xfrm>
              <a:off x="0" y="1809750"/>
              <a:ext cx="12192000" cy="2762250"/>
            </a:xfrm>
            <a:prstGeom prst="rect">
              <a:avLst/>
            </a:prstGeom>
            <a:gradFill>
              <a:gsLst>
                <a:gs pos="0">
                  <a:schemeClr val="accent1"/>
                </a:gs>
                <a:gs pos="100000">
                  <a:srgbClr val="0B4F8F"/>
                </a:gs>
              </a:gsLst>
              <a:lin ang="0" scaled="1"/>
            </a:gradFill>
            <a:ln>
              <a:noFill/>
            </a:ln>
          </p:spPr>
        </p:sp>
        <p:sp>
          <p:nvSpPr>
            <p:cNvPr id="7" name="Freeform 7"/>
            <p:cNvSpPr/>
            <p:nvPr/>
          </p:nvSpPr>
          <p:spPr>
            <a:xfrm>
              <a:off x="8191500" y="3429000"/>
              <a:ext cx="2381250" cy="1143000"/>
            </a:xfrm>
            <a:prstGeom prst="triangle">
              <a:avLst/>
            </a:prstGeom>
            <a:solidFill>
              <a:schemeClr val="lt1">
                <a:alpha val="8000"/>
              </a:schemeClr>
            </a:solidFill>
            <a:ln>
              <a:noFill/>
            </a:ln>
          </p:spPr>
        </p:sp>
        <p:sp>
          <p:nvSpPr>
            <p:cNvPr id="8" name="Freeform 8"/>
            <p:cNvSpPr/>
            <p:nvPr/>
          </p:nvSpPr>
          <p:spPr>
            <a:xfrm>
              <a:off x="9525000" y="2381250"/>
              <a:ext cx="2667000" cy="2190750"/>
            </a:xfrm>
            <a:prstGeom prst="triangle">
              <a:avLst/>
            </a:prstGeom>
            <a:solidFill>
              <a:schemeClr val="lt1">
                <a:alpha val="12000"/>
              </a:schemeClr>
            </a:solidFill>
            <a:ln>
              <a:noFill/>
            </a:ln>
          </p:spPr>
        </p:sp>
        <p:sp>
          <p:nvSpPr>
            <p:cNvPr id="9" name="Freeform 9"/>
            <p:cNvSpPr/>
            <p:nvPr/>
          </p:nvSpPr>
          <p:spPr>
            <a:xfrm>
              <a:off x="10953750" y="3333750"/>
              <a:ext cx="1238250" cy="1238250"/>
            </a:xfrm>
            <a:prstGeom prst="triangle">
              <a:avLst/>
            </a:prstGeom>
            <a:solidFill>
              <a:schemeClr val="lt1">
                <a:alpha val="8000"/>
              </a:schemeClr>
            </a:solidFill>
            <a:ln>
              <a:noFill/>
            </a:ln>
          </p:spPr>
        </p:sp>
        <p:sp>
          <p:nvSpPr>
            <p:cNvPr id="10" name="TextBox 10"/>
            <p:cNvSpPr txBox="1"/>
            <p:nvPr/>
          </p:nvSpPr>
          <p:spPr>
            <a:xfrm>
              <a:off x="895350" y="2575560"/>
              <a:ext cx="9649968" cy="819150"/>
            </a:xfrm>
            <a:prstGeom prst="rect">
              <a:avLst/>
            </a:prstGeom>
            <a:noFill/>
            <a:ln>
              <a:noFill/>
            </a:ln>
          </p:spPr>
          <p:txBody>
            <a:bodyPr wrap="none" lIns="0" tIns="0" rIns="0" bIns="0" anchor="t" anchorCtr="0">
              <a:spAutoFit/>
            </a:bodyPr>
            <a:lstStyle/>
            <a:p>
              <a:pPr algn="l"/>
              <a:r>
                <a:rPr lang="zh-CN" sz="4200" b="1" dirty="0">
                  <a:solidFill>
                    <a:srgbClr val="FFFFFF"/>
                  </a:solidFill>
                  <a:latin typeface="+mn-lt"/>
                  <a:ea typeface="+mn-ea"/>
                  <a:cs typeface="+mn-cs"/>
                </a:rPr>
                <a:t>吉林省地质灾害治理工程项目管理办法</a:t>
              </a:r>
            </a:p>
          </p:txBody>
        </p:sp>
        <p:sp>
          <p:nvSpPr>
            <p:cNvPr id="11" name="Rectangle 11"/>
            <p:cNvSpPr/>
            <p:nvPr/>
          </p:nvSpPr>
          <p:spPr>
            <a:xfrm>
              <a:off x="914400" y="3352800"/>
              <a:ext cx="685800" cy="57150"/>
            </a:xfrm>
            <a:prstGeom prst="rect">
              <a:avLst/>
            </a:prstGeom>
            <a:solidFill>
              <a:srgbClr val="FFC000"/>
            </a:solidFill>
            <a:ln>
              <a:noFill/>
            </a:ln>
          </p:spPr>
        </p:sp>
        <p:sp>
          <p:nvSpPr>
            <p:cNvPr id="12" name="TextBox 12"/>
            <p:cNvSpPr txBox="1"/>
            <p:nvPr/>
          </p:nvSpPr>
          <p:spPr>
            <a:xfrm>
              <a:off x="900684" y="3689985"/>
              <a:ext cx="1481328" cy="528066"/>
            </a:xfrm>
            <a:prstGeom prst="rect">
              <a:avLst/>
            </a:prstGeom>
            <a:noFill/>
            <a:ln>
              <a:noFill/>
            </a:ln>
          </p:spPr>
          <p:txBody>
            <a:bodyPr wrap="none" lIns="0" tIns="0" rIns="0" bIns="0" anchor="t" anchorCtr="0">
              <a:spAutoFit/>
            </a:bodyPr>
            <a:lstStyle/>
            <a:p>
              <a:pPr algn="l"/>
              <a:r>
                <a:rPr lang="zh-CN" sz="2700" b="1" dirty="0">
                  <a:solidFill>
                    <a:srgbClr val="FFFFFF"/>
                  </a:solidFill>
                  <a:latin typeface="+mn-lt"/>
                  <a:ea typeface="+mn-ea"/>
                  <a:cs typeface="+mn-cs"/>
                </a:rPr>
                <a:t>政策解读</a:t>
              </a:r>
            </a:p>
          </p:txBody>
        </p:sp>
      </p:grpSp>
      <p:grpSp>
        <p:nvGrpSpPr>
          <p:cNvPr id="17" name="cover-signature"/>
          <p:cNvGrpSpPr/>
          <p:nvPr/>
        </p:nvGrpSpPr>
        <p:grpSpPr>
          <a:xfrm>
            <a:off x="914400" y="5086350"/>
            <a:ext cx="2462784" cy="767334"/>
            <a:chOff x="914400" y="5086350"/>
            <a:chExt cx="2462784" cy="767334"/>
          </a:xfrm>
        </p:grpSpPr>
        <p:sp>
          <p:nvSpPr>
            <p:cNvPr id="14" name="Rectangle 14"/>
            <p:cNvSpPr/>
            <p:nvPr/>
          </p:nvSpPr>
          <p:spPr>
            <a:xfrm>
              <a:off x="914400" y="5086350"/>
              <a:ext cx="38100" cy="685800"/>
            </a:xfrm>
            <a:prstGeom prst="rect">
              <a:avLst/>
            </a:prstGeom>
            <a:solidFill>
              <a:schemeClr val="accent1"/>
            </a:solidFill>
            <a:ln>
              <a:noFill/>
            </a:ln>
          </p:spPr>
        </p:sp>
        <p:sp>
          <p:nvSpPr>
            <p:cNvPr id="15" name="TextBox 15"/>
            <p:cNvSpPr txBox="1"/>
            <p:nvPr/>
          </p:nvSpPr>
          <p:spPr>
            <a:xfrm>
              <a:off x="1094232" y="5126355"/>
              <a:ext cx="2282952" cy="410718"/>
            </a:xfrm>
            <a:prstGeom prst="rect">
              <a:avLst/>
            </a:prstGeom>
            <a:noFill/>
            <a:ln>
              <a:noFill/>
            </a:ln>
          </p:spPr>
          <p:txBody>
            <a:bodyPr wrap="none" lIns="0" tIns="0" rIns="0" bIns="0" anchor="t" anchorCtr="0">
              <a:spAutoFit/>
            </a:bodyPr>
            <a:lstStyle/>
            <a:p>
              <a:pPr algn="l"/>
              <a:r>
                <a:rPr lang="zh-CN" sz="2100" b="1" dirty="0">
                  <a:solidFill>
                    <a:srgbClr val="0B2A5B"/>
                  </a:solidFill>
                  <a:latin typeface="+mn-lt"/>
                  <a:ea typeface="+mn-ea"/>
                  <a:cs typeface="+mn-cs"/>
                </a:rPr>
                <a:t>吉林省自然资源厅</a:t>
              </a:r>
            </a:p>
          </p:txBody>
        </p:sp>
        <p:sp>
          <p:nvSpPr>
            <p:cNvPr id="16" name="TextBox 16"/>
            <p:cNvSpPr txBox="1"/>
            <p:nvPr/>
          </p:nvSpPr>
          <p:spPr>
            <a:xfrm>
              <a:off x="1095756" y="5501640"/>
              <a:ext cx="1169289"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2024年3月</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12" name="toc-panel"/>
          <p:cNvGrpSpPr/>
          <p:nvPr/>
        </p:nvGrpSpPr>
        <p:grpSpPr>
          <a:xfrm>
            <a:off x="0" y="0"/>
            <a:ext cx="3810000" cy="6858000"/>
            <a:chOff x="0" y="0"/>
            <a:chExt cx="3810000" cy="6858000"/>
          </a:xfrm>
        </p:grpSpPr>
        <p:sp>
          <p:nvSpPr>
            <p:cNvPr id="2" name="Rectangle 2"/>
            <p:cNvSpPr/>
            <p:nvPr/>
          </p:nvSpPr>
          <p:spPr>
            <a:xfrm>
              <a:off x="0" y="0"/>
              <a:ext cx="3810000" cy="6858000"/>
            </a:xfrm>
            <a:prstGeom prst="rect">
              <a:avLst/>
            </a:prstGeom>
            <a:solidFill>
              <a:srgbClr val="0B2A5B"/>
            </a:solidFill>
            <a:ln>
              <a:noFill/>
            </a:ln>
          </p:spPr>
        </p:sp>
        <p:sp>
          <p:nvSpPr>
            <p:cNvPr id="3" name="Freeform 3"/>
            <p:cNvSpPr/>
            <p:nvPr/>
          </p:nvSpPr>
          <p:spPr>
            <a:xfrm>
              <a:off x="190500" y="5810250"/>
              <a:ext cx="1905000" cy="1047750"/>
            </a:xfrm>
            <a:prstGeom prst="triangle">
              <a:avLst/>
            </a:prstGeom>
            <a:solidFill>
              <a:schemeClr val="lt1">
                <a:alpha val="8000"/>
              </a:schemeClr>
            </a:solidFill>
            <a:ln>
              <a:noFill/>
            </a:ln>
          </p:spPr>
        </p:sp>
        <p:sp>
          <p:nvSpPr>
            <p:cNvPr id="4" name="Freeform 4"/>
            <p:cNvSpPr/>
            <p:nvPr/>
          </p:nvSpPr>
          <p:spPr>
            <a:xfrm>
              <a:off x="1143000" y="5048250"/>
              <a:ext cx="2095500" cy="1809750"/>
            </a:xfrm>
            <a:prstGeom prst="triangle">
              <a:avLst/>
            </a:prstGeom>
            <a:solidFill>
              <a:schemeClr val="lt1">
                <a:alpha val="12000"/>
              </a:schemeClr>
            </a:solidFill>
            <a:ln>
              <a:noFill/>
            </a:ln>
          </p:spPr>
        </p:sp>
        <p:sp>
          <p:nvSpPr>
            <p:cNvPr id="5" name="Freeform 5"/>
            <p:cNvSpPr/>
            <p:nvPr/>
          </p:nvSpPr>
          <p:spPr>
            <a:xfrm>
              <a:off x="2667000" y="5905500"/>
              <a:ext cx="1143000" cy="952500"/>
            </a:xfrm>
            <a:prstGeom prst="triangle">
              <a:avLst/>
            </a:prstGeom>
            <a:solidFill>
              <a:schemeClr val="lt1">
                <a:alpha val="8000"/>
              </a:schemeClr>
            </a:solidFill>
            <a:ln>
              <a:noFill/>
            </a:ln>
          </p:spPr>
        </p:sp>
        <p:pic>
          <p:nvPicPr>
            <p:cNvPr id="6" name="Image 6"/>
            <p:cNvPicPr>
              <a:picLocks noChangeAspect="1"/>
            </p:cNvPicPr>
            <p:nvPr/>
          </p:nvPicPr>
          <p:blipFill>
            <a:blip r:embed="rId2"/>
            <a:stretch>
              <a:fillRect/>
            </a:stretch>
          </p:blipFill>
          <p:spPr>
            <a:xfrm>
              <a:off x="1485900" y="533400"/>
              <a:ext cx="838200" cy="838200"/>
            </a:xfrm>
            <a:prstGeom prst="ellipse">
              <a:avLst/>
            </a:prstGeom>
          </p:spPr>
        </p:pic>
        <p:sp>
          <p:nvSpPr>
            <p:cNvPr id="7" name="TextBox 7"/>
            <p:cNvSpPr txBox="1"/>
            <p:nvPr/>
          </p:nvSpPr>
          <p:spPr>
            <a:xfrm>
              <a:off x="926592" y="1615440"/>
              <a:ext cx="1956816"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吉林省自然资源厅</a:t>
              </a:r>
            </a:p>
          </p:txBody>
        </p:sp>
        <p:sp>
          <p:nvSpPr>
            <p:cNvPr id="8" name="TextBox 8"/>
            <p:cNvSpPr txBox="1"/>
            <p:nvPr/>
          </p:nvSpPr>
          <p:spPr>
            <a:xfrm>
              <a:off x="163834" y="1944052"/>
              <a:ext cx="3482333" cy="205359"/>
            </a:xfrm>
            <a:prstGeom prst="rect">
              <a:avLst/>
            </a:prstGeom>
            <a:noFill/>
            <a:ln>
              <a:noFill/>
            </a:ln>
          </p:spPr>
          <p:txBody>
            <a:bodyPr wrap="none" lIns="0" tIns="0" rIns="0" bIns="0" anchor="t" anchorCtr="0">
              <a:spAutoFit/>
            </a:bodyPr>
            <a:lstStyle/>
            <a:p>
              <a:pPr algn="ctr"/>
              <a:r>
                <a:rPr lang="zh-CN" sz="1050" dirty="0">
                  <a:solidFill>
                    <a:schemeClr val="accent6"/>
                  </a:solidFill>
                  <a:latin typeface="+mn-lt"/>
                  <a:ea typeface="+mn-ea"/>
                  <a:cs typeface="+mn-cs"/>
                </a:rPr>
                <a:t>Department of Natural Resources of Jilin Province</a:t>
              </a:r>
            </a:p>
          </p:txBody>
        </p:sp>
        <p:sp>
          <p:nvSpPr>
            <p:cNvPr id="9" name="TextBox 9"/>
            <p:cNvSpPr txBox="1"/>
            <p:nvPr/>
          </p:nvSpPr>
          <p:spPr>
            <a:xfrm>
              <a:off x="1603248" y="2899410"/>
              <a:ext cx="603504" cy="819150"/>
            </a:xfrm>
            <a:prstGeom prst="rect">
              <a:avLst/>
            </a:prstGeom>
            <a:noFill/>
            <a:ln>
              <a:noFill/>
            </a:ln>
          </p:spPr>
          <p:txBody>
            <a:bodyPr wrap="none" lIns="0" tIns="0" rIns="0" bIns="0" anchor="t" anchorCtr="0">
              <a:spAutoFit/>
            </a:bodyPr>
            <a:lstStyle/>
            <a:p>
              <a:pPr algn="ctr"/>
              <a:r>
                <a:rPr lang="zh-CN" sz="4200" b="1" dirty="0">
                  <a:solidFill>
                    <a:srgbClr val="FFFFFF"/>
                  </a:solidFill>
                  <a:latin typeface="+mn-lt"/>
                  <a:ea typeface="+mn-ea"/>
                  <a:cs typeface="+mn-cs"/>
                </a:rPr>
                <a:t>目</a:t>
              </a:r>
            </a:p>
          </p:txBody>
        </p:sp>
        <p:sp>
          <p:nvSpPr>
            <p:cNvPr id="10" name="TextBox 10"/>
            <p:cNvSpPr txBox="1"/>
            <p:nvPr/>
          </p:nvSpPr>
          <p:spPr>
            <a:xfrm>
              <a:off x="1603248" y="3661410"/>
              <a:ext cx="603504" cy="819150"/>
            </a:xfrm>
            <a:prstGeom prst="rect">
              <a:avLst/>
            </a:prstGeom>
            <a:noFill/>
            <a:ln>
              <a:noFill/>
            </a:ln>
          </p:spPr>
          <p:txBody>
            <a:bodyPr wrap="none" lIns="0" tIns="0" rIns="0" bIns="0" anchor="t" anchorCtr="0">
              <a:spAutoFit/>
            </a:bodyPr>
            <a:lstStyle/>
            <a:p>
              <a:pPr algn="ctr"/>
              <a:r>
                <a:rPr lang="zh-CN" sz="4200" b="1" dirty="0">
                  <a:solidFill>
                    <a:srgbClr val="FFFFFF"/>
                  </a:solidFill>
                  <a:latin typeface="+mn-lt"/>
                  <a:ea typeface="+mn-ea"/>
                  <a:cs typeface="+mn-cs"/>
                </a:rPr>
                <a:t>录</a:t>
              </a:r>
            </a:p>
          </p:txBody>
        </p:sp>
        <p:sp>
          <p:nvSpPr>
            <p:cNvPr id="11" name="Rectangle 11"/>
            <p:cNvSpPr/>
            <p:nvPr/>
          </p:nvSpPr>
          <p:spPr>
            <a:xfrm>
              <a:off x="1676400" y="4362450"/>
              <a:ext cx="457200" cy="47625"/>
            </a:xfrm>
            <a:prstGeom prst="rect">
              <a:avLst/>
            </a:prstGeom>
            <a:solidFill>
              <a:srgbClr val="FFC000"/>
            </a:solidFill>
            <a:ln>
              <a:noFill/>
            </a:ln>
          </p:spPr>
        </p:sp>
      </p:grpSp>
      <p:sp>
        <p:nvSpPr>
          <p:cNvPr id="13" name="Line 13"/>
          <p:cNvSpPr/>
          <p:nvPr/>
        </p:nvSpPr>
        <p:spPr>
          <a:xfrm>
            <a:off x="4762500" y="1619250"/>
            <a:ext cx="9525" cy="3810000"/>
          </a:xfrm>
          <a:custGeom>
            <a:avLst/>
            <a:gdLst/>
            <a:ahLst/>
            <a:cxnLst/>
            <a:rect l="l" t="t" r="r" b="b"/>
            <a:pathLst>
              <a:path w="9525" h="3810000">
                <a:moveTo>
                  <a:pt x="0" y="0"/>
                </a:moveTo>
                <a:lnTo>
                  <a:pt x="0" y="3810000"/>
                </a:lnTo>
              </a:path>
            </a:pathLst>
          </a:custGeom>
          <a:noFill/>
          <a:ln w="19050">
            <a:solidFill>
              <a:schemeClr val="accent6"/>
            </a:solidFill>
          </a:ln>
        </p:spPr>
      </p:sp>
      <p:grpSp>
        <p:nvGrpSpPr>
          <p:cNvPr id="19" name="toc-item-1"/>
          <p:cNvGrpSpPr/>
          <p:nvPr/>
        </p:nvGrpSpPr>
        <p:grpSpPr>
          <a:xfrm>
            <a:off x="4476750" y="1295400"/>
            <a:ext cx="6838950" cy="647700"/>
            <a:chOff x="4476750" y="1295400"/>
            <a:chExt cx="6838950" cy="647700"/>
          </a:xfrm>
        </p:grpSpPr>
        <p:sp>
          <p:nvSpPr>
            <p:cNvPr id="14" name="Rectangle 14"/>
            <p:cNvSpPr/>
            <p:nvPr/>
          </p:nvSpPr>
          <p:spPr>
            <a:xfrm>
              <a:off x="5219700" y="1295400"/>
              <a:ext cx="6096000" cy="647700"/>
            </a:xfrm>
            <a:prstGeom prst="roundRect">
              <a:avLst>
                <a:gd name="adj" fmla="val 8824"/>
              </a:avLst>
            </a:prstGeom>
            <a:solidFill>
              <a:schemeClr val="lt2"/>
            </a:solidFill>
            <a:ln>
              <a:noFill/>
            </a:ln>
          </p:spPr>
        </p:sp>
        <p:sp>
          <p:nvSpPr>
            <p:cNvPr id="15" name="Ellipse 15"/>
            <p:cNvSpPr/>
            <p:nvPr/>
          </p:nvSpPr>
          <p:spPr>
            <a:xfrm>
              <a:off x="4476750" y="1333500"/>
              <a:ext cx="571500" cy="571500"/>
            </a:xfrm>
            <a:prstGeom prst="ellipse">
              <a:avLst/>
            </a:prstGeom>
            <a:solidFill>
              <a:schemeClr val="accent1"/>
            </a:solidFill>
            <a:ln>
              <a:noFill/>
            </a:ln>
          </p:spPr>
        </p:sp>
        <p:sp>
          <p:nvSpPr>
            <p:cNvPr id="16" name="TextBox 16"/>
            <p:cNvSpPr txBox="1"/>
            <p:nvPr/>
          </p:nvSpPr>
          <p:spPr>
            <a:xfrm>
              <a:off x="4660457" y="1464945"/>
              <a:ext cx="204086" cy="469392"/>
            </a:xfrm>
            <a:prstGeom prst="rect">
              <a:avLst/>
            </a:prstGeom>
            <a:noFill/>
            <a:ln>
              <a:noFill/>
            </a:ln>
          </p:spPr>
          <p:txBody>
            <a:bodyPr wrap="none" lIns="0" tIns="0" rIns="0" bIns="0" anchor="t" anchorCtr="0">
              <a:spAutoFit/>
            </a:bodyPr>
            <a:lstStyle/>
            <a:p>
              <a:pPr algn="ctr"/>
              <a:r>
                <a:rPr lang="zh-CN" sz="2400" b="1" dirty="0">
                  <a:solidFill>
                    <a:srgbClr val="FFFFFF"/>
                  </a:solidFill>
                  <a:latin typeface="+mn-lt"/>
                  <a:ea typeface="+mn-ea"/>
                  <a:cs typeface="+mn-cs"/>
                </a:rPr>
                <a:t>1</a:t>
              </a:r>
            </a:p>
          </p:txBody>
        </p:sp>
        <p:sp>
          <p:nvSpPr>
            <p:cNvPr id="17" name="TextBox 17"/>
            <p:cNvSpPr txBox="1"/>
            <p:nvPr/>
          </p:nvSpPr>
          <p:spPr>
            <a:xfrm>
              <a:off x="5513070" y="1481138"/>
              <a:ext cx="1234440" cy="440055"/>
            </a:xfrm>
            <a:prstGeom prst="rect">
              <a:avLst/>
            </a:prstGeom>
            <a:noFill/>
            <a:ln>
              <a:noFill/>
            </a:ln>
          </p:spPr>
          <p:txBody>
            <a:bodyPr wrap="none" lIns="0" tIns="0" rIns="0" bIns="0" anchor="t" anchorCtr="0">
              <a:spAutoFit/>
            </a:bodyPr>
            <a:lstStyle/>
            <a:p>
              <a:pPr algn="l"/>
              <a:r>
                <a:rPr lang="zh-CN" sz="2250" b="1" dirty="0">
                  <a:solidFill>
                    <a:srgbClr val="0B2A5B"/>
                  </a:solidFill>
                  <a:latin typeface="+mn-lt"/>
                  <a:ea typeface="+mn-ea"/>
                  <a:cs typeface="+mn-cs"/>
                </a:rPr>
                <a:t>出台背景</a:t>
              </a:r>
            </a:p>
          </p:txBody>
        </p:sp>
        <p:sp>
          <p:nvSpPr>
            <p:cNvPr id="18" name="Freeform 18"/>
            <p:cNvSpPr/>
            <p:nvPr/>
          </p:nvSpPr>
          <p:spPr>
            <a:xfrm>
              <a:off x="10833100" y="1492142"/>
              <a:ext cx="203199" cy="254465"/>
            </a:xfrm>
            <a:custGeom>
              <a:avLst/>
              <a:gdLst/>
              <a:ahLst/>
              <a:cxnLst/>
              <a:rect l="l" t="t" r="r" b="b"/>
              <a:pathLst>
                <a:path w="203199" h="254465">
                  <a:moveTo>
                    <a:pt x="0" y="38208"/>
                  </a:moveTo>
                  <a:cubicBezTo>
                    <a:pt x="0" y="34796"/>
                    <a:pt x="1374" y="31528"/>
                    <a:pt x="3810" y="29140"/>
                  </a:cubicBezTo>
                  <a:cubicBezTo>
                    <a:pt x="32537" y="979"/>
                    <a:pt x="78207" y="0"/>
                    <a:pt x="108115" y="26905"/>
                  </a:cubicBezTo>
                  <a:lnTo>
                    <a:pt x="112573" y="31070"/>
                  </a:lnTo>
                  <a:cubicBezTo>
                    <a:pt x="131733" y="47858"/>
                    <a:pt x="160366" y="47858"/>
                    <a:pt x="179527" y="31070"/>
                  </a:cubicBezTo>
                  <a:lnTo>
                    <a:pt x="182689" y="28187"/>
                  </a:lnTo>
                  <a:cubicBezTo>
                    <a:pt x="190436" y="22053"/>
                    <a:pt x="202082" y="26955"/>
                    <a:pt x="203136" y="36773"/>
                  </a:cubicBezTo>
                  <a:lnTo>
                    <a:pt x="203199" y="38208"/>
                  </a:lnTo>
                  <a:lnTo>
                    <a:pt x="203199" y="152507"/>
                  </a:lnTo>
                  <a:cubicBezTo>
                    <a:pt x="203199" y="155919"/>
                    <a:pt x="201826" y="159187"/>
                    <a:pt x="199390" y="161575"/>
                  </a:cubicBezTo>
                  <a:cubicBezTo>
                    <a:pt x="170662" y="189736"/>
                    <a:pt x="124992" y="190715"/>
                    <a:pt x="95085" y="163810"/>
                  </a:cubicBezTo>
                  <a:lnTo>
                    <a:pt x="90627" y="159645"/>
                  </a:lnTo>
                  <a:cubicBezTo>
                    <a:pt x="72108" y="143419"/>
                    <a:pt x="44620" y="142809"/>
                    <a:pt x="25400" y="158197"/>
                  </a:cubicBezTo>
                  <a:lnTo>
                    <a:pt x="25400" y="241407"/>
                  </a:lnTo>
                  <a:cubicBezTo>
                    <a:pt x="25392" y="248127"/>
                    <a:pt x="20152" y="253677"/>
                    <a:pt x="13444" y="254071"/>
                  </a:cubicBezTo>
                  <a:cubicBezTo>
                    <a:pt x="6736" y="254465"/>
                    <a:pt x="883" y="249565"/>
                    <a:pt x="89" y="242893"/>
                  </a:cubicBezTo>
                  <a:lnTo>
                    <a:pt x="0" y="241407"/>
                  </a:lnTo>
                  <a:lnTo>
                    <a:pt x="0" y="38208"/>
                  </a:lnTo>
                  <a:close/>
                </a:path>
              </a:pathLst>
            </a:custGeom>
            <a:solidFill>
              <a:srgbClr val="5B9BD5"/>
            </a:solidFill>
            <a:ln>
              <a:noFill/>
            </a:ln>
          </p:spPr>
        </p:sp>
      </p:grpSp>
      <p:grpSp>
        <p:nvGrpSpPr>
          <p:cNvPr id="25" name="toc-item-2"/>
          <p:cNvGrpSpPr/>
          <p:nvPr/>
        </p:nvGrpSpPr>
        <p:grpSpPr>
          <a:xfrm>
            <a:off x="4476750" y="2247900"/>
            <a:ext cx="6838950" cy="647700"/>
            <a:chOff x="4476750" y="2247900"/>
            <a:chExt cx="6838950" cy="647700"/>
          </a:xfrm>
        </p:grpSpPr>
        <p:sp>
          <p:nvSpPr>
            <p:cNvPr id="20" name="Rectangle 20"/>
            <p:cNvSpPr/>
            <p:nvPr/>
          </p:nvSpPr>
          <p:spPr>
            <a:xfrm>
              <a:off x="5219700" y="2247900"/>
              <a:ext cx="6096000" cy="647700"/>
            </a:xfrm>
            <a:prstGeom prst="roundRect">
              <a:avLst>
                <a:gd name="adj" fmla="val 8824"/>
              </a:avLst>
            </a:prstGeom>
            <a:solidFill>
              <a:schemeClr val="lt2"/>
            </a:solidFill>
            <a:ln>
              <a:noFill/>
            </a:ln>
          </p:spPr>
        </p:sp>
        <p:sp>
          <p:nvSpPr>
            <p:cNvPr id="21" name="Ellipse 21"/>
            <p:cNvSpPr/>
            <p:nvPr/>
          </p:nvSpPr>
          <p:spPr>
            <a:xfrm>
              <a:off x="4476750" y="2286000"/>
              <a:ext cx="571500" cy="571500"/>
            </a:xfrm>
            <a:prstGeom prst="ellipse">
              <a:avLst/>
            </a:prstGeom>
            <a:solidFill>
              <a:schemeClr val="accent1"/>
            </a:solidFill>
            <a:ln>
              <a:noFill/>
            </a:ln>
          </p:spPr>
        </p:sp>
        <p:sp>
          <p:nvSpPr>
            <p:cNvPr id="22" name="TextBox 22"/>
            <p:cNvSpPr txBox="1"/>
            <p:nvPr/>
          </p:nvSpPr>
          <p:spPr>
            <a:xfrm>
              <a:off x="4660457" y="2417445"/>
              <a:ext cx="204086" cy="469392"/>
            </a:xfrm>
            <a:prstGeom prst="rect">
              <a:avLst/>
            </a:prstGeom>
            <a:noFill/>
            <a:ln>
              <a:noFill/>
            </a:ln>
          </p:spPr>
          <p:txBody>
            <a:bodyPr wrap="none" lIns="0" tIns="0" rIns="0" bIns="0" anchor="t" anchorCtr="0">
              <a:spAutoFit/>
            </a:bodyPr>
            <a:lstStyle/>
            <a:p>
              <a:pPr algn="ctr"/>
              <a:r>
                <a:rPr lang="zh-CN" sz="2400" b="1" dirty="0">
                  <a:solidFill>
                    <a:srgbClr val="FFFFFF"/>
                  </a:solidFill>
                  <a:latin typeface="+mn-lt"/>
                  <a:ea typeface="+mn-ea"/>
                  <a:cs typeface="+mn-cs"/>
                </a:rPr>
                <a:t>2</a:t>
              </a:r>
            </a:p>
          </p:txBody>
        </p:sp>
        <p:sp>
          <p:nvSpPr>
            <p:cNvPr id="23" name="TextBox 23"/>
            <p:cNvSpPr txBox="1"/>
            <p:nvPr/>
          </p:nvSpPr>
          <p:spPr>
            <a:xfrm>
              <a:off x="5513070" y="2433638"/>
              <a:ext cx="1234440" cy="440055"/>
            </a:xfrm>
            <a:prstGeom prst="rect">
              <a:avLst/>
            </a:prstGeom>
            <a:noFill/>
            <a:ln>
              <a:noFill/>
            </a:ln>
          </p:spPr>
          <p:txBody>
            <a:bodyPr wrap="none" lIns="0" tIns="0" rIns="0" bIns="0" anchor="t" anchorCtr="0">
              <a:spAutoFit/>
            </a:bodyPr>
            <a:lstStyle/>
            <a:p>
              <a:pPr algn="l"/>
              <a:r>
                <a:rPr lang="zh-CN" sz="2250" b="1" dirty="0">
                  <a:solidFill>
                    <a:srgbClr val="0B2A5B"/>
                  </a:solidFill>
                  <a:latin typeface="+mn-lt"/>
                  <a:ea typeface="+mn-ea"/>
                  <a:cs typeface="+mn-cs"/>
                </a:rPr>
                <a:t>政策依据</a:t>
              </a:r>
            </a:p>
          </p:txBody>
        </p:sp>
        <p:sp>
          <p:nvSpPr>
            <p:cNvPr id="24" name="Freeform 24"/>
            <p:cNvSpPr/>
            <p:nvPr/>
          </p:nvSpPr>
          <p:spPr>
            <a:xfrm>
              <a:off x="10807700" y="2444750"/>
              <a:ext cx="253987" cy="241299"/>
            </a:xfrm>
            <a:custGeom>
              <a:avLst/>
              <a:gdLst/>
              <a:ahLst/>
              <a:cxnLst/>
              <a:rect l="l" t="t" r="r" b="b"/>
              <a:pathLst>
                <a:path w="253987" h="241299">
                  <a:moveTo>
                    <a:pt x="127000" y="0"/>
                  </a:moveTo>
                  <a:cubicBezTo>
                    <a:pt x="134014" y="0"/>
                    <a:pt x="139700" y="5686"/>
                    <a:pt x="139700" y="12700"/>
                  </a:cubicBezTo>
                  <a:lnTo>
                    <a:pt x="139700" y="27330"/>
                  </a:lnTo>
                  <a:lnTo>
                    <a:pt x="205219" y="38252"/>
                  </a:lnTo>
                  <a:cubicBezTo>
                    <a:pt x="208439" y="38742"/>
                    <a:pt x="211339" y="40475"/>
                    <a:pt x="213296" y="43078"/>
                  </a:cubicBezTo>
                  <a:lnTo>
                    <a:pt x="213817" y="43828"/>
                  </a:lnTo>
                  <a:lnTo>
                    <a:pt x="214553" y="45123"/>
                  </a:lnTo>
                  <a:lnTo>
                    <a:pt x="252958" y="121958"/>
                  </a:lnTo>
                  <a:lnTo>
                    <a:pt x="253402" y="123152"/>
                  </a:lnTo>
                  <a:lnTo>
                    <a:pt x="253720" y="124371"/>
                  </a:lnTo>
                  <a:lnTo>
                    <a:pt x="253923" y="125641"/>
                  </a:lnTo>
                  <a:lnTo>
                    <a:pt x="253987" y="127165"/>
                  </a:lnTo>
                  <a:lnTo>
                    <a:pt x="253949" y="127939"/>
                  </a:lnTo>
                  <a:cubicBezTo>
                    <a:pt x="253464" y="155620"/>
                    <a:pt x="230884" y="177804"/>
                    <a:pt x="203199" y="177800"/>
                  </a:cubicBezTo>
                  <a:cubicBezTo>
                    <a:pt x="175143" y="177800"/>
                    <a:pt x="152400" y="155056"/>
                    <a:pt x="152400" y="127000"/>
                  </a:cubicBezTo>
                  <a:cubicBezTo>
                    <a:pt x="152402" y="125029"/>
                    <a:pt x="152863" y="123085"/>
                    <a:pt x="153746" y="121323"/>
                  </a:cubicBezTo>
                  <a:lnTo>
                    <a:pt x="184137" y="60490"/>
                  </a:lnTo>
                  <a:lnTo>
                    <a:pt x="139700" y="53086"/>
                  </a:lnTo>
                  <a:lnTo>
                    <a:pt x="139700" y="215899"/>
                  </a:lnTo>
                  <a:lnTo>
                    <a:pt x="190500" y="215899"/>
                  </a:lnTo>
                  <a:cubicBezTo>
                    <a:pt x="197514" y="215899"/>
                    <a:pt x="203199" y="221585"/>
                    <a:pt x="203199" y="228599"/>
                  </a:cubicBezTo>
                  <a:cubicBezTo>
                    <a:pt x="203199" y="235613"/>
                    <a:pt x="197514" y="241299"/>
                    <a:pt x="190500" y="241299"/>
                  </a:cubicBezTo>
                  <a:lnTo>
                    <a:pt x="63500" y="241299"/>
                  </a:lnTo>
                  <a:cubicBezTo>
                    <a:pt x="56486" y="241299"/>
                    <a:pt x="50800" y="235613"/>
                    <a:pt x="50800" y="228599"/>
                  </a:cubicBezTo>
                  <a:cubicBezTo>
                    <a:pt x="50800" y="221585"/>
                    <a:pt x="56486" y="215899"/>
                    <a:pt x="63500" y="215899"/>
                  </a:cubicBezTo>
                  <a:lnTo>
                    <a:pt x="114300" y="215899"/>
                  </a:lnTo>
                  <a:lnTo>
                    <a:pt x="114300" y="53086"/>
                  </a:lnTo>
                  <a:lnTo>
                    <a:pt x="69850" y="60490"/>
                  </a:lnTo>
                  <a:lnTo>
                    <a:pt x="100558" y="121958"/>
                  </a:lnTo>
                  <a:lnTo>
                    <a:pt x="101003" y="123152"/>
                  </a:lnTo>
                  <a:lnTo>
                    <a:pt x="101320" y="124371"/>
                  </a:lnTo>
                  <a:lnTo>
                    <a:pt x="101524" y="125641"/>
                  </a:lnTo>
                  <a:lnTo>
                    <a:pt x="101587" y="127165"/>
                  </a:lnTo>
                  <a:lnTo>
                    <a:pt x="101549" y="127939"/>
                  </a:lnTo>
                  <a:cubicBezTo>
                    <a:pt x="101064" y="155620"/>
                    <a:pt x="78484" y="177804"/>
                    <a:pt x="50800" y="177800"/>
                  </a:cubicBezTo>
                  <a:cubicBezTo>
                    <a:pt x="22744" y="177800"/>
                    <a:pt x="0" y="155056"/>
                    <a:pt x="0" y="127000"/>
                  </a:cubicBezTo>
                  <a:cubicBezTo>
                    <a:pt x="2" y="125029"/>
                    <a:pt x="463" y="123085"/>
                    <a:pt x="1346" y="121323"/>
                  </a:cubicBezTo>
                  <a:lnTo>
                    <a:pt x="39878" y="44297"/>
                  </a:lnTo>
                  <a:lnTo>
                    <a:pt x="40373" y="43523"/>
                  </a:lnTo>
                  <a:lnTo>
                    <a:pt x="40691" y="43091"/>
                  </a:lnTo>
                  <a:cubicBezTo>
                    <a:pt x="42648" y="40487"/>
                    <a:pt x="45548" y="38755"/>
                    <a:pt x="48768" y="38265"/>
                  </a:cubicBezTo>
                  <a:lnTo>
                    <a:pt x="114300" y="27318"/>
                  </a:lnTo>
                  <a:lnTo>
                    <a:pt x="114300" y="12700"/>
                  </a:lnTo>
                  <a:cubicBezTo>
                    <a:pt x="114300" y="5686"/>
                    <a:pt x="119986" y="0"/>
                    <a:pt x="127000" y="0"/>
                  </a:cubicBezTo>
                </a:path>
              </a:pathLst>
            </a:custGeom>
            <a:solidFill>
              <a:srgbClr val="5B9BD5"/>
            </a:solidFill>
            <a:ln>
              <a:noFill/>
            </a:ln>
          </p:spPr>
        </p:sp>
      </p:grpSp>
      <p:grpSp>
        <p:nvGrpSpPr>
          <p:cNvPr id="31" name="toc-item-3"/>
          <p:cNvGrpSpPr/>
          <p:nvPr/>
        </p:nvGrpSpPr>
        <p:grpSpPr>
          <a:xfrm>
            <a:off x="4476750" y="3200400"/>
            <a:ext cx="6838950" cy="647700"/>
            <a:chOff x="4476750" y="3200400"/>
            <a:chExt cx="6838950" cy="647700"/>
          </a:xfrm>
        </p:grpSpPr>
        <p:sp>
          <p:nvSpPr>
            <p:cNvPr id="26" name="Rectangle 26"/>
            <p:cNvSpPr/>
            <p:nvPr/>
          </p:nvSpPr>
          <p:spPr>
            <a:xfrm>
              <a:off x="5219700" y="3200400"/>
              <a:ext cx="6096000" cy="647700"/>
            </a:xfrm>
            <a:prstGeom prst="roundRect">
              <a:avLst>
                <a:gd name="adj" fmla="val 8824"/>
              </a:avLst>
            </a:prstGeom>
            <a:solidFill>
              <a:schemeClr val="lt2"/>
            </a:solidFill>
            <a:ln>
              <a:noFill/>
            </a:ln>
          </p:spPr>
        </p:sp>
        <p:sp>
          <p:nvSpPr>
            <p:cNvPr id="27" name="Ellipse 27"/>
            <p:cNvSpPr/>
            <p:nvPr/>
          </p:nvSpPr>
          <p:spPr>
            <a:xfrm>
              <a:off x="4476750" y="3238500"/>
              <a:ext cx="571500" cy="571500"/>
            </a:xfrm>
            <a:prstGeom prst="ellipse">
              <a:avLst/>
            </a:prstGeom>
            <a:solidFill>
              <a:schemeClr val="accent1"/>
            </a:solidFill>
            <a:ln>
              <a:noFill/>
            </a:ln>
          </p:spPr>
        </p:sp>
        <p:sp>
          <p:nvSpPr>
            <p:cNvPr id="28" name="TextBox 28"/>
            <p:cNvSpPr txBox="1"/>
            <p:nvPr/>
          </p:nvSpPr>
          <p:spPr>
            <a:xfrm>
              <a:off x="4660457" y="3369945"/>
              <a:ext cx="204086" cy="469392"/>
            </a:xfrm>
            <a:prstGeom prst="rect">
              <a:avLst/>
            </a:prstGeom>
            <a:noFill/>
            <a:ln>
              <a:noFill/>
            </a:ln>
          </p:spPr>
          <p:txBody>
            <a:bodyPr wrap="none" lIns="0" tIns="0" rIns="0" bIns="0" anchor="t" anchorCtr="0">
              <a:spAutoFit/>
            </a:bodyPr>
            <a:lstStyle/>
            <a:p>
              <a:pPr algn="ctr"/>
              <a:r>
                <a:rPr lang="zh-CN" sz="2400" b="1" dirty="0">
                  <a:solidFill>
                    <a:srgbClr val="FFFFFF"/>
                  </a:solidFill>
                  <a:latin typeface="+mn-lt"/>
                  <a:ea typeface="+mn-ea"/>
                  <a:cs typeface="+mn-cs"/>
                </a:rPr>
                <a:t>3</a:t>
              </a:r>
            </a:p>
          </p:txBody>
        </p:sp>
        <p:sp>
          <p:nvSpPr>
            <p:cNvPr id="29" name="TextBox 29"/>
            <p:cNvSpPr txBox="1"/>
            <p:nvPr/>
          </p:nvSpPr>
          <p:spPr>
            <a:xfrm>
              <a:off x="5513070" y="3386138"/>
              <a:ext cx="1234440" cy="440055"/>
            </a:xfrm>
            <a:prstGeom prst="rect">
              <a:avLst/>
            </a:prstGeom>
            <a:noFill/>
            <a:ln>
              <a:noFill/>
            </a:ln>
          </p:spPr>
          <p:txBody>
            <a:bodyPr wrap="none" lIns="0" tIns="0" rIns="0" bIns="0" anchor="t" anchorCtr="0">
              <a:spAutoFit/>
            </a:bodyPr>
            <a:lstStyle/>
            <a:p>
              <a:pPr algn="l"/>
              <a:r>
                <a:rPr lang="zh-CN" sz="2250" b="1" dirty="0">
                  <a:solidFill>
                    <a:srgbClr val="0B2A5B"/>
                  </a:solidFill>
                  <a:latin typeface="+mn-lt"/>
                  <a:ea typeface="+mn-ea"/>
                  <a:cs typeface="+mn-cs"/>
                </a:rPr>
                <a:t>主体框架</a:t>
              </a:r>
            </a:p>
          </p:txBody>
        </p:sp>
        <p:sp>
          <p:nvSpPr>
            <p:cNvPr id="30" name="Freeform 30"/>
            <p:cNvSpPr/>
            <p:nvPr/>
          </p:nvSpPr>
          <p:spPr>
            <a:xfrm>
              <a:off x="10807700" y="3414792"/>
              <a:ext cx="253999" cy="211625"/>
            </a:xfrm>
            <a:custGeom>
              <a:avLst/>
              <a:gdLst/>
              <a:ahLst/>
              <a:cxnLst/>
              <a:rect l="l" t="t" r="r" b="b"/>
              <a:pathLst>
                <a:path w="253999" h="211625">
                  <a:moveTo>
                    <a:pt x="247649" y="22260"/>
                  </a:moveTo>
                  <a:cubicBezTo>
                    <a:pt x="251117" y="24262"/>
                    <a:pt x="253438" y="27783"/>
                    <a:pt x="253910" y="31760"/>
                  </a:cubicBezTo>
                  <a:lnTo>
                    <a:pt x="253999" y="33258"/>
                  </a:lnTo>
                  <a:lnTo>
                    <a:pt x="253999" y="198358"/>
                  </a:lnTo>
                  <a:cubicBezTo>
                    <a:pt x="253999" y="202895"/>
                    <a:pt x="251579" y="207087"/>
                    <a:pt x="247649" y="209356"/>
                  </a:cubicBezTo>
                  <a:cubicBezTo>
                    <a:pt x="243720" y="211625"/>
                    <a:pt x="238879" y="211625"/>
                    <a:pt x="234949" y="209356"/>
                  </a:cubicBezTo>
                  <a:cubicBezTo>
                    <a:pt x="205730" y="192484"/>
                    <a:pt x="170041" y="191218"/>
                    <a:pt x="139700" y="205978"/>
                  </a:cubicBezTo>
                  <a:lnTo>
                    <a:pt x="139700" y="13268"/>
                  </a:lnTo>
                  <a:cubicBezTo>
                    <a:pt x="175221" y="0"/>
                    <a:pt x="214813" y="3298"/>
                    <a:pt x="247649" y="22260"/>
                  </a:cubicBezTo>
                  <a:moveTo>
                    <a:pt x="114300" y="13281"/>
                  </a:moveTo>
                  <a:lnTo>
                    <a:pt x="114312" y="205990"/>
                  </a:lnTo>
                  <a:cubicBezTo>
                    <a:pt x="85201" y="191819"/>
                    <a:pt x="51079" y="192371"/>
                    <a:pt x="22441" y="207476"/>
                  </a:cubicBezTo>
                  <a:lnTo>
                    <a:pt x="18288" y="209762"/>
                  </a:lnTo>
                  <a:lnTo>
                    <a:pt x="16980" y="210321"/>
                  </a:lnTo>
                  <a:lnTo>
                    <a:pt x="16358" y="210524"/>
                  </a:lnTo>
                  <a:lnTo>
                    <a:pt x="14961" y="210855"/>
                  </a:lnTo>
                  <a:lnTo>
                    <a:pt x="14186" y="210982"/>
                  </a:lnTo>
                  <a:lnTo>
                    <a:pt x="12700" y="211058"/>
                  </a:lnTo>
                  <a:lnTo>
                    <a:pt x="12167" y="211058"/>
                  </a:lnTo>
                  <a:lnTo>
                    <a:pt x="10770" y="210905"/>
                  </a:lnTo>
                  <a:lnTo>
                    <a:pt x="9792" y="210728"/>
                  </a:lnTo>
                  <a:lnTo>
                    <a:pt x="8420" y="210321"/>
                  </a:lnTo>
                  <a:lnTo>
                    <a:pt x="6820" y="209610"/>
                  </a:lnTo>
                  <a:lnTo>
                    <a:pt x="5613" y="208899"/>
                  </a:lnTo>
                  <a:lnTo>
                    <a:pt x="4483" y="208048"/>
                  </a:lnTo>
                  <a:lnTo>
                    <a:pt x="3721" y="207337"/>
                  </a:lnTo>
                  <a:lnTo>
                    <a:pt x="2794" y="206295"/>
                  </a:lnTo>
                  <a:lnTo>
                    <a:pt x="1981" y="205165"/>
                  </a:lnTo>
                  <a:lnTo>
                    <a:pt x="1702" y="204708"/>
                  </a:lnTo>
                  <a:lnTo>
                    <a:pt x="1295" y="203946"/>
                  </a:lnTo>
                  <a:lnTo>
                    <a:pt x="737" y="202638"/>
                  </a:lnTo>
                  <a:lnTo>
                    <a:pt x="533" y="202015"/>
                  </a:lnTo>
                  <a:lnTo>
                    <a:pt x="203" y="200618"/>
                  </a:lnTo>
                  <a:lnTo>
                    <a:pt x="76" y="199844"/>
                  </a:lnTo>
                  <a:lnTo>
                    <a:pt x="25" y="199221"/>
                  </a:lnTo>
                  <a:lnTo>
                    <a:pt x="0" y="33258"/>
                  </a:lnTo>
                  <a:cubicBezTo>
                    <a:pt x="0" y="28721"/>
                    <a:pt x="2421" y="24529"/>
                    <a:pt x="6350" y="22260"/>
                  </a:cubicBezTo>
                  <a:cubicBezTo>
                    <a:pt x="39189" y="3302"/>
                    <a:pt x="78780" y="9"/>
                    <a:pt x="114300" y="13281"/>
                  </a:cubicBezTo>
                </a:path>
              </a:pathLst>
            </a:custGeom>
            <a:solidFill>
              <a:srgbClr val="5B9BD5"/>
            </a:solidFill>
            <a:ln>
              <a:noFill/>
            </a:ln>
          </p:spPr>
        </p:sp>
      </p:grpSp>
      <p:grpSp>
        <p:nvGrpSpPr>
          <p:cNvPr id="43" name="toc-item-4"/>
          <p:cNvGrpSpPr/>
          <p:nvPr/>
        </p:nvGrpSpPr>
        <p:grpSpPr>
          <a:xfrm>
            <a:off x="4476750" y="4152900"/>
            <a:ext cx="6838950" cy="647700"/>
            <a:chOff x="4476750" y="4152900"/>
            <a:chExt cx="6838950" cy="647700"/>
          </a:xfrm>
        </p:grpSpPr>
        <p:sp>
          <p:nvSpPr>
            <p:cNvPr id="32" name="Rectangle 32"/>
            <p:cNvSpPr/>
            <p:nvPr/>
          </p:nvSpPr>
          <p:spPr>
            <a:xfrm>
              <a:off x="5219700" y="4152900"/>
              <a:ext cx="6096000" cy="647700"/>
            </a:xfrm>
            <a:prstGeom prst="roundRect">
              <a:avLst>
                <a:gd name="adj" fmla="val 8824"/>
              </a:avLst>
            </a:prstGeom>
            <a:solidFill>
              <a:schemeClr val="lt2"/>
            </a:solidFill>
            <a:ln>
              <a:noFill/>
            </a:ln>
          </p:spPr>
        </p:sp>
        <p:sp>
          <p:nvSpPr>
            <p:cNvPr id="33" name="Ellipse 33"/>
            <p:cNvSpPr/>
            <p:nvPr/>
          </p:nvSpPr>
          <p:spPr>
            <a:xfrm>
              <a:off x="4476750" y="4191000"/>
              <a:ext cx="571500" cy="571500"/>
            </a:xfrm>
            <a:prstGeom prst="ellipse">
              <a:avLst/>
            </a:prstGeom>
            <a:solidFill>
              <a:schemeClr val="accent1"/>
            </a:solidFill>
            <a:ln>
              <a:noFill/>
            </a:ln>
          </p:spPr>
        </p:sp>
        <p:sp>
          <p:nvSpPr>
            <p:cNvPr id="34" name="TextBox 34"/>
            <p:cNvSpPr txBox="1"/>
            <p:nvPr/>
          </p:nvSpPr>
          <p:spPr>
            <a:xfrm>
              <a:off x="4660457" y="4322445"/>
              <a:ext cx="204086" cy="469392"/>
            </a:xfrm>
            <a:prstGeom prst="rect">
              <a:avLst/>
            </a:prstGeom>
            <a:noFill/>
            <a:ln>
              <a:noFill/>
            </a:ln>
          </p:spPr>
          <p:txBody>
            <a:bodyPr wrap="none" lIns="0" tIns="0" rIns="0" bIns="0" anchor="t" anchorCtr="0">
              <a:spAutoFit/>
            </a:bodyPr>
            <a:lstStyle/>
            <a:p>
              <a:pPr algn="ctr"/>
              <a:r>
                <a:rPr lang="zh-CN" sz="2400" b="1" dirty="0">
                  <a:solidFill>
                    <a:srgbClr val="FFFFFF"/>
                  </a:solidFill>
                  <a:latin typeface="+mn-lt"/>
                  <a:ea typeface="+mn-ea"/>
                  <a:cs typeface="+mn-cs"/>
                </a:rPr>
                <a:t>4</a:t>
              </a:r>
            </a:p>
          </p:txBody>
        </p:sp>
        <p:sp>
          <p:nvSpPr>
            <p:cNvPr id="35" name="TextBox 35"/>
            <p:cNvSpPr txBox="1"/>
            <p:nvPr/>
          </p:nvSpPr>
          <p:spPr>
            <a:xfrm>
              <a:off x="5513070" y="4338638"/>
              <a:ext cx="1234440" cy="440055"/>
            </a:xfrm>
            <a:prstGeom prst="rect">
              <a:avLst/>
            </a:prstGeom>
            <a:noFill/>
            <a:ln>
              <a:noFill/>
            </a:ln>
          </p:spPr>
          <p:txBody>
            <a:bodyPr wrap="none" lIns="0" tIns="0" rIns="0" bIns="0" anchor="t" anchorCtr="0">
              <a:spAutoFit/>
            </a:bodyPr>
            <a:lstStyle/>
            <a:p>
              <a:pPr algn="l"/>
              <a:r>
                <a:rPr lang="zh-CN" sz="2250" b="1" dirty="0">
                  <a:solidFill>
                    <a:srgbClr val="0B2A5B"/>
                  </a:solidFill>
                  <a:latin typeface="+mn-lt"/>
                  <a:ea typeface="+mn-ea"/>
                  <a:cs typeface="+mn-cs"/>
                </a:rPr>
                <a:t>规范内容</a:t>
              </a:r>
            </a:p>
          </p:txBody>
        </p:sp>
        <p:grpSp>
          <p:nvGrpSpPr>
            <p:cNvPr id="42" name="Group 42"/>
            <p:cNvGrpSpPr/>
            <p:nvPr/>
          </p:nvGrpSpPr>
          <p:grpSpPr>
            <a:xfrm>
              <a:off x="10812958" y="4367563"/>
              <a:ext cx="236042" cy="212023"/>
              <a:chOff x="10812958" y="4367563"/>
              <a:chExt cx="236042" cy="212023"/>
            </a:xfrm>
          </p:grpSpPr>
          <p:sp>
            <p:nvSpPr>
              <p:cNvPr id="36" name="Freeform 36"/>
              <p:cNvSpPr/>
              <p:nvPr/>
            </p:nvSpPr>
            <p:spPr>
              <a:xfrm>
                <a:off x="10812958" y="436756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rgbClr val="5B9BD5"/>
              </a:solidFill>
              <a:ln>
                <a:noFill/>
              </a:ln>
            </p:spPr>
          </p:sp>
          <p:sp>
            <p:nvSpPr>
              <p:cNvPr id="37" name="Freeform 37"/>
              <p:cNvSpPr/>
              <p:nvPr/>
            </p:nvSpPr>
            <p:spPr>
              <a:xfrm>
                <a:off x="10812958" y="444376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rgbClr val="5B9BD5"/>
              </a:solidFill>
              <a:ln>
                <a:noFill/>
              </a:ln>
            </p:spPr>
          </p:sp>
          <p:sp>
            <p:nvSpPr>
              <p:cNvPr id="38" name="Freeform 38"/>
              <p:cNvSpPr/>
              <p:nvPr/>
            </p:nvSpPr>
            <p:spPr>
              <a:xfrm>
                <a:off x="10812958" y="451996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rgbClr val="5B9BD5"/>
              </a:solidFill>
              <a:ln>
                <a:noFill/>
              </a:ln>
            </p:spPr>
          </p:sp>
          <p:sp>
            <p:nvSpPr>
              <p:cNvPr id="39" name="Freeform 39"/>
              <p:cNvSpPr/>
              <p:nvPr/>
            </p:nvSpPr>
            <p:spPr>
              <a:xfrm>
                <a:off x="10909300" y="4387850"/>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rgbClr val="5B9BD5"/>
              </a:solidFill>
              <a:ln>
                <a:noFill/>
              </a:ln>
            </p:spPr>
          </p:sp>
          <p:sp>
            <p:nvSpPr>
              <p:cNvPr id="40" name="Freeform 40"/>
              <p:cNvSpPr/>
              <p:nvPr/>
            </p:nvSpPr>
            <p:spPr>
              <a:xfrm>
                <a:off x="10909300" y="4464050"/>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rgbClr val="5B9BD5"/>
              </a:solidFill>
              <a:ln>
                <a:noFill/>
              </a:ln>
            </p:spPr>
          </p:sp>
          <p:sp>
            <p:nvSpPr>
              <p:cNvPr id="41" name="Freeform 41"/>
              <p:cNvSpPr/>
              <p:nvPr/>
            </p:nvSpPr>
            <p:spPr>
              <a:xfrm>
                <a:off x="10909300" y="4540249"/>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rgbClr val="5B9BD5"/>
              </a:solidFill>
              <a:ln>
                <a:noFill/>
              </a:ln>
            </p:spPr>
          </p:sp>
        </p:grpSp>
      </p:grpSp>
      <p:grpSp>
        <p:nvGrpSpPr>
          <p:cNvPr id="49" name="toc-item-5"/>
          <p:cNvGrpSpPr/>
          <p:nvPr/>
        </p:nvGrpSpPr>
        <p:grpSpPr>
          <a:xfrm>
            <a:off x="4476750" y="5105400"/>
            <a:ext cx="6838950" cy="647700"/>
            <a:chOff x="4476750" y="5105400"/>
            <a:chExt cx="6838950" cy="647700"/>
          </a:xfrm>
        </p:grpSpPr>
        <p:sp>
          <p:nvSpPr>
            <p:cNvPr id="44" name="Rectangle 44"/>
            <p:cNvSpPr/>
            <p:nvPr/>
          </p:nvSpPr>
          <p:spPr>
            <a:xfrm>
              <a:off x="5219700" y="5105400"/>
              <a:ext cx="6096000" cy="647700"/>
            </a:xfrm>
            <a:prstGeom prst="roundRect">
              <a:avLst>
                <a:gd name="adj" fmla="val 8824"/>
              </a:avLst>
            </a:prstGeom>
            <a:solidFill>
              <a:schemeClr val="lt2"/>
            </a:solidFill>
            <a:ln>
              <a:noFill/>
            </a:ln>
          </p:spPr>
        </p:sp>
        <p:sp>
          <p:nvSpPr>
            <p:cNvPr id="45" name="Ellipse 45"/>
            <p:cNvSpPr/>
            <p:nvPr/>
          </p:nvSpPr>
          <p:spPr>
            <a:xfrm>
              <a:off x="4476750" y="5143500"/>
              <a:ext cx="571500" cy="571500"/>
            </a:xfrm>
            <a:prstGeom prst="ellipse">
              <a:avLst/>
            </a:prstGeom>
            <a:solidFill>
              <a:schemeClr val="accent1"/>
            </a:solidFill>
            <a:ln>
              <a:noFill/>
            </a:ln>
          </p:spPr>
        </p:sp>
        <p:sp>
          <p:nvSpPr>
            <p:cNvPr id="46" name="TextBox 46"/>
            <p:cNvSpPr txBox="1"/>
            <p:nvPr/>
          </p:nvSpPr>
          <p:spPr>
            <a:xfrm>
              <a:off x="4660457" y="5274945"/>
              <a:ext cx="204086" cy="469392"/>
            </a:xfrm>
            <a:prstGeom prst="rect">
              <a:avLst/>
            </a:prstGeom>
            <a:noFill/>
            <a:ln>
              <a:noFill/>
            </a:ln>
          </p:spPr>
          <p:txBody>
            <a:bodyPr wrap="none" lIns="0" tIns="0" rIns="0" bIns="0" anchor="t" anchorCtr="0">
              <a:spAutoFit/>
            </a:bodyPr>
            <a:lstStyle/>
            <a:p>
              <a:pPr algn="ctr"/>
              <a:r>
                <a:rPr lang="zh-CN" sz="2400" b="1" dirty="0">
                  <a:solidFill>
                    <a:srgbClr val="FFFFFF"/>
                  </a:solidFill>
                  <a:latin typeface="+mn-lt"/>
                  <a:ea typeface="+mn-ea"/>
                  <a:cs typeface="+mn-cs"/>
                </a:rPr>
                <a:t>5</a:t>
              </a:r>
            </a:p>
          </p:txBody>
        </p:sp>
        <p:sp>
          <p:nvSpPr>
            <p:cNvPr id="47" name="TextBox 47"/>
            <p:cNvSpPr txBox="1"/>
            <p:nvPr/>
          </p:nvSpPr>
          <p:spPr>
            <a:xfrm>
              <a:off x="5513070" y="5291138"/>
              <a:ext cx="1234440" cy="440055"/>
            </a:xfrm>
            <a:prstGeom prst="rect">
              <a:avLst/>
            </a:prstGeom>
            <a:noFill/>
            <a:ln>
              <a:noFill/>
            </a:ln>
          </p:spPr>
          <p:txBody>
            <a:bodyPr wrap="none" lIns="0" tIns="0" rIns="0" bIns="0" anchor="t" anchorCtr="0">
              <a:spAutoFit/>
            </a:bodyPr>
            <a:lstStyle/>
            <a:p>
              <a:pPr algn="l"/>
              <a:r>
                <a:rPr lang="zh-CN" sz="2250" b="1" dirty="0">
                  <a:solidFill>
                    <a:srgbClr val="0B2A5B"/>
                  </a:solidFill>
                  <a:latin typeface="+mn-lt"/>
                  <a:ea typeface="+mn-ea"/>
                  <a:cs typeface="+mn-cs"/>
                </a:rPr>
                <a:t>主要特点</a:t>
              </a:r>
            </a:p>
          </p:txBody>
        </p:sp>
        <p:sp>
          <p:nvSpPr>
            <p:cNvPr id="48" name="Freeform 48"/>
            <p:cNvSpPr/>
            <p:nvPr/>
          </p:nvSpPr>
          <p:spPr>
            <a:xfrm>
              <a:off x="10803781" y="5302390"/>
              <a:ext cx="262091" cy="258032"/>
            </a:xfrm>
            <a:custGeom>
              <a:avLst/>
              <a:gdLst/>
              <a:ahLst/>
              <a:cxnLst/>
              <a:rect l="l" t="t" r="r" b="b"/>
              <a:pathLst>
                <a:path w="262091" h="258032">
                  <a:moveTo>
                    <a:pt x="131045" y="0"/>
                  </a:moveTo>
                  <a:cubicBezTo>
                    <a:pt x="140923" y="1"/>
                    <a:pt x="150463" y="3599"/>
                    <a:pt x="157880" y="10122"/>
                  </a:cubicBezTo>
                  <a:lnTo>
                    <a:pt x="159836" y="11963"/>
                  </a:lnTo>
                  <a:lnTo>
                    <a:pt x="168701" y="20828"/>
                  </a:lnTo>
                  <a:cubicBezTo>
                    <a:pt x="171134" y="23245"/>
                    <a:pt x="174310" y="24771"/>
                    <a:pt x="177718" y="25159"/>
                  </a:cubicBezTo>
                  <a:lnTo>
                    <a:pt x="179432" y="25260"/>
                  </a:lnTo>
                  <a:lnTo>
                    <a:pt x="192132" y="25260"/>
                  </a:lnTo>
                  <a:cubicBezTo>
                    <a:pt x="213680" y="25259"/>
                    <a:pt x="231483" y="42076"/>
                    <a:pt x="232709" y="63589"/>
                  </a:cubicBezTo>
                  <a:lnTo>
                    <a:pt x="232772" y="65900"/>
                  </a:lnTo>
                  <a:lnTo>
                    <a:pt x="232772" y="78600"/>
                  </a:lnTo>
                  <a:cubicBezTo>
                    <a:pt x="232772" y="82029"/>
                    <a:pt x="233940" y="85369"/>
                    <a:pt x="236049" y="88036"/>
                  </a:cubicBezTo>
                  <a:lnTo>
                    <a:pt x="237192" y="89306"/>
                  </a:lnTo>
                  <a:lnTo>
                    <a:pt x="246044" y="98171"/>
                  </a:lnTo>
                  <a:cubicBezTo>
                    <a:pt x="261273" y="113314"/>
                    <a:pt x="262091" y="137692"/>
                    <a:pt x="247910" y="153822"/>
                  </a:cubicBezTo>
                  <a:lnTo>
                    <a:pt x="246069" y="155778"/>
                  </a:lnTo>
                  <a:lnTo>
                    <a:pt x="237204" y="164642"/>
                  </a:lnTo>
                  <a:cubicBezTo>
                    <a:pt x="234787" y="167075"/>
                    <a:pt x="233262" y="170252"/>
                    <a:pt x="232874" y="173659"/>
                  </a:cubicBezTo>
                  <a:lnTo>
                    <a:pt x="232772" y="175374"/>
                  </a:lnTo>
                  <a:lnTo>
                    <a:pt x="232772" y="188074"/>
                  </a:lnTo>
                  <a:cubicBezTo>
                    <a:pt x="232773" y="209622"/>
                    <a:pt x="215956" y="227425"/>
                    <a:pt x="194444" y="228650"/>
                  </a:cubicBezTo>
                  <a:lnTo>
                    <a:pt x="192132" y="228714"/>
                  </a:lnTo>
                  <a:lnTo>
                    <a:pt x="179432" y="228714"/>
                  </a:lnTo>
                  <a:cubicBezTo>
                    <a:pt x="176008" y="228715"/>
                    <a:pt x="172684" y="229869"/>
                    <a:pt x="169996" y="231990"/>
                  </a:cubicBezTo>
                  <a:lnTo>
                    <a:pt x="168726" y="233133"/>
                  </a:lnTo>
                  <a:lnTo>
                    <a:pt x="159862" y="241985"/>
                  </a:lnTo>
                  <a:cubicBezTo>
                    <a:pt x="144718" y="257214"/>
                    <a:pt x="120340" y="258032"/>
                    <a:pt x="104210" y="243852"/>
                  </a:cubicBezTo>
                  <a:lnTo>
                    <a:pt x="102254" y="242011"/>
                  </a:lnTo>
                  <a:lnTo>
                    <a:pt x="93390" y="233146"/>
                  </a:lnTo>
                  <a:cubicBezTo>
                    <a:pt x="90957" y="230729"/>
                    <a:pt x="87780" y="229203"/>
                    <a:pt x="84373" y="228815"/>
                  </a:cubicBezTo>
                  <a:lnTo>
                    <a:pt x="82658" y="228714"/>
                  </a:lnTo>
                  <a:lnTo>
                    <a:pt x="69958" y="228714"/>
                  </a:lnTo>
                  <a:cubicBezTo>
                    <a:pt x="48411" y="228715"/>
                    <a:pt x="30608" y="211898"/>
                    <a:pt x="29382" y="190385"/>
                  </a:cubicBezTo>
                  <a:lnTo>
                    <a:pt x="29319" y="188074"/>
                  </a:lnTo>
                  <a:lnTo>
                    <a:pt x="29319" y="175374"/>
                  </a:lnTo>
                  <a:cubicBezTo>
                    <a:pt x="29317" y="171950"/>
                    <a:pt x="28163" y="168626"/>
                    <a:pt x="26042" y="165938"/>
                  </a:cubicBezTo>
                  <a:lnTo>
                    <a:pt x="24899" y="164668"/>
                  </a:lnTo>
                  <a:lnTo>
                    <a:pt x="16047" y="155803"/>
                  </a:lnTo>
                  <a:cubicBezTo>
                    <a:pt x="818" y="140660"/>
                    <a:pt x="0" y="116282"/>
                    <a:pt x="14180" y="100152"/>
                  </a:cubicBezTo>
                  <a:lnTo>
                    <a:pt x="16022" y="98196"/>
                  </a:lnTo>
                  <a:lnTo>
                    <a:pt x="24886" y="89332"/>
                  </a:lnTo>
                  <a:cubicBezTo>
                    <a:pt x="27303" y="86899"/>
                    <a:pt x="28829" y="83722"/>
                    <a:pt x="29217" y="80315"/>
                  </a:cubicBezTo>
                  <a:lnTo>
                    <a:pt x="29319" y="78600"/>
                  </a:lnTo>
                  <a:lnTo>
                    <a:pt x="29319" y="65900"/>
                  </a:lnTo>
                  <a:lnTo>
                    <a:pt x="29382" y="63589"/>
                  </a:lnTo>
                  <a:cubicBezTo>
                    <a:pt x="30556" y="42961"/>
                    <a:pt x="47020" y="26498"/>
                    <a:pt x="67647" y="25324"/>
                  </a:cubicBezTo>
                  <a:lnTo>
                    <a:pt x="69958" y="25260"/>
                  </a:lnTo>
                  <a:lnTo>
                    <a:pt x="82658" y="25260"/>
                  </a:lnTo>
                  <a:cubicBezTo>
                    <a:pt x="86083" y="25259"/>
                    <a:pt x="89407" y="24105"/>
                    <a:pt x="92095" y="21984"/>
                  </a:cubicBezTo>
                  <a:lnTo>
                    <a:pt x="93364" y="20841"/>
                  </a:lnTo>
                  <a:lnTo>
                    <a:pt x="102229" y="11989"/>
                  </a:lnTo>
                  <a:cubicBezTo>
                    <a:pt x="109856" y="4316"/>
                    <a:pt x="120227" y="2"/>
                    <a:pt x="131045" y="0"/>
                  </a:cubicBezTo>
                  <a:close/>
                </a:path>
              </a:pathLst>
            </a:custGeom>
            <a:solidFill>
              <a:srgbClr val="5B9BD5"/>
            </a:solidFill>
            <a:ln>
              <a:noFill/>
            </a:ln>
          </p:spPr>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350"/>
                                        <p:tgtEl>
                                          <p:spTgt spid="19"/>
                                        </p:tgtEl>
                                      </p:cBhvr>
                                    </p:animEffect>
                                  </p:childTnLst>
                                </p:cTn>
                              </p:par>
                            </p:childTnLst>
                          </p:cTn>
                        </p:par>
                        <p:par>
                          <p:cTn id="8" fill="hold">
                            <p:stCondLst>
                              <p:cond delay="350"/>
                            </p:stCondLst>
                            <p:childTnLst>
                              <p:par>
                                <p:cTn xmlns:p="http://schemas.openxmlformats.org/presentationml/2006/main" id="9" presetID="22" presetClass="entr" presetSubtype="8" fill="hold" grpId="0" nodeType="afterEffect">
                                  <p:stCondLst>
                                    <p:cond delay="50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350"/>
                                        <p:tgtEl>
                                          <p:spTgt spid="25"/>
                                        </p:tgtEl>
                                      </p:cBhvr>
                                    </p:animEffect>
                                  </p:childTnLst>
                                </p:cTn>
                              </p:par>
                            </p:childTnLst>
                          </p:cTn>
                        </p:par>
                        <p:par>
                          <p:cTn id="12" fill="hold">
                            <p:stCondLst>
                              <p:cond delay="1200"/>
                            </p:stCondLst>
                            <p:childTnLst>
                              <p:par>
                                <p:cTn xmlns:p="http://schemas.openxmlformats.org/presentationml/2006/main" id="13" presetID="22" presetClass="entr" presetSubtype="8" fill="hold" grpId="0" nodeType="after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350"/>
                                        <p:tgtEl>
                                          <p:spTgt spid="31"/>
                                        </p:tgtEl>
                                      </p:cBhvr>
                                    </p:animEffect>
                                  </p:childTnLst>
                                </p:cTn>
                              </p:par>
                            </p:childTnLst>
                          </p:cTn>
                        </p:par>
                        <p:par>
                          <p:cTn id="16" fill="hold">
                            <p:stCondLst>
                              <p:cond delay="2050"/>
                            </p:stCondLst>
                            <p:childTnLst>
                              <p:par>
                                <p:cTn xmlns:p="http://schemas.openxmlformats.org/presentationml/2006/main" id="17" presetID="22" presetClass="entr" presetSubtype="8" fill="hold" grpId="0" nodeType="afterEffect">
                                  <p:stCondLst>
                                    <p:cond delay="50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350"/>
                                        <p:tgtEl>
                                          <p:spTgt spid="43"/>
                                        </p:tgtEl>
                                      </p:cBhvr>
                                    </p:animEffect>
                                  </p:childTnLst>
                                </p:cTn>
                              </p:par>
                            </p:childTnLst>
                          </p:cTn>
                        </p:par>
                        <p:par>
                          <p:cTn id="20" fill="hold">
                            <p:stCondLst>
                              <p:cond delay="2900"/>
                            </p:stCondLst>
                            <p:childTnLst>
                              <p:par>
                                <p:cTn xmlns:p="http://schemas.openxmlformats.org/presentationml/2006/main" id="21" presetID="22" presetClass="entr" presetSubtype="8" fill="hold" grpId="0" nodeType="afterEffect">
                                  <p:stCondLst>
                                    <p:cond delay="500"/>
                                  </p:stCondLst>
                                  <p:childTnLst>
                                    <p:set>
                                      <p:cBhvr>
                                        <p:cTn id="22" dur="1" fill="hold">
                                          <p:stCondLst>
                                            <p:cond delay="0"/>
                                          </p:stCondLst>
                                        </p:cTn>
                                        <p:tgtEl>
                                          <p:spTgt spid="49"/>
                                        </p:tgtEl>
                                        <p:attrNameLst>
                                          <p:attrName>style.visibility</p:attrName>
                                        </p:attrNameLst>
                                      </p:cBhvr>
                                      <p:to>
                                        <p:strVal val="visible"/>
                                      </p:to>
                                    </p:set>
                                    <p:animEffect transition="in" filter="wipe(left)">
                                      <p:cBhvr>
                                        <p:cTn id="23" dur="3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8" name="header"/>
          <p:cNvGrpSpPr/>
          <p:nvPr/>
        </p:nvGrpSpPr>
        <p:grpSpPr>
          <a:xfrm>
            <a:off x="519684" y="247650"/>
            <a:ext cx="11138916" cy="714375"/>
            <a:chOff x="519684" y="247650"/>
            <a:chExt cx="11138916" cy="714375"/>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一、出台背景</a:t>
              </a:r>
            </a:p>
          </p:txBody>
        </p:sp>
        <p:sp>
          <p:nvSpPr>
            <p:cNvPr id="3" name="Line 3"/>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sp>
          <p:nvSpPr>
            <p:cNvPr id="4" name="Freeform 4"/>
            <p:cNvSpPr/>
            <p:nvPr/>
          </p:nvSpPr>
          <p:spPr>
            <a:xfrm>
              <a:off x="9963150" y="819150"/>
              <a:ext cx="381000" cy="133350"/>
            </a:xfrm>
            <a:prstGeom prst="triangle">
              <a:avLst/>
            </a:prstGeom>
            <a:solidFill>
              <a:srgbClr val="5B9BD5"/>
            </a:solidFill>
            <a:ln>
              <a:noFill/>
            </a:ln>
          </p:spPr>
        </p:sp>
        <p:sp>
          <p:nvSpPr>
            <p:cNvPr id="5" name="Freeform 5"/>
            <p:cNvSpPr/>
            <p:nvPr/>
          </p:nvSpPr>
          <p:spPr>
            <a:xfrm>
              <a:off x="10172700" y="723900"/>
              <a:ext cx="457200" cy="228600"/>
            </a:xfrm>
            <a:prstGeom prst="triangle">
              <a:avLst/>
            </a:prstGeom>
            <a:solidFill>
              <a:schemeClr val="accent1"/>
            </a:solidFill>
            <a:ln>
              <a:noFill/>
            </a:ln>
          </p:spPr>
        </p:sp>
        <p:sp>
          <p:nvSpPr>
            <p:cNvPr id="6" name="Freeform 6"/>
            <p:cNvSpPr/>
            <p:nvPr/>
          </p:nvSpPr>
          <p:spPr>
            <a:xfrm>
              <a:off x="10477500" y="838200"/>
              <a:ext cx="323850" cy="114300"/>
            </a:xfrm>
            <a:prstGeom prst="triangle">
              <a:avLst/>
            </a:prstGeom>
            <a:solidFill>
              <a:srgbClr val="5B9BD5"/>
            </a:solidFill>
            <a:ln>
              <a:noFill/>
            </a:ln>
          </p:spPr>
        </p:sp>
        <p:pic>
          <p:nvPicPr>
            <p:cNvPr id="7" name="Image 7"/>
            <p:cNvPicPr>
              <a:picLocks noChangeAspect="1"/>
            </p:cNvPicPr>
            <p:nvPr/>
          </p:nvPicPr>
          <p:blipFill>
            <a:blip r:embed="rId2"/>
            <a:stretch>
              <a:fillRect/>
            </a:stretch>
          </p:blipFill>
          <p:spPr>
            <a:xfrm>
              <a:off x="11163300" y="247650"/>
              <a:ext cx="495300" cy="495300"/>
            </a:xfrm>
            <a:prstGeom prst="ellipse">
              <a:avLst/>
            </a:prstGeom>
          </p:spPr>
        </p:pic>
      </p:grpSp>
      <p:grpSp>
        <p:nvGrpSpPr>
          <p:cNvPr id="11" name="context-kicker"/>
          <p:cNvGrpSpPr/>
          <p:nvPr/>
        </p:nvGrpSpPr>
        <p:grpSpPr>
          <a:xfrm>
            <a:off x="990600" y="1238250"/>
            <a:ext cx="948690" cy="302895"/>
            <a:chOff x="990600" y="1238250"/>
            <a:chExt cx="948690" cy="302895"/>
          </a:xfrm>
        </p:grpSpPr>
        <p:sp>
          <p:nvSpPr>
            <p:cNvPr id="9" name="Rectangle 9"/>
            <p:cNvSpPr/>
            <p:nvPr/>
          </p:nvSpPr>
          <p:spPr>
            <a:xfrm>
              <a:off x="990600" y="1238250"/>
              <a:ext cx="38100" cy="209550"/>
            </a:xfrm>
            <a:prstGeom prst="rect">
              <a:avLst/>
            </a:prstGeom>
            <a:solidFill>
              <a:schemeClr val="accent1"/>
            </a:solidFill>
            <a:ln>
              <a:noFill/>
            </a:ln>
          </p:spPr>
        </p:sp>
        <p:sp>
          <p:nvSpPr>
            <p:cNvPr id="10" name="TextBox 10"/>
            <p:cNvSpPr txBox="1"/>
            <p:nvPr/>
          </p:nvSpPr>
          <p:spPr>
            <a:xfrm>
              <a:off x="1116330" y="1247775"/>
              <a:ext cx="82296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背景介绍</a:t>
              </a:r>
            </a:p>
          </p:txBody>
        </p:sp>
      </p:grpSp>
      <p:sp>
        <p:nvSpPr>
          <p:cNvPr id="12" name="Line 12"/>
          <p:cNvSpPr/>
          <p:nvPr/>
        </p:nvSpPr>
        <p:spPr>
          <a:xfrm>
            <a:off x="685800" y="1771650"/>
            <a:ext cx="9525" cy="4324350"/>
          </a:xfrm>
          <a:custGeom>
            <a:avLst/>
            <a:gdLst/>
            <a:ahLst/>
            <a:cxnLst/>
            <a:rect l="l" t="t" r="r" b="b"/>
            <a:pathLst>
              <a:path w="9525" h="4324350">
                <a:moveTo>
                  <a:pt x="0" y="0"/>
                </a:moveTo>
                <a:lnTo>
                  <a:pt x="0" y="4324350"/>
                </a:lnTo>
              </a:path>
            </a:pathLst>
          </a:custGeom>
          <a:noFill/>
          <a:ln w="19050">
            <a:solidFill>
              <a:schemeClr val="accent6"/>
            </a:solidFill>
          </a:ln>
        </p:spPr>
      </p:sp>
      <p:grpSp>
        <p:nvGrpSpPr>
          <p:cNvPr id="15" name="context-2023-07"/>
          <p:cNvGrpSpPr/>
          <p:nvPr/>
        </p:nvGrpSpPr>
        <p:grpSpPr>
          <a:xfrm>
            <a:off x="600075" y="1653540"/>
            <a:ext cx="5428869" cy="2352294"/>
            <a:chOff x="600075" y="1653540"/>
            <a:chExt cx="5428869" cy="2352294"/>
          </a:xfrm>
        </p:grpSpPr>
        <p:sp>
          <p:nvSpPr>
            <p:cNvPr id="13" name="Ellipse 13"/>
            <p:cNvSpPr/>
            <p:nvPr/>
          </p:nvSpPr>
          <p:spPr>
            <a:xfrm>
              <a:off x="600075" y="1685925"/>
              <a:ext cx="171450" cy="171450"/>
            </a:xfrm>
            <a:prstGeom prst="ellipse">
              <a:avLst/>
            </a:prstGeom>
            <a:solidFill>
              <a:schemeClr val="accent1"/>
            </a:solidFill>
            <a:ln>
              <a:noFill/>
            </a:ln>
          </p:spPr>
        </p:sp>
        <p:sp>
          <p:nvSpPr>
            <p:cNvPr id="14" name="TextBox 14"/>
            <p:cNvSpPr txBox="1"/>
            <p:nvPr/>
          </p:nvSpPr>
          <p:spPr>
            <a:xfrm>
              <a:off x="981456" y="1653540"/>
              <a:ext cx="5047488" cy="2352294"/>
            </a:xfrm>
            <a:prstGeom prst="rect">
              <a:avLst/>
            </a:prstGeom>
            <a:noFill/>
            <a:ln>
              <a:noFill/>
            </a:ln>
          </p:spPr>
          <p:txBody>
            <a:bodyPr wrap="none" lIns="0" tIns="0" rIns="0" bIns="0" anchor="t" anchorCtr="0">
              <a:spAutoFit/>
            </a:bodyPr>
            <a:lstStyle/>
            <a:p>
              <a:pPr algn="l">
                <a:lnSpc>
                  <a:spcPts val="2625"/>
                </a:lnSpc>
              </a:pPr>
              <a:r>
                <a:rPr lang="zh-CN" sz="1800" dirty="0">
                  <a:solidFill>
                    <a:schemeClr val="dk1"/>
                  </a:solidFill>
                  <a:latin typeface="+mn-lt"/>
                  <a:ea typeface="+mn-ea"/>
                  <a:cs typeface="+mn-cs"/>
                </a:rPr>
                <a:t>为规范省级以上（含省级）地质灾害治理工程项目</a:t>
              </a:r>
              <a:br/>
              <a:r>
                <a:rPr lang="zh-CN" sz="1800" dirty="0">
                  <a:solidFill>
                    <a:schemeClr val="dk1"/>
                  </a:solidFill>
                  <a:latin typeface="+mn-lt"/>
                  <a:ea typeface="+mn-ea"/>
                  <a:cs typeface="+mn-cs"/>
                </a:rPr>
                <a:t>管理，2023年7月下旬，省厅印发了《</a:t>
              </a:r>
              <a:r>
                <a:rPr lang="zh-CN" sz="1800" b="1" dirty="0">
                  <a:solidFill>
                    <a:schemeClr val="accent1"/>
                  </a:solidFill>
                  <a:latin typeface="+mn-lt"/>
                  <a:ea typeface="+mn-ea"/>
                  <a:cs typeface="+mn-cs"/>
                </a:rPr>
                <a:t>吉林省自然</a:t>
              </a:r>
              <a:br/>
              <a:r>
                <a:rPr lang="zh-CN" sz="1800" b="1" dirty="0">
                  <a:solidFill>
                    <a:schemeClr val="accent1"/>
                  </a:solidFill>
                  <a:latin typeface="+mn-lt"/>
                  <a:ea typeface="+mn-ea"/>
                  <a:cs typeface="+mn-cs"/>
                </a:rPr>
                <a:t>资源厅关于加强吉林省地质灾害工程治理项目管理</a:t>
              </a:r>
              <a:br/>
              <a:r>
                <a:rPr lang="zh-CN" sz="1800" b="1" dirty="0">
                  <a:solidFill>
                    <a:schemeClr val="accent1"/>
                  </a:solidFill>
                  <a:latin typeface="+mn-lt"/>
                  <a:ea typeface="+mn-ea"/>
                  <a:cs typeface="+mn-cs"/>
                </a:rPr>
                <a:t>的通知</a:t>
              </a:r>
              <a:r>
                <a:rPr lang="zh-CN" sz="1800" dirty="0">
                  <a:solidFill>
                    <a:schemeClr val="dk1"/>
                  </a:solidFill>
                  <a:latin typeface="+mn-lt"/>
                  <a:ea typeface="+mn-ea"/>
                  <a:cs typeface="+mn-cs"/>
                </a:rPr>
                <a:t>》（吉自然资办发〔2023〕137号），</a:t>
              </a:r>
              <a:br/>
              <a:r>
                <a:rPr lang="zh-CN" sz="1800" dirty="0">
                  <a:solidFill>
                    <a:schemeClr val="dk1"/>
                  </a:solidFill>
                  <a:latin typeface="+mn-lt"/>
                  <a:ea typeface="+mn-ea"/>
                  <a:cs typeface="+mn-cs"/>
                </a:rPr>
                <a:t>该通知主要在地质灾害治理工程项目管理流程上提</a:t>
              </a:r>
              <a:br/>
              <a:r>
                <a:rPr lang="zh-CN" sz="1800" dirty="0">
                  <a:solidFill>
                    <a:schemeClr val="dk1"/>
                  </a:solidFill>
                  <a:latin typeface="+mn-lt"/>
                  <a:ea typeface="+mn-ea"/>
                  <a:cs typeface="+mn-cs"/>
                </a:rPr>
                <a:t>出了具体要求，进一步规范了全省地质灾害治理工</a:t>
              </a:r>
              <a:br/>
              <a:r>
                <a:rPr lang="zh-CN" sz="1800" dirty="0">
                  <a:solidFill>
                    <a:schemeClr val="dk1"/>
                  </a:solidFill>
                  <a:latin typeface="+mn-lt"/>
                  <a:ea typeface="+mn-ea"/>
                  <a:cs typeface="+mn-cs"/>
                </a:rPr>
                <a:t>程项目管理。</a:t>
              </a:r>
            </a:p>
          </p:txBody>
        </p:sp>
      </p:grpSp>
      <p:grpSp>
        <p:nvGrpSpPr>
          <p:cNvPr id="18" name="context-2023-09"/>
          <p:cNvGrpSpPr/>
          <p:nvPr/>
        </p:nvGrpSpPr>
        <p:grpSpPr>
          <a:xfrm>
            <a:off x="600075" y="4130040"/>
            <a:ext cx="5428869" cy="2352294"/>
            <a:chOff x="600075" y="4130040"/>
            <a:chExt cx="5428869" cy="2352294"/>
          </a:xfrm>
        </p:grpSpPr>
        <p:sp>
          <p:nvSpPr>
            <p:cNvPr id="16" name="Ellipse 16"/>
            <p:cNvSpPr/>
            <p:nvPr/>
          </p:nvSpPr>
          <p:spPr>
            <a:xfrm>
              <a:off x="600075" y="4162425"/>
              <a:ext cx="171450" cy="171450"/>
            </a:xfrm>
            <a:prstGeom prst="ellipse">
              <a:avLst/>
            </a:prstGeom>
            <a:solidFill>
              <a:schemeClr val="lt1"/>
            </a:solidFill>
            <a:ln w="28575">
              <a:solidFill>
                <a:schemeClr val="accent1"/>
              </a:solidFill>
            </a:ln>
          </p:spPr>
        </p:sp>
        <p:sp>
          <p:nvSpPr>
            <p:cNvPr id="17" name="TextBox 17"/>
            <p:cNvSpPr txBox="1"/>
            <p:nvPr/>
          </p:nvSpPr>
          <p:spPr>
            <a:xfrm>
              <a:off x="981456" y="4130040"/>
              <a:ext cx="5047488" cy="2352294"/>
            </a:xfrm>
            <a:prstGeom prst="rect">
              <a:avLst/>
            </a:prstGeom>
            <a:noFill/>
            <a:ln>
              <a:noFill/>
            </a:ln>
          </p:spPr>
          <p:txBody>
            <a:bodyPr wrap="none" lIns="0" tIns="0" rIns="0" bIns="0" anchor="t" anchorCtr="0">
              <a:spAutoFit/>
            </a:bodyPr>
            <a:lstStyle/>
            <a:p>
              <a:pPr algn="l">
                <a:lnSpc>
                  <a:spcPts val="2625"/>
                </a:lnSpc>
              </a:pPr>
              <a:r>
                <a:rPr lang="zh-CN" sz="1800" dirty="0">
                  <a:solidFill>
                    <a:schemeClr val="dk1"/>
                  </a:solidFill>
                  <a:latin typeface="+mn-lt"/>
                  <a:ea typeface="+mn-ea"/>
                  <a:cs typeface="+mn-cs"/>
                </a:rPr>
                <a:t>2023年9月以来，在已下发项目管理通知的基础</a:t>
              </a:r>
              <a:br/>
              <a:r>
                <a:rPr lang="zh-CN" sz="1800" dirty="0">
                  <a:solidFill>
                    <a:schemeClr val="dk1"/>
                  </a:solidFill>
                  <a:latin typeface="+mn-lt"/>
                  <a:ea typeface="+mn-ea"/>
                  <a:cs typeface="+mn-cs"/>
                </a:rPr>
                <a:t>上，我厅通过电话沟通、调研，并学习借鉴四川、</a:t>
              </a:r>
              <a:br/>
              <a:r>
                <a:rPr lang="zh-CN" sz="1800" dirty="0">
                  <a:solidFill>
                    <a:schemeClr val="dk1"/>
                  </a:solidFill>
                  <a:latin typeface="+mn-lt"/>
                  <a:ea typeface="+mn-ea"/>
                  <a:cs typeface="+mn-cs"/>
                </a:rPr>
                <a:t>云南、贵州、浙江、辽宁、甘肃等省外项目管理先</a:t>
              </a:r>
              <a:br/>
              <a:r>
                <a:rPr lang="zh-CN" sz="1800" dirty="0">
                  <a:solidFill>
                    <a:schemeClr val="dk1"/>
                  </a:solidFill>
                  <a:latin typeface="+mn-lt"/>
                  <a:ea typeface="+mn-ea"/>
                  <a:cs typeface="+mn-cs"/>
                </a:rPr>
                <a:t>进经验与做法的基础上，针对我省地质灾害治理工</a:t>
              </a:r>
              <a:br/>
              <a:r>
                <a:rPr lang="zh-CN" sz="1800" dirty="0">
                  <a:solidFill>
                    <a:schemeClr val="dk1"/>
                  </a:solidFill>
                  <a:latin typeface="+mn-lt"/>
                  <a:ea typeface="+mn-ea"/>
                  <a:cs typeface="+mn-cs"/>
                </a:rPr>
                <a:t>程项目管理中存在的突出问题和薄弱环节，</a:t>
              </a:r>
              <a:br/>
              <a:r>
                <a:rPr lang="zh-CN" sz="1800" dirty="0">
                  <a:solidFill>
                    <a:schemeClr val="dk1"/>
                  </a:solidFill>
                  <a:latin typeface="+mn-lt"/>
                  <a:ea typeface="+mn-ea"/>
                  <a:cs typeface="+mn-cs"/>
                </a:rPr>
                <a:t>对原项目管理通知进行了修改补充完善，</a:t>
              </a:r>
              <a:br/>
              <a:r>
                <a:rPr lang="zh-CN" sz="1800" dirty="0">
                  <a:solidFill>
                    <a:schemeClr val="dk1"/>
                  </a:solidFill>
                  <a:latin typeface="+mn-lt"/>
                  <a:ea typeface="+mn-ea"/>
                  <a:cs typeface="+mn-cs"/>
                </a:rPr>
                <a:t>形成了本《办法》。</a:t>
              </a:r>
            </a:p>
          </p:txBody>
        </p:sp>
      </p:grpSp>
      <p:grpSp>
        <p:nvGrpSpPr>
          <p:cNvPr id="21" name="notice-screenshot"/>
          <p:cNvGrpSpPr/>
          <p:nvPr/>
        </p:nvGrpSpPr>
        <p:grpSpPr>
          <a:xfrm>
            <a:off x="6819900" y="1752600"/>
            <a:ext cx="4838700" cy="4210050"/>
            <a:chOff x="6819900" y="1752600"/>
            <a:chExt cx="4838700" cy="4210050"/>
          </a:xfrm>
        </p:grpSpPr>
        <p:sp>
          <p:nvSpPr>
            <p:cNvPr id="19" name="Rectangle 19"/>
            <p:cNvSpPr/>
            <p:nvPr/>
          </p:nvSpPr>
          <p:spPr>
            <a:xfrm>
              <a:off x="6819900" y="1752600"/>
              <a:ext cx="4838700" cy="4210050"/>
            </a:xfrm>
            <a:prstGeom prst="roundRect">
              <a:avLst>
                <a:gd name="adj" fmla="val 1357"/>
              </a:avLst>
            </a:prstGeom>
            <a:solidFill>
              <a:schemeClr val="lt1"/>
            </a:solidFill>
            <a:ln w="14288">
              <a:solidFill>
                <a:schemeClr val="accent6"/>
              </a:solidFill>
            </a:ln>
            <a:effectLst>
              <a:outerShdw blurRad="152400" dist="57150" dir="5400000" algn="ctr" rotWithShape="0">
                <a:srgbClr val="000000">
                  <a:alpha val="6000"/>
                </a:srgbClr>
              </a:outerShdw>
            </a:effectLst>
          </p:spPr>
        </p:sp>
        <p:pic>
          <p:nvPicPr>
            <p:cNvPr id="20" name="Image 20"/>
            <p:cNvPicPr>
              <a:picLocks noChangeAspect="1"/>
            </p:cNvPicPr>
            <p:nvPr/>
          </p:nvPicPr>
          <p:blipFill>
            <a:blip r:embed="rId3"/>
            <a:stretch>
              <a:fillRect/>
            </a:stretch>
          </p:blipFill>
          <p:spPr>
            <a:xfrm>
              <a:off x="6896100" y="1839766"/>
              <a:ext cx="4686300" cy="4035719"/>
            </a:xfrm>
            <a:prstGeom prst="rect">
              <a:avLst/>
            </a:prstGeom>
          </p:spPr>
        </p:pic>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5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8" name="header"/>
          <p:cNvGrpSpPr/>
          <p:nvPr/>
        </p:nvGrpSpPr>
        <p:grpSpPr>
          <a:xfrm>
            <a:off x="519684" y="247650"/>
            <a:ext cx="11138916" cy="714375"/>
            <a:chOff x="519684" y="247650"/>
            <a:chExt cx="11138916" cy="714375"/>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二、政策依据</a:t>
              </a:r>
            </a:p>
          </p:txBody>
        </p:sp>
        <p:sp>
          <p:nvSpPr>
            <p:cNvPr id="3" name="Line 3"/>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sp>
          <p:nvSpPr>
            <p:cNvPr id="4" name="Freeform 4"/>
            <p:cNvSpPr/>
            <p:nvPr/>
          </p:nvSpPr>
          <p:spPr>
            <a:xfrm>
              <a:off x="9963150" y="819150"/>
              <a:ext cx="381000" cy="133350"/>
            </a:xfrm>
            <a:prstGeom prst="triangle">
              <a:avLst/>
            </a:prstGeom>
            <a:solidFill>
              <a:srgbClr val="5B9BD5"/>
            </a:solidFill>
            <a:ln>
              <a:noFill/>
            </a:ln>
          </p:spPr>
        </p:sp>
        <p:sp>
          <p:nvSpPr>
            <p:cNvPr id="5" name="Freeform 5"/>
            <p:cNvSpPr/>
            <p:nvPr/>
          </p:nvSpPr>
          <p:spPr>
            <a:xfrm>
              <a:off x="10172700" y="723900"/>
              <a:ext cx="457200" cy="228600"/>
            </a:xfrm>
            <a:prstGeom prst="triangle">
              <a:avLst/>
            </a:prstGeom>
            <a:solidFill>
              <a:schemeClr val="accent1"/>
            </a:solidFill>
            <a:ln>
              <a:noFill/>
            </a:ln>
          </p:spPr>
        </p:sp>
        <p:sp>
          <p:nvSpPr>
            <p:cNvPr id="6" name="Freeform 6"/>
            <p:cNvSpPr/>
            <p:nvPr/>
          </p:nvSpPr>
          <p:spPr>
            <a:xfrm>
              <a:off x="10477500" y="838200"/>
              <a:ext cx="323850" cy="114300"/>
            </a:xfrm>
            <a:prstGeom prst="triangle">
              <a:avLst/>
            </a:prstGeom>
            <a:solidFill>
              <a:srgbClr val="5B9BD5"/>
            </a:solidFill>
            <a:ln>
              <a:noFill/>
            </a:ln>
          </p:spPr>
        </p:sp>
        <p:pic>
          <p:nvPicPr>
            <p:cNvPr id="7" name="Image 7"/>
            <p:cNvPicPr>
              <a:picLocks noChangeAspect="1"/>
            </p:cNvPicPr>
            <p:nvPr/>
          </p:nvPicPr>
          <p:blipFill>
            <a:blip r:embed="rId2"/>
            <a:stretch>
              <a:fillRect/>
            </a:stretch>
          </p:blipFill>
          <p:spPr>
            <a:xfrm>
              <a:off x="11163300" y="247650"/>
              <a:ext cx="495300" cy="495300"/>
            </a:xfrm>
            <a:prstGeom prst="ellipse">
              <a:avLst/>
            </a:prstGeom>
          </p:spPr>
        </p:pic>
      </p:grpSp>
      <p:grpSp>
        <p:nvGrpSpPr>
          <p:cNvPr id="26" name="basis-list"/>
          <p:cNvGrpSpPr/>
          <p:nvPr/>
        </p:nvGrpSpPr>
        <p:grpSpPr>
          <a:xfrm>
            <a:off x="533400" y="1181100"/>
            <a:ext cx="7048500" cy="5211889"/>
            <a:chOff x="533400" y="1181100"/>
            <a:chExt cx="7048500" cy="5211889"/>
          </a:xfrm>
        </p:grpSpPr>
        <p:sp>
          <p:nvSpPr>
            <p:cNvPr id="9" name="Rectangle 9"/>
            <p:cNvSpPr/>
            <p:nvPr/>
          </p:nvSpPr>
          <p:spPr>
            <a:xfrm>
              <a:off x="533400" y="1504950"/>
              <a:ext cx="7048500" cy="304800"/>
            </a:xfrm>
            <a:prstGeom prst="rect">
              <a:avLst/>
            </a:prstGeom>
            <a:solidFill>
              <a:schemeClr val="lt2"/>
            </a:solidFill>
            <a:ln>
              <a:noFill/>
            </a:ln>
          </p:spPr>
        </p:sp>
        <p:sp>
          <p:nvSpPr>
            <p:cNvPr id="10" name="Rectangle 10"/>
            <p:cNvSpPr/>
            <p:nvPr/>
          </p:nvSpPr>
          <p:spPr>
            <a:xfrm>
              <a:off x="533400" y="2476500"/>
              <a:ext cx="7048500" cy="590550"/>
            </a:xfrm>
            <a:prstGeom prst="rect">
              <a:avLst/>
            </a:prstGeom>
            <a:solidFill>
              <a:schemeClr val="lt2"/>
            </a:solidFill>
            <a:ln>
              <a:noFill/>
            </a:ln>
          </p:spPr>
        </p:sp>
        <p:sp>
          <p:nvSpPr>
            <p:cNvPr id="11" name="Rectangle 11"/>
            <p:cNvSpPr/>
            <p:nvPr/>
          </p:nvSpPr>
          <p:spPr>
            <a:xfrm>
              <a:off x="533400" y="3733800"/>
              <a:ext cx="7048500" cy="304800"/>
            </a:xfrm>
            <a:prstGeom prst="rect">
              <a:avLst/>
            </a:prstGeom>
            <a:solidFill>
              <a:schemeClr val="lt2"/>
            </a:solidFill>
            <a:ln>
              <a:noFill/>
            </a:ln>
          </p:spPr>
        </p:sp>
        <p:sp>
          <p:nvSpPr>
            <p:cNvPr id="12" name="Rectangle 12"/>
            <p:cNvSpPr/>
            <p:nvPr/>
          </p:nvSpPr>
          <p:spPr>
            <a:xfrm>
              <a:off x="533400" y="4419600"/>
              <a:ext cx="7048500" cy="304800"/>
            </a:xfrm>
            <a:prstGeom prst="rect">
              <a:avLst/>
            </a:prstGeom>
            <a:solidFill>
              <a:schemeClr val="lt2"/>
            </a:solidFill>
            <a:ln>
              <a:noFill/>
            </a:ln>
          </p:spPr>
        </p:sp>
        <p:sp>
          <p:nvSpPr>
            <p:cNvPr id="13" name="Rectangle 13"/>
            <p:cNvSpPr/>
            <p:nvPr/>
          </p:nvSpPr>
          <p:spPr>
            <a:xfrm>
              <a:off x="533400" y="5391150"/>
              <a:ext cx="7048500" cy="304800"/>
            </a:xfrm>
            <a:prstGeom prst="rect">
              <a:avLst/>
            </a:prstGeom>
            <a:solidFill>
              <a:schemeClr val="lt2"/>
            </a:solidFill>
            <a:ln>
              <a:noFill/>
            </a:ln>
          </p:spPr>
        </p:sp>
        <p:sp>
          <p:nvSpPr>
            <p:cNvPr id="14" name="Rectangle 14"/>
            <p:cNvSpPr/>
            <p:nvPr/>
          </p:nvSpPr>
          <p:spPr>
            <a:xfrm>
              <a:off x="533400" y="1181100"/>
              <a:ext cx="38100" cy="5143500"/>
            </a:xfrm>
            <a:prstGeom prst="rect">
              <a:avLst/>
            </a:prstGeom>
            <a:solidFill>
              <a:schemeClr val="accent1"/>
            </a:solidFill>
            <a:ln>
              <a:noFill/>
            </a:ln>
          </p:spPr>
        </p:sp>
        <p:sp>
          <p:nvSpPr>
            <p:cNvPr id="15" name="TextBox 15"/>
            <p:cNvSpPr txBox="1"/>
            <p:nvPr/>
          </p:nvSpPr>
          <p:spPr>
            <a:xfrm>
              <a:off x="715518" y="1212532"/>
              <a:ext cx="4638033"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1.</a:t>
              </a:r>
              <a:r>
                <a:rPr lang="zh-CN" sz="1650" dirty="0">
                  <a:solidFill>
                    <a:schemeClr val="dk1"/>
                  </a:solidFill>
                  <a:latin typeface="+mn-lt"/>
                  <a:ea typeface="+mn-ea"/>
                  <a:cs typeface="+mn-cs"/>
                </a:rPr>
                <a:t>《地质灾害防治条例》（国务院令第394号）</a:t>
              </a:r>
            </a:p>
          </p:txBody>
        </p:sp>
        <p:sp>
          <p:nvSpPr>
            <p:cNvPr id="16" name="TextBox 16"/>
            <p:cNvSpPr txBox="1"/>
            <p:nvPr/>
          </p:nvSpPr>
          <p:spPr>
            <a:xfrm>
              <a:off x="715518" y="1555432"/>
              <a:ext cx="4193787"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2.</a:t>
              </a:r>
              <a:r>
                <a:rPr lang="zh-CN" sz="1650" dirty="0">
                  <a:solidFill>
                    <a:schemeClr val="dk1"/>
                  </a:solidFill>
                  <a:latin typeface="+mn-lt"/>
                  <a:ea typeface="+mn-ea"/>
                  <a:cs typeface="+mn-cs"/>
                </a:rPr>
                <a:t>《政府投资条例》（国务院令第712号）</a:t>
              </a:r>
            </a:p>
          </p:txBody>
        </p:sp>
        <p:sp>
          <p:nvSpPr>
            <p:cNvPr id="17" name="TextBox 17"/>
            <p:cNvSpPr txBox="1"/>
            <p:nvPr/>
          </p:nvSpPr>
          <p:spPr>
            <a:xfrm>
              <a:off x="715518" y="1898332"/>
              <a:ext cx="4449794" cy="6084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1"/>
                  </a:solidFill>
                  <a:latin typeface="+mn-lt"/>
                  <a:ea typeface="+mn-ea"/>
                  <a:cs typeface="+mn-cs"/>
                </a:rPr>
                <a:t>3.</a:t>
              </a:r>
              <a:r>
                <a:rPr lang="zh-CN" sz="1650" dirty="0">
                  <a:solidFill>
                    <a:schemeClr val="dk1"/>
                  </a:solidFill>
                  <a:latin typeface="+mn-lt"/>
                  <a:ea typeface="+mn-ea"/>
                  <a:cs typeface="+mn-cs"/>
                </a:rPr>
                <a:t>《国务院关于加强地质灾害防治工作的决定》</a:t>
              </a:r>
              <a:br/>
              <a:r>
                <a:rPr lang="zh-CN" sz="1650" dirty="0">
                  <a:solidFill>
                    <a:schemeClr val="dk1"/>
                  </a:solidFill>
                  <a:latin typeface="+mn-lt"/>
                  <a:ea typeface="+mn-ea"/>
                  <a:cs typeface="+mn-cs"/>
                </a:rPr>
                <a:t>（国发〔2011〕20号）</a:t>
              </a:r>
            </a:p>
          </p:txBody>
        </p:sp>
        <p:sp>
          <p:nvSpPr>
            <p:cNvPr id="18" name="TextBox 18"/>
            <p:cNvSpPr txBox="1"/>
            <p:nvPr/>
          </p:nvSpPr>
          <p:spPr>
            <a:xfrm>
              <a:off x="715518" y="2526982"/>
              <a:ext cx="6335744" cy="6084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1"/>
                  </a:solidFill>
                  <a:latin typeface="+mn-lt"/>
                  <a:ea typeface="+mn-ea"/>
                  <a:cs typeface="+mn-cs"/>
                </a:rPr>
                <a:t>4.</a:t>
              </a:r>
              <a:r>
                <a:rPr lang="zh-CN" sz="1650" dirty="0">
                  <a:solidFill>
                    <a:schemeClr val="dk1"/>
                  </a:solidFill>
                  <a:latin typeface="+mn-lt"/>
                  <a:ea typeface="+mn-ea"/>
                  <a:cs typeface="+mn-cs"/>
                </a:rPr>
                <a:t>《国务院办公厅关于印发自然资源领域中央与地方财政事权和支出</a:t>
              </a:r>
              <a:br/>
              <a:r>
                <a:rPr lang="zh-CN" sz="1650" dirty="0">
                  <a:solidFill>
                    <a:schemeClr val="dk1"/>
                  </a:solidFill>
                  <a:latin typeface="+mn-lt"/>
                  <a:ea typeface="+mn-ea"/>
                  <a:cs typeface="+mn-cs"/>
                </a:rPr>
                <a:t>责任划分改革方案的通知》（国办发〔2020〕19号）</a:t>
              </a:r>
            </a:p>
          </p:txBody>
        </p:sp>
        <p:sp>
          <p:nvSpPr>
            <p:cNvPr id="19" name="TextBox 19"/>
            <p:cNvSpPr txBox="1"/>
            <p:nvPr/>
          </p:nvSpPr>
          <p:spPr>
            <a:xfrm>
              <a:off x="715518" y="3155632"/>
              <a:ext cx="6335744" cy="6084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1"/>
                  </a:solidFill>
                  <a:latin typeface="+mn-lt"/>
                  <a:ea typeface="+mn-ea"/>
                  <a:cs typeface="+mn-cs"/>
                </a:rPr>
                <a:t>5.</a:t>
              </a:r>
              <a:r>
                <a:rPr lang="zh-CN" sz="1650" dirty="0">
                  <a:solidFill>
                    <a:schemeClr val="dk1"/>
                  </a:solidFill>
                  <a:latin typeface="+mn-lt"/>
                  <a:ea typeface="+mn-ea"/>
                  <a:cs typeface="+mn-cs"/>
                </a:rPr>
                <a:t>《吉林省人民政府办公厅关于印发吉林省自然资源领域财政事权和</a:t>
              </a:r>
              <a:br/>
              <a:r>
                <a:rPr lang="zh-CN" sz="1650" dirty="0">
                  <a:solidFill>
                    <a:schemeClr val="dk1"/>
                  </a:solidFill>
                  <a:latin typeface="+mn-lt"/>
                  <a:ea typeface="+mn-ea"/>
                  <a:cs typeface="+mn-cs"/>
                </a:rPr>
                <a:t>支出责任划分改革方案的通知》（吉政办发〔2020〕36号）</a:t>
              </a:r>
            </a:p>
          </p:txBody>
        </p:sp>
        <p:sp>
          <p:nvSpPr>
            <p:cNvPr id="20" name="TextBox 20"/>
            <p:cNvSpPr txBox="1"/>
            <p:nvPr/>
          </p:nvSpPr>
          <p:spPr>
            <a:xfrm>
              <a:off x="715518" y="3784282"/>
              <a:ext cx="6170682"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6.</a:t>
              </a:r>
              <a:r>
                <a:rPr lang="zh-CN" sz="1650" dirty="0">
                  <a:solidFill>
                    <a:schemeClr val="dk1"/>
                  </a:solidFill>
                  <a:latin typeface="+mn-lt"/>
                  <a:ea typeface="+mn-ea"/>
                  <a:cs typeface="+mn-cs"/>
                </a:rPr>
                <a:t>《地质灾害防治单位资质管理办法》（自然资源部令第8号）</a:t>
              </a:r>
            </a:p>
          </p:txBody>
        </p:sp>
        <p:sp>
          <p:nvSpPr>
            <p:cNvPr id="21" name="TextBox 21"/>
            <p:cNvSpPr txBox="1"/>
            <p:nvPr/>
          </p:nvSpPr>
          <p:spPr>
            <a:xfrm>
              <a:off x="715518" y="4127182"/>
              <a:ext cx="476020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7.</a:t>
              </a:r>
              <a:r>
                <a:rPr lang="zh-CN" sz="1650" dirty="0">
                  <a:solidFill>
                    <a:schemeClr val="dk1"/>
                  </a:solidFill>
                  <a:latin typeface="+mn-lt"/>
                  <a:ea typeface="+mn-ea"/>
                  <a:cs typeface="+mn-cs"/>
                </a:rPr>
                <a:t>《吉林省地质灾害防治条例》（2015年修正）</a:t>
              </a:r>
            </a:p>
          </p:txBody>
        </p:sp>
        <p:sp>
          <p:nvSpPr>
            <p:cNvPr id="22" name="TextBox 22"/>
            <p:cNvSpPr txBox="1"/>
            <p:nvPr/>
          </p:nvSpPr>
          <p:spPr>
            <a:xfrm>
              <a:off x="715518" y="4470082"/>
              <a:ext cx="4982324"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8.</a:t>
              </a:r>
              <a:r>
                <a:rPr lang="zh-CN" sz="1650" dirty="0">
                  <a:solidFill>
                    <a:schemeClr val="dk1"/>
                  </a:solidFill>
                  <a:latin typeface="+mn-lt"/>
                  <a:ea typeface="+mn-ea"/>
                  <a:cs typeface="+mn-cs"/>
                </a:rPr>
                <a:t>《中华人民共和国招标投标法》（2017年修正）</a:t>
              </a:r>
            </a:p>
          </p:txBody>
        </p:sp>
        <p:sp>
          <p:nvSpPr>
            <p:cNvPr id="23" name="TextBox 23"/>
            <p:cNvSpPr txBox="1"/>
            <p:nvPr/>
          </p:nvSpPr>
          <p:spPr>
            <a:xfrm>
              <a:off x="715518" y="4812982"/>
              <a:ext cx="4857369" cy="6084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1"/>
                  </a:solidFill>
                  <a:latin typeface="+mn-lt"/>
                  <a:ea typeface="+mn-ea"/>
                  <a:cs typeface="+mn-cs"/>
                </a:rPr>
                <a:t>9.</a:t>
              </a:r>
              <a:r>
                <a:rPr lang="zh-CN" sz="1650" dirty="0">
                  <a:solidFill>
                    <a:schemeClr val="dk1"/>
                  </a:solidFill>
                  <a:latin typeface="+mn-lt"/>
                  <a:ea typeface="+mn-ea"/>
                  <a:cs typeface="+mn-cs"/>
                </a:rPr>
                <a:t>《必须招标的工程项目规定》</a:t>
              </a:r>
              <a:br/>
              <a:r>
                <a:rPr lang="zh-CN" sz="1650" dirty="0">
                  <a:solidFill>
                    <a:schemeClr val="dk1"/>
                  </a:solidFill>
                  <a:latin typeface="+mn-lt"/>
                  <a:ea typeface="+mn-ea"/>
                  <a:cs typeface="+mn-cs"/>
                </a:rPr>
                <a:t>（中华人民共和国国家发展和改革委员会令第16号）</a:t>
              </a:r>
            </a:p>
          </p:txBody>
        </p:sp>
        <p:sp>
          <p:nvSpPr>
            <p:cNvPr id="24" name="TextBox 24"/>
            <p:cNvSpPr txBox="1"/>
            <p:nvPr/>
          </p:nvSpPr>
          <p:spPr>
            <a:xfrm>
              <a:off x="715518" y="5441632"/>
              <a:ext cx="3555739"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10.</a:t>
              </a:r>
              <a:r>
                <a:rPr lang="zh-CN" sz="1650" dirty="0">
                  <a:solidFill>
                    <a:schemeClr val="dk1"/>
                  </a:solidFill>
                  <a:latin typeface="+mn-lt"/>
                  <a:ea typeface="+mn-ea"/>
                  <a:cs typeface="+mn-cs"/>
                </a:rPr>
                <a:t>《政府采购法》（2014年修正）</a:t>
              </a:r>
            </a:p>
          </p:txBody>
        </p:sp>
        <p:sp>
          <p:nvSpPr>
            <p:cNvPr id="25" name="TextBox 25"/>
            <p:cNvSpPr txBox="1"/>
            <p:nvPr/>
          </p:nvSpPr>
          <p:spPr>
            <a:xfrm>
              <a:off x="715518" y="5784532"/>
              <a:ext cx="5409009" cy="6084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1"/>
                  </a:solidFill>
                  <a:latin typeface="+mn-lt"/>
                  <a:ea typeface="+mn-ea"/>
                  <a:cs typeface="+mn-cs"/>
                </a:rPr>
                <a:t>11.</a:t>
              </a:r>
              <a:r>
                <a:rPr lang="zh-CN" sz="1650" dirty="0">
                  <a:solidFill>
                    <a:schemeClr val="dk1"/>
                  </a:solidFill>
                  <a:latin typeface="+mn-lt"/>
                  <a:ea typeface="+mn-ea"/>
                  <a:cs typeface="+mn-cs"/>
                </a:rPr>
                <a:t>《吉林省矿产资源和生态修复治理专项资金管理办法》</a:t>
              </a:r>
              <a:br/>
              <a:r>
                <a:rPr lang="zh-CN" sz="1650" dirty="0">
                  <a:solidFill>
                    <a:schemeClr val="dk1"/>
                  </a:solidFill>
                  <a:latin typeface="+mn-lt"/>
                  <a:ea typeface="+mn-ea"/>
                  <a:cs typeface="+mn-cs"/>
                </a:rPr>
                <a:t>（吉财资环〔2020〕337号）</a:t>
              </a:r>
            </a:p>
          </p:txBody>
        </p:sp>
      </p:grpSp>
      <p:grpSp>
        <p:nvGrpSpPr>
          <p:cNvPr id="29" name="evidence-gov"/>
          <p:cNvGrpSpPr/>
          <p:nvPr/>
        </p:nvGrpSpPr>
        <p:grpSpPr>
          <a:xfrm>
            <a:off x="7886700" y="1333500"/>
            <a:ext cx="3771900" cy="1371600"/>
            <a:chOff x="7886700" y="1333500"/>
            <a:chExt cx="3771900" cy="1371600"/>
          </a:xfrm>
        </p:grpSpPr>
        <p:sp>
          <p:nvSpPr>
            <p:cNvPr id="27" name="Rectangle 27"/>
            <p:cNvSpPr/>
            <p:nvPr/>
          </p:nvSpPr>
          <p:spPr>
            <a:xfrm>
              <a:off x="7886700" y="1333500"/>
              <a:ext cx="3771900" cy="1371600"/>
            </a:xfrm>
            <a:prstGeom prst="roundRect">
              <a:avLst>
                <a:gd name="adj" fmla="val 4167"/>
              </a:avLst>
            </a:prstGeom>
            <a:solidFill>
              <a:schemeClr val="lt1"/>
            </a:solidFill>
            <a:ln w="14288">
              <a:solidFill>
                <a:schemeClr val="accent6"/>
              </a:solidFill>
            </a:ln>
            <a:effectLst>
              <a:outerShdw blurRad="152400" dist="57150" dir="5400000" algn="ctr" rotWithShape="0">
                <a:srgbClr val="000000">
                  <a:alpha val="6000"/>
                </a:srgbClr>
              </a:outerShdw>
            </a:effectLst>
          </p:spPr>
        </p:sp>
        <p:pic>
          <p:nvPicPr>
            <p:cNvPr id="28" name="Image 28"/>
            <p:cNvPicPr>
              <a:picLocks noChangeAspect="1"/>
            </p:cNvPicPr>
            <p:nvPr/>
          </p:nvPicPr>
          <p:blipFill>
            <a:blip r:embed="rId3"/>
            <a:srcRect l="0" t="0" r="0" b="70170"/>
            <a:stretch>
              <a:fillRect/>
            </a:stretch>
          </p:blipFill>
          <p:spPr>
            <a:xfrm>
              <a:off x="7962900" y="1409700"/>
              <a:ext cx="3619500" cy="1219200"/>
            </a:xfrm>
            <a:prstGeom prst="rect">
              <a:avLst/>
            </a:prstGeom>
          </p:spPr>
        </p:pic>
      </p:grpSp>
      <p:grpSp>
        <p:nvGrpSpPr>
          <p:cNvPr id="32" name="evidence-mnr"/>
          <p:cNvGrpSpPr/>
          <p:nvPr/>
        </p:nvGrpSpPr>
        <p:grpSpPr>
          <a:xfrm>
            <a:off x="7886700" y="2895600"/>
            <a:ext cx="3771900" cy="1457325"/>
            <a:chOff x="7886700" y="2895600"/>
            <a:chExt cx="3771900" cy="1457325"/>
          </a:xfrm>
        </p:grpSpPr>
        <p:sp>
          <p:nvSpPr>
            <p:cNvPr id="30" name="Rectangle 30"/>
            <p:cNvSpPr/>
            <p:nvPr/>
          </p:nvSpPr>
          <p:spPr>
            <a:xfrm>
              <a:off x="7886700" y="2895600"/>
              <a:ext cx="3771900" cy="1457325"/>
            </a:xfrm>
            <a:prstGeom prst="roundRect">
              <a:avLst>
                <a:gd name="adj" fmla="val 3922"/>
              </a:avLst>
            </a:prstGeom>
            <a:solidFill>
              <a:schemeClr val="lt1"/>
            </a:solidFill>
            <a:ln w="14288">
              <a:solidFill>
                <a:schemeClr val="accent6"/>
              </a:solidFill>
            </a:ln>
            <a:effectLst>
              <a:outerShdw blurRad="152400" dist="57150" dir="5400000" algn="ctr" rotWithShape="0">
                <a:srgbClr val="000000">
                  <a:alpha val="6000"/>
                </a:srgbClr>
              </a:outerShdw>
            </a:effectLst>
          </p:spPr>
        </p:sp>
        <p:pic>
          <p:nvPicPr>
            <p:cNvPr id="31" name="Image 31"/>
            <p:cNvPicPr>
              <a:picLocks noChangeAspect="1"/>
            </p:cNvPicPr>
            <p:nvPr/>
          </p:nvPicPr>
          <p:blipFill>
            <a:blip r:embed="rId4"/>
            <a:stretch>
              <a:fillRect/>
            </a:stretch>
          </p:blipFill>
          <p:spPr>
            <a:xfrm>
              <a:off x="7962900" y="2971800"/>
              <a:ext cx="3619500" cy="1304925"/>
            </a:xfrm>
            <a:prstGeom prst="rect">
              <a:avLst/>
            </a:prstGeom>
          </p:spPr>
        </p:pic>
      </p:grpSp>
      <p:grpSp>
        <p:nvGrpSpPr>
          <p:cNvPr id="35" name="evidence-flk"/>
          <p:cNvGrpSpPr/>
          <p:nvPr/>
        </p:nvGrpSpPr>
        <p:grpSpPr>
          <a:xfrm>
            <a:off x="7886700" y="4543425"/>
            <a:ext cx="3771900" cy="1314450"/>
            <a:chOff x="7886700" y="4543425"/>
            <a:chExt cx="3771900" cy="1314450"/>
          </a:xfrm>
        </p:grpSpPr>
        <p:sp>
          <p:nvSpPr>
            <p:cNvPr id="33" name="Rectangle 33"/>
            <p:cNvSpPr/>
            <p:nvPr/>
          </p:nvSpPr>
          <p:spPr>
            <a:xfrm>
              <a:off x="7886700" y="4543425"/>
              <a:ext cx="3771900" cy="1314450"/>
            </a:xfrm>
            <a:prstGeom prst="roundRect">
              <a:avLst>
                <a:gd name="adj" fmla="val 4348"/>
              </a:avLst>
            </a:prstGeom>
            <a:solidFill>
              <a:schemeClr val="lt1"/>
            </a:solidFill>
            <a:ln w="14288">
              <a:solidFill>
                <a:schemeClr val="accent6"/>
              </a:solidFill>
            </a:ln>
            <a:effectLst>
              <a:outerShdw blurRad="152400" dist="57150" dir="5400000" algn="ctr" rotWithShape="0">
                <a:srgbClr val="000000">
                  <a:alpha val="6000"/>
                </a:srgbClr>
              </a:outerShdw>
            </a:effectLst>
          </p:spPr>
        </p:sp>
        <p:pic>
          <p:nvPicPr>
            <p:cNvPr id="34" name="Image 34"/>
            <p:cNvPicPr>
              <a:picLocks noChangeAspect="1"/>
            </p:cNvPicPr>
            <p:nvPr/>
          </p:nvPicPr>
          <p:blipFill>
            <a:blip r:embed="rId5"/>
            <a:stretch>
              <a:fillRect/>
            </a:stretch>
          </p:blipFill>
          <p:spPr>
            <a:xfrm>
              <a:off x="7962900" y="4619625"/>
              <a:ext cx="3619500" cy="1162050"/>
            </a:xfrm>
            <a:prstGeom prst="rect">
              <a:avLst/>
            </a:prstGeom>
          </p:spPr>
        </p:pic>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450"/>
                                        <p:tgtEl>
                                          <p:spTgt spid="26"/>
                                        </p:tgtEl>
                                      </p:cBhvr>
                                    </p:animEffect>
                                  </p:childTnLst>
                                </p:cTn>
                              </p:par>
                            </p:childTnLst>
                          </p:cTn>
                        </p:par>
                        <p:par>
                          <p:cTn id="8" fill="hold">
                            <p:stCondLst>
                              <p:cond delay="4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450"/>
                                        <p:tgtEl>
                                          <p:spTgt spid="29"/>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450"/>
                                        <p:tgtEl>
                                          <p:spTgt spid="32"/>
                                        </p:tgtEl>
                                      </p:cBhvr>
                                    </p:animEffect>
                                  </p:childTnLst>
                                </p:cTn>
                              </p:par>
                            </p:childTnLst>
                          </p:cTn>
                        </p:par>
                        <p:par>
                          <p:cTn id="16" fill="hold">
                            <p:stCondLst>
                              <p:cond delay="235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4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8" name="header"/>
          <p:cNvGrpSpPr/>
          <p:nvPr/>
        </p:nvGrpSpPr>
        <p:grpSpPr>
          <a:xfrm>
            <a:off x="519684" y="247650"/>
            <a:ext cx="11138916" cy="714375"/>
            <a:chOff x="519684" y="247650"/>
            <a:chExt cx="11138916" cy="714375"/>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三、主体框架</a:t>
              </a:r>
            </a:p>
          </p:txBody>
        </p:sp>
        <p:sp>
          <p:nvSpPr>
            <p:cNvPr id="3" name="Line 3"/>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sp>
          <p:nvSpPr>
            <p:cNvPr id="4" name="Freeform 4"/>
            <p:cNvSpPr/>
            <p:nvPr/>
          </p:nvSpPr>
          <p:spPr>
            <a:xfrm>
              <a:off x="9963150" y="819150"/>
              <a:ext cx="381000" cy="133350"/>
            </a:xfrm>
            <a:prstGeom prst="triangle">
              <a:avLst/>
            </a:prstGeom>
            <a:solidFill>
              <a:srgbClr val="5B9BD5"/>
            </a:solidFill>
            <a:ln>
              <a:noFill/>
            </a:ln>
          </p:spPr>
        </p:sp>
        <p:sp>
          <p:nvSpPr>
            <p:cNvPr id="5" name="Freeform 5"/>
            <p:cNvSpPr/>
            <p:nvPr/>
          </p:nvSpPr>
          <p:spPr>
            <a:xfrm>
              <a:off x="10172700" y="723900"/>
              <a:ext cx="457200" cy="228600"/>
            </a:xfrm>
            <a:prstGeom prst="triangle">
              <a:avLst/>
            </a:prstGeom>
            <a:solidFill>
              <a:schemeClr val="accent1"/>
            </a:solidFill>
            <a:ln>
              <a:noFill/>
            </a:ln>
          </p:spPr>
        </p:sp>
        <p:sp>
          <p:nvSpPr>
            <p:cNvPr id="6" name="Freeform 6"/>
            <p:cNvSpPr/>
            <p:nvPr/>
          </p:nvSpPr>
          <p:spPr>
            <a:xfrm>
              <a:off x="10477500" y="838200"/>
              <a:ext cx="323850" cy="114300"/>
            </a:xfrm>
            <a:prstGeom prst="triangle">
              <a:avLst/>
            </a:prstGeom>
            <a:solidFill>
              <a:srgbClr val="5B9BD5"/>
            </a:solidFill>
            <a:ln>
              <a:noFill/>
            </a:ln>
          </p:spPr>
        </p:sp>
        <p:pic>
          <p:nvPicPr>
            <p:cNvPr id="7" name="Image 7"/>
            <p:cNvPicPr>
              <a:picLocks noChangeAspect="1"/>
            </p:cNvPicPr>
            <p:nvPr/>
          </p:nvPicPr>
          <p:blipFill>
            <a:blip r:embed="rId2"/>
            <a:stretch>
              <a:fillRect/>
            </a:stretch>
          </p:blipFill>
          <p:spPr>
            <a:xfrm>
              <a:off x="11163300" y="247650"/>
              <a:ext cx="495300" cy="495300"/>
            </a:xfrm>
            <a:prstGeom prst="ellipse">
              <a:avLst/>
            </a:prstGeom>
          </p:spPr>
        </p:pic>
      </p:grpSp>
      <p:grpSp>
        <p:nvGrpSpPr>
          <p:cNvPr id="13" name="framework-summary"/>
          <p:cNvGrpSpPr/>
          <p:nvPr/>
        </p:nvGrpSpPr>
        <p:grpSpPr>
          <a:xfrm>
            <a:off x="533400" y="1123950"/>
            <a:ext cx="11125200" cy="1748409"/>
            <a:chOff x="533400" y="1123950"/>
            <a:chExt cx="11125200" cy="1748409"/>
          </a:xfrm>
        </p:grpSpPr>
        <p:sp>
          <p:nvSpPr>
            <p:cNvPr id="9" name="Rectangle 9"/>
            <p:cNvSpPr/>
            <p:nvPr/>
          </p:nvSpPr>
          <p:spPr>
            <a:xfrm>
              <a:off x="533400" y="1123950"/>
              <a:ext cx="11125200" cy="1714500"/>
            </a:xfrm>
            <a:prstGeom prst="roundRect">
              <a:avLst>
                <a:gd name="adj" fmla="val 3333"/>
              </a:avLst>
            </a:prstGeom>
            <a:solidFill>
              <a:schemeClr val="lt2"/>
            </a:solidFill>
            <a:ln>
              <a:noFill/>
            </a:ln>
          </p:spPr>
        </p:sp>
        <p:sp>
          <p:nvSpPr>
            <p:cNvPr id="10" name="Rectangle 10"/>
            <p:cNvSpPr/>
            <p:nvPr/>
          </p:nvSpPr>
          <p:spPr>
            <a:xfrm>
              <a:off x="533400" y="1123950"/>
              <a:ext cx="57150" cy="1714500"/>
            </a:xfrm>
            <a:prstGeom prst="rect">
              <a:avLst/>
            </a:prstGeom>
            <a:solidFill>
              <a:schemeClr val="accent1"/>
            </a:solidFill>
            <a:ln>
              <a:noFill/>
            </a:ln>
          </p:spPr>
        </p:sp>
        <p:sp>
          <p:nvSpPr>
            <p:cNvPr id="11" name="TextBox 11"/>
            <p:cNvSpPr txBox="1"/>
            <p:nvPr/>
          </p:nvSpPr>
          <p:spPr>
            <a:xfrm>
              <a:off x="905256" y="1386840"/>
              <a:ext cx="9870948" cy="685419"/>
            </a:xfrm>
            <a:prstGeom prst="rect">
              <a:avLst/>
            </a:prstGeom>
            <a:noFill/>
            <a:ln>
              <a:noFill/>
            </a:ln>
          </p:spPr>
          <p:txBody>
            <a:bodyPr wrap="none" lIns="0" tIns="0" rIns="0" bIns="0" anchor="t" anchorCtr="0">
              <a:spAutoFit/>
            </a:bodyPr>
            <a:lstStyle/>
            <a:p>
              <a:pPr algn="l">
                <a:lnSpc>
                  <a:spcPts val="2625"/>
                </a:lnSpc>
              </a:pPr>
              <a:r>
                <a:rPr lang="zh-CN" sz="1800" dirty="0">
                  <a:solidFill>
                    <a:schemeClr val="dk1"/>
                  </a:solidFill>
                  <a:latin typeface="+mn-lt"/>
                  <a:ea typeface="+mn-ea"/>
                  <a:cs typeface="+mn-cs"/>
                </a:rPr>
                <a:t>《办法》共</a:t>
              </a:r>
              <a:r>
                <a:rPr lang="zh-CN" sz="1800" b="1" dirty="0">
                  <a:solidFill>
                    <a:schemeClr val="accent1"/>
                  </a:solidFill>
                  <a:latin typeface="+mn-lt"/>
                  <a:ea typeface="+mn-ea"/>
                  <a:cs typeface="+mn-cs"/>
                </a:rPr>
                <a:t>七章</a:t>
              </a:r>
              <a:r>
                <a:rPr lang="zh-CN" sz="1800" dirty="0">
                  <a:solidFill>
                    <a:schemeClr val="dk1"/>
                  </a:solidFill>
                  <a:latin typeface="+mn-lt"/>
                  <a:ea typeface="+mn-ea"/>
                  <a:cs typeface="+mn-cs"/>
                </a:rPr>
                <a:t>28条，分别为总则、项目库建设、项目实施、项目验收、工程运行管护、监督检查</a:t>
              </a:r>
              <a:br/>
              <a:r>
                <a:rPr lang="zh-CN" sz="1800" dirty="0">
                  <a:solidFill>
                    <a:schemeClr val="dk1"/>
                  </a:solidFill>
                  <a:latin typeface="+mn-lt"/>
                  <a:ea typeface="+mn-ea"/>
                  <a:cs typeface="+mn-cs"/>
                </a:rPr>
                <a:t>和附则。</a:t>
              </a:r>
            </a:p>
          </p:txBody>
        </p:sp>
        <p:sp>
          <p:nvSpPr>
            <p:cNvPr id="12" name="TextBox 12"/>
            <p:cNvSpPr txBox="1"/>
            <p:nvPr/>
          </p:nvSpPr>
          <p:spPr>
            <a:xfrm>
              <a:off x="905256" y="2186940"/>
              <a:ext cx="8316468" cy="685419"/>
            </a:xfrm>
            <a:prstGeom prst="rect">
              <a:avLst/>
            </a:prstGeom>
            <a:noFill/>
            <a:ln>
              <a:noFill/>
            </a:ln>
          </p:spPr>
          <p:txBody>
            <a:bodyPr wrap="none" lIns="0" tIns="0" rIns="0" bIns="0" anchor="t" anchorCtr="0">
              <a:spAutoFit/>
            </a:bodyPr>
            <a:lstStyle/>
            <a:p>
              <a:pPr algn="l">
                <a:lnSpc>
                  <a:spcPts val="2625"/>
                </a:lnSpc>
              </a:pPr>
              <a:r>
                <a:rPr lang="zh-CN" sz="1800" dirty="0">
                  <a:solidFill>
                    <a:schemeClr val="dk1"/>
                  </a:solidFill>
                  <a:latin typeface="+mn-lt"/>
                  <a:ea typeface="+mn-ea"/>
                  <a:cs typeface="+mn-cs"/>
                </a:rPr>
                <a:t>内容要点为：1.严格项目入库流程；2.明确各级任务职责；3.规范项目验收程序；</a:t>
              </a:r>
              <a:br/>
              <a:r>
                <a:rPr lang="zh-CN" sz="1800" dirty="0">
                  <a:solidFill>
                    <a:schemeClr val="dk1"/>
                  </a:solidFill>
                  <a:latin typeface="+mn-lt"/>
                  <a:ea typeface="+mn-ea"/>
                  <a:cs typeface="+mn-cs"/>
                </a:rPr>
                <a:t>4.细化工程运行管护；5.加强项目监督检查。</a:t>
              </a:r>
            </a:p>
          </p:txBody>
        </p:sp>
      </p:grpSp>
      <p:grpSp>
        <p:nvGrpSpPr>
          <p:cNvPr id="17" name="chapter-1"/>
          <p:cNvGrpSpPr/>
          <p:nvPr/>
        </p:nvGrpSpPr>
        <p:grpSpPr>
          <a:xfrm>
            <a:off x="533400" y="3429000"/>
            <a:ext cx="1562100" cy="1497139"/>
            <a:chOff x="533400" y="3429000"/>
            <a:chExt cx="1562100" cy="1497139"/>
          </a:xfrm>
        </p:grpSpPr>
        <p:sp>
          <p:nvSpPr>
            <p:cNvPr id="14" name="Freeform 14"/>
            <p:cNvSpPr/>
            <p:nvPr/>
          </p:nvSpPr>
          <p:spPr>
            <a:xfrm>
              <a:off x="533400" y="3429000"/>
              <a:ext cx="1562100" cy="609600"/>
            </a:xfrm>
            <a:prstGeom prst="chevron">
              <a:avLst/>
            </a:prstGeom>
            <a:solidFill>
              <a:srgbClr val="5B9BD5"/>
            </a:solidFill>
            <a:ln>
              <a:noFill/>
            </a:ln>
          </p:spPr>
        </p:sp>
        <p:sp>
          <p:nvSpPr>
            <p:cNvPr id="15" name="Freeform 15"/>
            <p:cNvSpPr/>
            <p:nvPr/>
          </p:nvSpPr>
          <p:spPr>
            <a:xfrm>
              <a:off x="1244600" y="3624342"/>
              <a:ext cx="253999" cy="211625"/>
            </a:xfrm>
            <a:custGeom>
              <a:avLst/>
              <a:gdLst/>
              <a:ahLst/>
              <a:cxnLst/>
              <a:rect l="l" t="t" r="r" b="b"/>
              <a:pathLst>
                <a:path w="253999" h="211625">
                  <a:moveTo>
                    <a:pt x="247649" y="22260"/>
                  </a:moveTo>
                  <a:cubicBezTo>
                    <a:pt x="251117" y="24262"/>
                    <a:pt x="253438" y="27783"/>
                    <a:pt x="253910" y="31760"/>
                  </a:cubicBezTo>
                  <a:lnTo>
                    <a:pt x="253999" y="33258"/>
                  </a:lnTo>
                  <a:lnTo>
                    <a:pt x="253999" y="198358"/>
                  </a:lnTo>
                  <a:cubicBezTo>
                    <a:pt x="253999" y="202895"/>
                    <a:pt x="251579" y="207087"/>
                    <a:pt x="247649" y="209356"/>
                  </a:cubicBezTo>
                  <a:cubicBezTo>
                    <a:pt x="243720" y="211625"/>
                    <a:pt x="238879" y="211625"/>
                    <a:pt x="234949" y="209356"/>
                  </a:cubicBezTo>
                  <a:cubicBezTo>
                    <a:pt x="205730" y="192484"/>
                    <a:pt x="170041" y="191218"/>
                    <a:pt x="139700" y="205978"/>
                  </a:cubicBezTo>
                  <a:lnTo>
                    <a:pt x="139700" y="13268"/>
                  </a:lnTo>
                  <a:cubicBezTo>
                    <a:pt x="175221" y="0"/>
                    <a:pt x="214813" y="3298"/>
                    <a:pt x="247649" y="22260"/>
                  </a:cubicBezTo>
                  <a:moveTo>
                    <a:pt x="114300" y="13281"/>
                  </a:moveTo>
                  <a:lnTo>
                    <a:pt x="114312" y="205990"/>
                  </a:lnTo>
                  <a:cubicBezTo>
                    <a:pt x="85201" y="191819"/>
                    <a:pt x="51079" y="192371"/>
                    <a:pt x="22441" y="207476"/>
                  </a:cubicBezTo>
                  <a:lnTo>
                    <a:pt x="18288" y="209762"/>
                  </a:lnTo>
                  <a:lnTo>
                    <a:pt x="16980" y="210321"/>
                  </a:lnTo>
                  <a:lnTo>
                    <a:pt x="16358" y="210524"/>
                  </a:lnTo>
                  <a:lnTo>
                    <a:pt x="14961" y="210855"/>
                  </a:lnTo>
                  <a:lnTo>
                    <a:pt x="14186" y="210982"/>
                  </a:lnTo>
                  <a:lnTo>
                    <a:pt x="12700" y="211058"/>
                  </a:lnTo>
                  <a:lnTo>
                    <a:pt x="12167" y="211058"/>
                  </a:lnTo>
                  <a:lnTo>
                    <a:pt x="10770" y="210905"/>
                  </a:lnTo>
                  <a:lnTo>
                    <a:pt x="9792" y="210728"/>
                  </a:lnTo>
                  <a:lnTo>
                    <a:pt x="8420" y="210321"/>
                  </a:lnTo>
                  <a:lnTo>
                    <a:pt x="6820" y="209610"/>
                  </a:lnTo>
                  <a:lnTo>
                    <a:pt x="5613" y="208899"/>
                  </a:lnTo>
                  <a:lnTo>
                    <a:pt x="4483" y="208048"/>
                  </a:lnTo>
                  <a:lnTo>
                    <a:pt x="3721" y="207337"/>
                  </a:lnTo>
                  <a:lnTo>
                    <a:pt x="2794" y="206295"/>
                  </a:lnTo>
                  <a:lnTo>
                    <a:pt x="1981" y="205165"/>
                  </a:lnTo>
                  <a:lnTo>
                    <a:pt x="1702" y="204708"/>
                  </a:lnTo>
                  <a:lnTo>
                    <a:pt x="1295" y="203946"/>
                  </a:lnTo>
                  <a:lnTo>
                    <a:pt x="737" y="202638"/>
                  </a:lnTo>
                  <a:lnTo>
                    <a:pt x="533" y="202015"/>
                  </a:lnTo>
                  <a:lnTo>
                    <a:pt x="203" y="200618"/>
                  </a:lnTo>
                  <a:lnTo>
                    <a:pt x="76" y="199844"/>
                  </a:lnTo>
                  <a:lnTo>
                    <a:pt x="25" y="199221"/>
                  </a:lnTo>
                  <a:lnTo>
                    <a:pt x="0" y="33258"/>
                  </a:lnTo>
                  <a:cubicBezTo>
                    <a:pt x="0" y="28721"/>
                    <a:pt x="2421" y="24529"/>
                    <a:pt x="6350" y="22260"/>
                  </a:cubicBezTo>
                  <a:cubicBezTo>
                    <a:pt x="39189" y="3302"/>
                    <a:pt x="78780" y="9"/>
                    <a:pt x="114300" y="13281"/>
                  </a:cubicBezTo>
                </a:path>
              </a:pathLst>
            </a:custGeom>
            <a:solidFill>
              <a:schemeClr val="lt1"/>
            </a:solidFill>
            <a:ln>
              <a:noFill/>
            </a:ln>
          </p:spPr>
        </p:sp>
        <p:sp>
          <p:nvSpPr>
            <p:cNvPr id="16" name="TextBox 16"/>
            <p:cNvSpPr txBox="1"/>
            <p:nvPr/>
          </p:nvSpPr>
          <p:spPr>
            <a:xfrm>
              <a:off x="944118" y="4317682"/>
              <a:ext cx="854964" cy="60845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总则</a:t>
              </a:r>
              <a:br/>
              <a:r>
                <a:rPr lang="zh-CN" sz="1650" dirty="0">
                  <a:solidFill>
                    <a:schemeClr val="accent5"/>
                  </a:solidFill>
                  <a:latin typeface="+mn-lt"/>
                  <a:ea typeface="+mn-ea"/>
                  <a:cs typeface="+mn-cs"/>
                </a:rPr>
                <a:t>总体要求</a:t>
              </a:r>
            </a:p>
          </p:txBody>
        </p:sp>
      </p:grpSp>
      <p:grpSp>
        <p:nvGrpSpPr>
          <p:cNvPr id="24" name="chapter-2"/>
          <p:cNvGrpSpPr/>
          <p:nvPr/>
        </p:nvGrpSpPr>
        <p:grpSpPr>
          <a:xfrm>
            <a:off x="2124075" y="3429000"/>
            <a:ext cx="1562100" cy="1497139"/>
            <a:chOff x="2124075" y="3429000"/>
            <a:chExt cx="1562100" cy="1497139"/>
          </a:xfrm>
        </p:grpSpPr>
        <p:sp>
          <p:nvSpPr>
            <p:cNvPr id="18" name="Freeform 18"/>
            <p:cNvSpPr/>
            <p:nvPr/>
          </p:nvSpPr>
          <p:spPr>
            <a:xfrm>
              <a:off x="2124075" y="3429000"/>
              <a:ext cx="1562100" cy="609600"/>
            </a:xfrm>
            <a:prstGeom prst="chevron">
              <a:avLst/>
            </a:prstGeom>
            <a:solidFill>
              <a:srgbClr val="3F8BCF"/>
            </a:solidFill>
            <a:ln>
              <a:noFill/>
            </a:ln>
          </p:spPr>
        </p:sp>
        <p:grpSp>
          <p:nvGrpSpPr>
            <p:cNvPr id="22" name="Group 22"/>
            <p:cNvGrpSpPr/>
            <p:nvPr/>
          </p:nvGrpSpPr>
          <p:grpSpPr>
            <a:xfrm>
              <a:off x="2847974" y="3606800"/>
              <a:ext cx="228600" cy="253999"/>
              <a:chOff x="2847974" y="3606800"/>
              <a:chExt cx="228600" cy="253999"/>
            </a:xfrm>
          </p:grpSpPr>
          <p:sp>
            <p:nvSpPr>
              <p:cNvPr id="19" name="Freeform 19"/>
              <p:cNvSpPr/>
              <p:nvPr/>
            </p:nvSpPr>
            <p:spPr>
              <a:xfrm>
                <a:off x="2847975" y="3781183"/>
                <a:ext cx="228599" cy="79616"/>
              </a:xfrm>
              <a:custGeom>
                <a:avLst/>
                <a:gdLst/>
                <a:ahLst/>
                <a:cxnLst/>
                <a:rect l="l" t="t" r="r" b="b"/>
                <a:pathLst>
                  <a:path w="228599" h="79616">
                    <a:moveTo>
                      <a:pt x="0" y="0"/>
                    </a:moveTo>
                    <a:cubicBezTo>
                      <a:pt x="24994" y="19139"/>
                      <a:pt x="66472" y="28816"/>
                      <a:pt x="114300" y="28816"/>
                    </a:cubicBezTo>
                    <a:cubicBezTo>
                      <a:pt x="162052" y="28816"/>
                      <a:pt x="203517" y="19164"/>
                      <a:pt x="228599" y="216"/>
                    </a:cubicBezTo>
                    <a:lnTo>
                      <a:pt x="228599" y="28816"/>
                    </a:lnTo>
                    <a:cubicBezTo>
                      <a:pt x="228599" y="59614"/>
                      <a:pt x="179133" y="78803"/>
                      <a:pt x="118199" y="79591"/>
                    </a:cubicBezTo>
                    <a:lnTo>
                      <a:pt x="114300" y="79616"/>
                    </a:lnTo>
                    <a:cubicBezTo>
                      <a:pt x="51587" y="79616"/>
                      <a:pt x="0" y="60274"/>
                      <a:pt x="0" y="28816"/>
                    </a:cubicBezTo>
                    <a:close/>
                  </a:path>
                </a:pathLst>
              </a:custGeom>
              <a:solidFill>
                <a:schemeClr val="lt1"/>
              </a:solidFill>
              <a:ln>
                <a:noFill/>
              </a:ln>
            </p:spPr>
          </p:sp>
          <p:sp>
            <p:nvSpPr>
              <p:cNvPr id="20" name="Freeform 20"/>
              <p:cNvSpPr/>
              <p:nvPr/>
            </p:nvSpPr>
            <p:spPr>
              <a:xfrm>
                <a:off x="2847975" y="3704983"/>
                <a:ext cx="228599" cy="79616"/>
              </a:xfrm>
              <a:custGeom>
                <a:avLst/>
                <a:gdLst/>
                <a:ahLst/>
                <a:cxnLst/>
                <a:rect l="l" t="t" r="r" b="b"/>
                <a:pathLst>
                  <a:path w="228599" h="79616">
                    <a:moveTo>
                      <a:pt x="0" y="0"/>
                    </a:moveTo>
                    <a:cubicBezTo>
                      <a:pt x="24994" y="19139"/>
                      <a:pt x="66472" y="28816"/>
                      <a:pt x="114300" y="28816"/>
                    </a:cubicBezTo>
                    <a:cubicBezTo>
                      <a:pt x="162052" y="28816"/>
                      <a:pt x="203517" y="19164"/>
                      <a:pt x="228599" y="216"/>
                    </a:cubicBezTo>
                    <a:lnTo>
                      <a:pt x="228599" y="28816"/>
                    </a:lnTo>
                    <a:cubicBezTo>
                      <a:pt x="228599" y="60274"/>
                      <a:pt x="177012" y="79616"/>
                      <a:pt x="114300" y="79616"/>
                    </a:cubicBezTo>
                    <a:cubicBezTo>
                      <a:pt x="53365" y="79616"/>
                      <a:pt x="2921" y="61354"/>
                      <a:pt x="267" y="31420"/>
                    </a:cubicBezTo>
                    <a:lnTo>
                      <a:pt x="63" y="30137"/>
                    </a:lnTo>
                    <a:lnTo>
                      <a:pt x="0" y="28816"/>
                    </a:lnTo>
                    <a:close/>
                  </a:path>
                </a:pathLst>
              </a:custGeom>
              <a:solidFill>
                <a:schemeClr val="lt1"/>
              </a:solidFill>
              <a:ln>
                <a:noFill/>
              </a:ln>
            </p:spPr>
          </p:sp>
          <p:sp>
            <p:nvSpPr>
              <p:cNvPr id="21" name="Freeform 21"/>
              <p:cNvSpPr/>
              <p:nvPr/>
            </p:nvSpPr>
            <p:spPr>
              <a:xfrm>
                <a:off x="2847974" y="3606800"/>
                <a:ext cx="228600" cy="101600"/>
              </a:xfrm>
              <a:custGeom>
                <a:avLst/>
                <a:gdLst/>
                <a:ahLst/>
                <a:cxnLst/>
                <a:rect l="l" t="t" r="r" b="b"/>
                <a:pathLst>
                  <a:path w="228600" h="101600">
                    <a:moveTo>
                      <a:pt x="114301" y="0"/>
                    </a:moveTo>
                    <a:cubicBezTo>
                      <a:pt x="127521" y="0"/>
                      <a:pt x="140259" y="864"/>
                      <a:pt x="152109" y="2515"/>
                    </a:cubicBezTo>
                    <a:lnTo>
                      <a:pt x="158065" y="3416"/>
                    </a:lnTo>
                    <a:cubicBezTo>
                      <a:pt x="165177" y="4602"/>
                      <a:pt x="171891" y="6075"/>
                      <a:pt x="178207" y="7836"/>
                    </a:cubicBezTo>
                    <a:lnTo>
                      <a:pt x="183795" y="9500"/>
                    </a:lnTo>
                    <a:lnTo>
                      <a:pt x="184747" y="9804"/>
                    </a:lnTo>
                    <a:cubicBezTo>
                      <a:pt x="188204" y="10941"/>
                      <a:pt x="191614" y="12212"/>
                      <a:pt x="194971" y="13614"/>
                    </a:cubicBezTo>
                    <a:lnTo>
                      <a:pt x="197498" y="14707"/>
                    </a:lnTo>
                    <a:cubicBezTo>
                      <a:pt x="202028" y="16755"/>
                      <a:pt x="206121" y="18999"/>
                      <a:pt x="209779" y="21438"/>
                    </a:cubicBezTo>
                    <a:cubicBezTo>
                      <a:pt x="211176" y="22369"/>
                      <a:pt x="212501" y="23321"/>
                      <a:pt x="213754" y="24295"/>
                    </a:cubicBezTo>
                    <a:cubicBezTo>
                      <a:pt x="216928" y="26758"/>
                      <a:pt x="219783" y="29608"/>
                      <a:pt x="222250" y="32779"/>
                    </a:cubicBezTo>
                    <a:lnTo>
                      <a:pt x="223406" y="34404"/>
                    </a:lnTo>
                    <a:cubicBezTo>
                      <a:pt x="223999" y="35293"/>
                      <a:pt x="224545" y="36186"/>
                      <a:pt x="225044" y="37084"/>
                    </a:cubicBezTo>
                    <a:lnTo>
                      <a:pt x="225933" y="38849"/>
                    </a:lnTo>
                    <a:cubicBezTo>
                      <a:pt x="227313" y="41813"/>
                      <a:pt x="228160" y="44903"/>
                      <a:pt x="228473" y="48120"/>
                    </a:cubicBezTo>
                    <a:lnTo>
                      <a:pt x="228600" y="50800"/>
                    </a:lnTo>
                    <a:cubicBezTo>
                      <a:pt x="228600" y="82258"/>
                      <a:pt x="177013" y="101600"/>
                      <a:pt x="114301" y="101600"/>
                    </a:cubicBezTo>
                    <a:cubicBezTo>
                      <a:pt x="53366" y="101600"/>
                      <a:pt x="2922" y="83337"/>
                      <a:pt x="268" y="53403"/>
                    </a:cubicBezTo>
                    <a:cubicBezTo>
                      <a:pt x="89" y="52547"/>
                      <a:pt x="0" y="51675"/>
                      <a:pt x="1" y="50800"/>
                    </a:cubicBezTo>
                    <a:lnTo>
                      <a:pt x="64" y="49479"/>
                    </a:lnTo>
                    <a:lnTo>
                      <a:pt x="268" y="48209"/>
                    </a:lnTo>
                    <a:cubicBezTo>
                      <a:pt x="2871" y="18923"/>
                      <a:pt x="51195" y="800"/>
                      <a:pt x="110338" y="25"/>
                    </a:cubicBezTo>
                    <a:close/>
                  </a:path>
                </a:pathLst>
              </a:custGeom>
              <a:solidFill>
                <a:schemeClr val="lt1"/>
              </a:solidFill>
              <a:ln>
                <a:noFill/>
              </a:ln>
            </p:spPr>
          </p:sp>
        </p:grpSp>
        <p:sp>
          <p:nvSpPr>
            <p:cNvPr id="23" name="TextBox 23"/>
            <p:cNvSpPr txBox="1"/>
            <p:nvPr/>
          </p:nvSpPr>
          <p:spPr>
            <a:xfrm>
              <a:off x="2325243" y="4317682"/>
              <a:ext cx="1274064" cy="60845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项目库建设</a:t>
              </a:r>
              <a:br/>
              <a:r>
                <a:rPr lang="zh-CN" sz="1650" dirty="0">
                  <a:solidFill>
                    <a:schemeClr val="accent5"/>
                  </a:solidFill>
                  <a:latin typeface="+mn-lt"/>
                  <a:ea typeface="+mn-ea"/>
                  <a:cs typeface="+mn-cs"/>
                </a:rPr>
                <a:t>项目入库流程</a:t>
              </a:r>
            </a:p>
          </p:txBody>
        </p:sp>
      </p:grpSp>
      <p:grpSp>
        <p:nvGrpSpPr>
          <p:cNvPr id="28" name="!!chapter-tag"/>
          <p:cNvGrpSpPr/>
          <p:nvPr/>
        </p:nvGrpSpPr>
        <p:grpSpPr>
          <a:xfrm>
            <a:off x="3714750" y="3429000"/>
            <a:ext cx="1562100" cy="2068639"/>
            <a:chOff x="3714750" y="3429000"/>
            <a:chExt cx="1562100" cy="2068639"/>
          </a:xfrm>
        </p:grpSpPr>
        <p:sp>
          <p:nvSpPr>
            <p:cNvPr id="25" name="Freeform 25"/>
            <p:cNvSpPr/>
            <p:nvPr/>
          </p:nvSpPr>
          <p:spPr>
            <a:xfrm>
              <a:off x="3714750" y="3429000"/>
              <a:ext cx="1562100" cy="609600"/>
            </a:xfrm>
            <a:prstGeom prst="chevron">
              <a:avLst/>
            </a:prstGeom>
            <a:solidFill>
              <a:srgbClr val="2380C8"/>
            </a:solidFill>
            <a:ln>
              <a:noFill/>
            </a:ln>
          </p:spPr>
        </p:sp>
        <p:sp>
          <p:nvSpPr>
            <p:cNvPr id="26" name="Freeform 26"/>
            <p:cNvSpPr/>
            <p:nvPr/>
          </p:nvSpPr>
          <p:spPr>
            <a:xfrm>
              <a:off x="4438650" y="3657600"/>
              <a:ext cx="228599" cy="177800"/>
            </a:xfrm>
            <a:custGeom>
              <a:avLst/>
              <a:gdLst/>
              <a:ahLst/>
              <a:cxnLst/>
              <a:rect l="l" t="t" r="r" b="b"/>
              <a:pathLst>
                <a:path w="228599" h="177800">
                  <a:moveTo>
                    <a:pt x="190500" y="0"/>
                  </a:moveTo>
                  <a:cubicBezTo>
                    <a:pt x="211542" y="0"/>
                    <a:pt x="228599" y="17058"/>
                    <a:pt x="228599" y="38100"/>
                  </a:cubicBezTo>
                  <a:lnTo>
                    <a:pt x="228599" y="152400"/>
                  </a:lnTo>
                  <a:cubicBezTo>
                    <a:pt x="228599" y="166428"/>
                    <a:pt x="217227" y="177800"/>
                    <a:pt x="203199" y="177800"/>
                  </a:cubicBezTo>
                  <a:lnTo>
                    <a:pt x="177800" y="177800"/>
                  </a:lnTo>
                  <a:cubicBezTo>
                    <a:pt x="163772" y="177800"/>
                    <a:pt x="152400" y="166428"/>
                    <a:pt x="152400" y="152400"/>
                  </a:cubicBezTo>
                  <a:lnTo>
                    <a:pt x="152400" y="127000"/>
                  </a:lnTo>
                  <a:cubicBezTo>
                    <a:pt x="152400" y="105958"/>
                    <a:pt x="135342" y="88900"/>
                    <a:pt x="114300" y="88900"/>
                  </a:cubicBezTo>
                  <a:cubicBezTo>
                    <a:pt x="93258" y="88900"/>
                    <a:pt x="76200" y="105958"/>
                    <a:pt x="76200" y="127000"/>
                  </a:cubicBezTo>
                  <a:lnTo>
                    <a:pt x="76200" y="152400"/>
                  </a:lnTo>
                  <a:cubicBezTo>
                    <a:pt x="76200" y="166428"/>
                    <a:pt x="64828" y="177800"/>
                    <a:pt x="50800" y="177800"/>
                  </a:cubicBezTo>
                  <a:lnTo>
                    <a:pt x="25400" y="177800"/>
                  </a:lnTo>
                  <a:cubicBezTo>
                    <a:pt x="11372" y="177800"/>
                    <a:pt x="0" y="166428"/>
                    <a:pt x="0" y="152400"/>
                  </a:cubicBezTo>
                  <a:lnTo>
                    <a:pt x="0" y="38100"/>
                  </a:lnTo>
                  <a:cubicBezTo>
                    <a:pt x="0" y="17058"/>
                    <a:pt x="17058" y="0"/>
                    <a:pt x="38100" y="0"/>
                  </a:cubicBezTo>
                  <a:close/>
                </a:path>
              </a:pathLst>
            </a:custGeom>
            <a:solidFill>
              <a:schemeClr val="lt1"/>
            </a:solidFill>
            <a:ln>
              <a:noFill/>
            </a:ln>
          </p:spPr>
        </p:sp>
        <p:sp>
          <p:nvSpPr>
            <p:cNvPr id="27" name="TextBox 27"/>
            <p:cNvSpPr txBox="1"/>
            <p:nvPr/>
          </p:nvSpPr>
          <p:spPr>
            <a:xfrm>
              <a:off x="3915918" y="4317682"/>
              <a:ext cx="1274064" cy="117995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项目实施</a:t>
              </a:r>
              <a:br/>
              <a:r>
                <a:rPr lang="zh-CN" sz="1650" dirty="0">
                  <a:solidFill>
                    <a:schemeClr val="accent5"/>
                  </a:solidFill>
                  <a:latin typeface="+mn-lt"/>
                  <a:ea typeface="+mn-ea"/>
                  <a:cs typeface="+mn-cs"/>
                </a:rPr>
                <a:t>勘查、设计、</a:t>
              </a:r>
              <a:br/>
              <a:r>
                <a:rPr lang="zh-CN" sz="1650" dirty="0">
                  <a:solidFill>
                    <a:schemeClr val="accent5"/>
                  </a:solidFill>
                  <a:latin typeface="+mn-lt"/>
                  <a:ea typeface="+mn-ea"/>
                  <a:cs typeface="+mn-cs"/>
                </a:rPr>
                <a:t>施工、监理</a:t>
              </a:r>
              <a:br/>
              <a:r>
                <a:rPr lang="zh-CN" sz="1650" dirty="0">
                  <a:solidFill>
                    <a:schemeClr val="accent5"/>
                  </a:solidFill>
                  <a:latin typeface="+mn-lt"/>
                  <a:ea typeface="+mn-ea"/>
                  <a:cs typeface="+mn-cs"/>
                </a:rPr>
                <a:t>单位职责</a:t>
              </a:r>
            </a:p>
          </p:txBody>
        </p:sp>
      </p:grpSp>
      <p:grpSp>
        <p:nvGrpSpPr>
          <p:cNvPr id="32" name="chapter-4"/>
          <p:cNvGrpSpPr/>
          <p:nvPr/>
        </p:nvGrpSpPr>
        <p:grpSpPr>
          <a:xfrm>
            <a:off x="5305425" y="3429000"/>
            <a:ext cx="1562100" cy="2354389"/>
            <a:chOff x="5305425" y="3429000"/>
            <a:chExt cx="1562100" cy="2354389"/>
          </a:xfrm>
        </p:grpSpPr>
        <p:sp>
          <p:nvSpPr>
            <p:cNvPr id="29" name="Freeform 29"/>
            <p:cNvSpPr/>
            <p:nvPr/>
          </p:nvSpPr>
          <p:spPr>
            <a:xfrm>
              <a:off x="5305425" y="3429000"/>
              <a:ext cx="1562100" cy="609600"/>
            </a:xfrm>
            <a:prstGeom prst="chevron">
              <a:avLst/>
            </a:prstGeom>
            <a:solidFill>
              <a:schemeClr val="accent1"/>
            </a:solidFill>
            <a:ln>
              <a:noFill/>
            </a:ln>
          </p:spPr>
        </p:sp>
        <p:sp>
          <p:nvSpPr>
            <p:cNvPr id="30" name="Freeform 30"/>
            <p:cNvSpPr/>
            <p:nvPr/>
          </p:nvSpPr>
          <p:spPr>
            <a:xfrm>
              <a:off x="6042022" y="3606800"/>
              <a:ext cx="203205" cy="253999"/>
            </a:xfrm>
            <a:custGeom>
              <a:avLst/>
              <a:gdLst/>
              <a:ahLst/>
              <a:cxnLst/>
              <a:rect l="l" t="t" r="r" b="b"/>
              <a:pathLst>
                <a:path w="203205" h="253999">
                  <a:moveTo>
                    <a:pt x="177764" y="27559"/>
                  </a:moveTo>
                  <a:cubicBezTo>
                    <a:pt x="193009" y="32931"/>
                    <a:pt x="203205" y="47337"/>
                    <a:pt x="203202" y="63500"/>
                  </a:cubicBezTo>
                  <a:lnTo>
                    <a:pt x="203202" y="215899"/>
                  </a:lnTo>
                  <a:cubicBezTo>
                    <a:pt x="203202" y="236941"/>
                    <a:pt x="186144" y="253999"/>
                    <a:pt x="165102" y="253999"/>
                  </a:cubicBezTo>
                  <a:lnTo>
                    <a:pt x="38103" y="253999"/>
                  </a:lnTo>
                  <a:cubicBezTo>
                    <a:pt x="17061" y="253999"/>
                    <a:pt x="3" y="236941"/>
                    <a:pt x="3" y="215899"/>
                  </a:cubicBezTo>
                  <a:lnTo>
                    <a:pt x="3" y="63500"/>
                  </a:lnTo>
                  <a:cubicBezTo>
                    <a:pt x="0" y="47337"/>
                    <a:pt x="10196" y="32931"/>
                    <a:pt x="25441" y="27559"/>
                  </a:cubicBezTo>
                  <a:cubicBezTo>
                    <a:pt x="26598" y="54754"/>
                    <a:pt x="48983" y="76204"/>
                    <a:pt x="76203" y="76200"/>
                  </a:cubicBezTo>
                  <a:lnTo>
                    <a:pt x="127002" y="76200"/>
                  </a:lnTo>
                  <a:cubicBezTo>
                    <a:pt x="153078" y="76202"/>
                    <a:pt x="174921" y="56461"/>
                    <a:pt x="177548" y="30518"/>
                  </a:cubicBezTo>
                  <a:close/>
                  <a:moveTo>
                    <a:pt x="130724" y="118021"/>
                  </a:moveTo>
                  <a:lnTo>
                    <a:pt x="88903" y="159829"/>
                  </a:lnTo>
                  <a:lnTo>
                    <a:pt x="72481" y="143421"/>
                  </a:lnTo>
                  <a:cubicBezTo>
                    <a:pt x="69293" y="140119"/>
                    <a:pt x="64571" y="138795"/>
                    <a:pt x="60131" y="139957"/>
                  </a:cubicBezTo>
                  <a:cubicBezTo>
                    <a:pt x="55690" y="141120"/>
                    <a:pt x="52223" y="144587"/>
                    <a:pt x="51060" y="149028"/>
                  </a:cubicBezTo>
                  <a:cubicBezTo>
                    <a:pt x="49898" y="153468"/>
                    <a:pt x="51222" y="158190"/>
                    <a:pt x="54524" y="161378"/>
                  </a:cubicBezTo>
                  <a:lnTo>
                    <a:pt x="79924" y="186778"/>
                  </a:lnTo>
                  <a:cubicBezTo>
                    <a:pt x="84883" y="191736"/>
                    <a:pt x="92922" y="191736"/>
                    <a:pt x="97881" y="186778"/>
                  </a:cubicBezTo>
                  <a:lnTo>
                    <a:pt x="148681" y="135979"/>
                  </a:lnTo>
                  <a:cubicBezTo>
                    <a:pt x="153494" y="130995"/>
                    <a:pt x="153425" y="123074"/>
                    <a:pt x="148527" y="118176"/>
                  </a:cubicBezTo>
                  <a:cubicBezTo>
                    <a:pt x="143628" y="113277"/>
                    <a:pt x="135707" y="113208"/>
                    <a:pt x="130724" y="118021"/>
                  </a:cubicBezTo>
                  <a:moveTo>
                    <a:pt x="127002" y="0"/>
                  </a:moveTo>
                  <a:cubicBezTo>
                    <a:pt x="141030" y="0"/>
                    <a:pt x="152402" y="11372"/>
                    <a:pt x="152402" y="25400"/>
                  </a:cubicBezTo>
                  <a:cubicBezTo>
                    <a:pt x="152402" y="39428"/>
                    <a:pt x="141030" y="50800"/>
                    <a:pt x="127002" y="50800"/>
                  </a:cubicBezTo>
                  <a:lnTo>
                    <a:pt x="76203" y="50800"/>
                  </a:lnTo>
                  <a:cubicBezTo>
                    <a:pt x="62175" y="50800"/>
                    <a:pt x="50803" y="39428"/>
                    <a:pt x="50803" y="25400"/>
                  </a:cubicBezTo>
                  <a:cubicBezTo>
                    <a:pt x="50803" y="11372"/>
                    <a:pt x="62175" y="0"/>
                    <a:pt x="76203" y="0"/>
                  </a:cubicBezTo>
                  <a:close/>
                </a:path>
              </a:pathLst>
            </a:custGeom>
            <a:solidFill>
              <a:schemeClr val="lt1"/>
            </a:solidFill>
            <a:ln>
              <a:noFill/>
            </a:ln>
          </p:spPr>
        </p:sp>
        <p:sp>
          <p:nvSpPr>
            <p:cNvPr id="31" name="TextBox 31"/>
            <p:cNvSpPr txBox="1"/>
            <p:nvPr/>
          </p:nvSpPr>
          <p:spPr>
            <a:xfrm>
              <a:off x="5506593" y="4317682"/>
              <a:ext cx="1274064" cy="146570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项目验收</a:t>
              </a:r>
              <a:br/>
              <a:r>
                <a:rPr lang="zh-CN" sz="1650" dirty="0">
                  <a:solidFill>
                    <a:schemeClr val="accent5"/>
                  </a:solidFill>
                  <a:latin typeface="+mn-lt"/>
                  <a:ea typeface="+mn-ea"/>
                  <a:cs typeface="+mn-cs"/>
                </a:rPr>
                <a:t>明确项目验收</a:t>
              </a:r>
              <a:br/>
              <a:r>
                <a:rPr lang="zh-CN" sz="1650" dirty="0">
                  <a:solidFill>
                    <a:schemeClr val="accent5"/>
                  </a:solidFill>
                  <a:latin typeface="+mn-lt"/>
                  <a:ea typeface="+mn-ea"/>
                  <a:cs typeface="+mn-cs"/>
                </a:rPr>
                <a:t>分为自验、</a:t>
              </a:r>
              <a:br/>
              <a:r>
                <a:rPr lang="zh-CN" sz="1650" dirty="0">
                  <a:solidFill>
                    <a:schemeClr val="accent5"/>
                  </a:solidFill>
                  <a:latin typeface="+mn-lt"/>
                  <a:ea typeface="+mn-ea"/>
                  <a:cs typeface="+mn-cs"/>
                </a:rPr>
                <a:t>初步验收和</a:t>
              </a:r>
              <a:br/>
              <a:r>
                <a:rPr lang="zh-CN" sz="1650" dirty="0">
                  <a:solidFill>
                    <a:schemeClr val="accent5"/>
                  </a:solidFill>
                  <a:latin typeface="+mn-lt"/>
                  <a:ea typeface="+mn-ea"/>
                  <a:cs typeface="+mn-cs"/>
                </a:rPr>
                <a:t>竣工验收</a:t>
              </a:r>
            </a:p>
          </p:txBody>
        </p:sp>
      </p:grpSp>
      <p:grpSp>
        <p:nvGrpSpPr>
          <p:cNvPr id="36" name="chapter-5"/>
          <p:cNvGrpSpPr/>
          <p:nvPr/>
        </p:nvGrpSpPr>
        <p:grpSpPr>
          <a:xfrm>
            <a:off x="6896100" y="3429000"/>
            <a:ext cx="1562100" cy="1782889"/>
            <a:chOff x="6896100" y="3429000"/>
            <a:chExt cx="1562100" cy="1782889"/>
          </a:xfrm>
        </p:grpSpPr>
        <p:sp>
          <p:nvSpPr>
            <p:cNvPr id="33" name="Freeform 33"/>
            <p:cNvSpPr/>
            <p:nvPr/>
          </p:nvSpPr>
          <p:spPr>
            <a:xfrm>
              <a:off x="6896100" y="3429000"/>
              <a:ext cx="1562100" cy="609600"/>
            </a:xfrm>
            <a:prstGeom prst="chevron">
              <a:avLst/>
            </a:prstGeom>
            <a:solidFill>
              <a:srgbClr val="0A5DA3"/>
            </a:solidFill>
            <a:ln>
              <a:noFill/>
            </a:ln>
          </p:spPr>
        </p:sp>
        <p:sp>
          <p:nvSpPr>
            <p:cNvPr id="34" name="Freeform 34"/>
            <p:cNvSpPr/>
            <p:nvPr/>
          </p:nvSpPr>
          <p:spPr>
            <a:xfrm>
              <a:off x="7601549" y="3606800"/>
              <a:ext cx="265488" cy="254135"/>
            </a:xfrm>
            <a:custGeom>
              <a:avLst/>
              <a:gdLst/>
              <a:ahLst/>
              <a:cxnLst/>
              <a:rect l="l" t="t" r="r" b="b"/>
              <a:pathLst>
                <a:path w="265488" h="254135">
                  <a:moveTo>
                    <a:pt x="132725" y="0"/>
                  </a:moveTo>
                  <a:lnTo>
                    <a:pt x="134223" y="89"/>
                  </a:lnTo>
                  <a:lnTo>
                    <a:pt x="134973" y="190"/>
                  </a:lnTo>
                  <a:lnTo>
                    <a:pt x="135747" y="356"/>
                  </a:lnTo>
                  <a:lnTo>
                    <a:pt x="137157" y="787"/>
                  </a:lnTo>
                  <a:cubicBezTo>
                    <a:pt x="138131" y="1146"/>
                    <a:pt x="139056" y="1624"/>
                    <a:pt x="139913" y="2210"/>
                  </a:cubicBezTo>
                  <a:lnTo>
                    <a:pt x="141234" y="3251"/>
                  </a:lnTo>
                  <a:lnTo>
                    <a:pt x="144472" y="6020"/>
                  </a:lnTo>
                  <a:cubicBezTo>
                    <a:pt x="170092" y="27299"/>
                    <a:pt x="202471" y="38726"/>
                    <a:pt x="235772" y="38240"/>
                  </a:cubicBezTo>
                  <a:lnTo>
                    <a:pt x="240116" y="38113"/>
                  </a:lnTo>
                  <a:cubicBezTo>
                    <a:pt x="245960" y="37846"/>
                    <a:pt x="251230" y="41606"/>
                    <a:pt x="252879" y="47218"/>
                  </a:cubicBezTo>
                  <a:cubicBezTo>
                    <a:pt x="265488" y="90110"/>
                    <a:pt x="260164" y="136281"/>
                    <a:pt x="238124" y="175177"/>
                  </a:cubicBezTo>
                  <a:cubicBezTo>
                    <a:pt x="216083" y="214073"/>
                    <a:pt x="179212" y="242367"/>
                    <a:pt x="135938" y="253593"/>
                  </a:cubicBezTo>
                  <a:cubicBezTo>
                    <a:pt x="133847" y="254135"/>
                    <a:pt x="131653" y="254135"/>
                    <a:pt x="129562" y="253593"/>
                  </a:cubicBezTo>
                  <a:cubicBezTo>
                    <a:pt x="86286" y="242370"/>
                    <a:pt x="49411" y="214076"/>
                    <a:pt x="27369" y="175180"/>
                  </a:cubicBezTo>
                  <a:cubicBezTo>
                    <a:pt x="5326" y="136284"/>
                    <a:pt x="0" y="90112"/>
                    <a:pt x="12608" y="47218"/>
                  </a:cubicBezTo>
                  <a:cubicBezTo>
                    <a:pt x="14258" y="41606"/>
                    <a:pt x="19528" y="37846"/>
                    <a:pt x="25372" y="38113"/>
                  </a:cubicBezTo>
                  <a:cubicBezTo>
                    <a:pt x="60138" y="39702"/>
                    <a:pt x="94245" y="28257"/>
                    <a:pt x="121015" y="6020"/>
                  </a:cubicBezTo>
                  <a:lnTo>
                    <a:pt x="124355" y="3162"/>
                  </a:lnTo>
                  <a:lnTo>
                    <a:pt x="125575" y="2210"/>
                  </a:lnTo>
                  <a:cubicBezTo>
                    <a:pt x="126431" y="1624"/>
                    <a:pt x="127357" y="1146"/>
                    <a:pt x="128331" y="787"/>
                  </a:cubicBezTo>
                  <a:lnTo>
                    <a:pt x="129753" y="356"/>
                  </a:lnTo>
                  <a:cubicBezTo>
                    <a:pt x="130251" y="235"/>
                    <a:pt x="130755" y="146"/>
                    <a:pt x="131264" y="89"/>
                  </a:cubicBezTo>
                  <a:lnTo>
                    <a:pt x="132725" y="0"/>
                  </a:lnTo>
                  <a:close/>
                  <a:moveTo>
                    <a:pt x="179842" y="92621"/>
                  </a:moveTo>
                  <a:cubicBezTo>
                    <a:pt x="177460" y="90236"/>
                    <a:pt x="174227" y="88896"/>
                    <a:pt x="170856" y="88896"/>
                  </a:cubicBezTo>
                  <a:cubicBezTo>
                    <a:pt x="167486" y="88896"/>
                    <a:pt x="164253" y="90236"/>
                    <a:pt x="161871" y="92621"/>
                  </a:cubicBezTo>
                  <a:lnTo>
                    <a:pt x="120050" y="134429"/>
                  </a:lnTo>
                  <a:lnTo>
                    <a:pt x="103629" y="118021"/>
                  </a:lnTo>
                  <a:lnTo>
                    <a:pt x="102435" y="116967"/>
                  </a:lnTo>
                  <a:cubicBezTo>
                    <a:pt x="97138" y="112871"/>
                    <a:pt x="89570" y="113591"/>
                    <a:pt x="85141" y="118614"/>
                  </a:cubicBezTo>
                  <a:cubicBezTo>
                    <a:pt x="80712" y="123637"/>
                    <a:pt x="80944" y="131235"/>
                    <a:pt x="85671" y="135979"/>
                  </a:cubicBezTo>
                  <a:lnTo>
                    <a:pt x="111071" y="161378"/>
                  </a:lnTo>
                  <a:lnTo>
                    <a:pt x="112265" y="162433"/>
                  </a:lnTo>
                  <a:cubicBezTo>
                    <a:pt x="117321" y="166354"/>
                    <a:pt x="124504" y="165903"/>
                    <a:pt x="129029" y="161378"/>
                  </a:cubicBezTo>
                  <a:lnTo>
                    <a:pt x="179829" y="110579"/>
                  </a:lnTo>
                  <a:lnTo>
                    <a:pt x="180883" y="109385"/>
                  </a:lnTo>
                  <a:cubicBezTo>
                    <a:pt x="184805" y="104329"/>
                    <a:pt x="184353" y="97145"/>
                    <a:pt x="179829" y="92621"/>
                  </a:cubicBezTo>
                  <a:close/>
                </a:path>
              </a:pathLst>
            </a:custGeom>
            <a:solidFill>
              <a:schemeClr val="lt1"/>
            </a:solidFill>
            <a:ln>
              <a:noFill/>
            </a:ln>
          </p:spPr>
        </p:sp>
        <p:sp>
          <p:nvSpPr>
            <p:cNvPr id="35" name="TextBox 35"/>
            <p:cNvSpPr txBox="1"/>
            <p:nvPr/>
          </p:nvSpPr>
          <p:spPr>
            <a:xfrm>
              <a:off x="7097268" y="4317682"/>
              <a:ext cx="1274064" cy="89420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工程运行管护</a:t>
              </a:r>
              <a:br/>
              <a:r>
                <a:rPr lang="zh-CN" sz="1650" dirty="0">
                  <a:solidFill>
                    <a:schemeClr val="accent5"/>
                  </a:solidFill>
                  <a:latin typeface="+mn-lt"/>
                  <a:ea typeface="+mn-ea"/>
                  <a:cs typeface="+mn-cs"/>
                </a:rPr>
                <a:t>后期管护</a:t>
              </a:r>
              <a:br/>
              <a:r>
                <a:rPr lang="zh-CN" sz="1650" dirty="0">
                  <a:solidFill>
                    <a:schemeClr val="accent5"/>
                  </a:solidFill>
                  <a:latin typeface="+mn-lt"/>
                  <a:ea typeface="+mn-ea"/>
                  <a:cs typeface="+mn-cs"/>
                </a:rPr>
                <a:t>责任与要求</a:t>
              </a:r>
            </a:p>
          </p:txBody>
        </p:sp>
      </p:grpSp>
      <p:grpSp>
        <p:nvGrpSpPr>
          <p:cNvPr id="40" name="chapter-6"/>
          <p:cNvGrpSpPr/>
          <p:nvPr/>
        </p:nvGrpSpPr>
        <p:grpSpPr>
          <a:xfrm>
            <a:off x="8486775" y="3429000"/>
            <a:ext cx="1562100" cy="1782889"/>
            <a:chOff x="8486775" y="3429000"/>
            <a:chExt cx="1562100" cy="1782889"/>
          </a:xfrm>
        </p:grpSpPr>
        <p:sp>
          <p:nvSpPr>
            <p:cNvPr id="37" name="Freeform 37"/>
            <p:cNvSpPr/>
            <p:nvPr/>
          </p:nvSpPr>
          <p:spPr>
            <a:xfrm>
              <a:off x="8486775" y="3429000"/>
              <a:ext cx="1562100" cy="609600"/>
            </a:xfrm>
            <a:prstGeom prst="chevron">
              <a:avLst/>
            </a:prstGeom>
            <a:solidFill>
              <a:srgbClr val="0B4485"/>
            </a:solidFill>
            <a:ln>
              <a:noFill/>
            </a:ln>
          </p:spPr>
        </p:sp>
        <p:sp>
          <p:nvSpPr>
            <p:cNvPr id="38" name="Freeform 38"/>
            <p:cNvSpPr/>
            <p:nvPr/>
          </p:nvSpPr>
          <p:spPr>
            <a:xfrm>
              <a:off x="9184722" y="3632200"/>
              <a:ext cx="279940" cy="203199"/>
            </a:xfrm>
            <a:custGeom>
              <a:avLst/>
              <a:gdLst/>
              <a:ahLst/>
              <a:cxnLst/>
              <a:rect l="l" t="t" r="r" b="b"/>
              <a:pathLst>
                <a:path w="279940" h="203199">
                  <a:moveTo>
                    <a:pt x="140253" y="0"/>
                  </a:moveTo>
                  <a:cubicBezTo>
                    <a:pt x="194736" y="0"/>
                    <a:pt x="240113" y="30848"/>
                    <a:pt x="275698" y="90856"/>
                  </a:cubicBezTo>
                  <a:lnTo>
                    <a:pt x="278492" y="95669"/>
                  </a:lnTo>
                  <a:lnTo>
                    <a:pt x="279064" y="96939"/>
                  </a:lnTo>
                  <a:lnTo>
                    <a:pt x="279445" y="97993"/>
                  </a:lnTo>
                  <a:lnTo>
                    <a:pt x="279622" y="98691"/>
                  </a:lnTo>
                  <a:lnTo>
                    <a:pt x="279800" y="99733"/>
                  </a:lnTo>
                  <a:lnTo>
                    <a:pt x="279940" y="101003"/>
                  </a:lnTo>
                  <a:lnTo>
                    <a:pt x="279940" y="102400"/>
                  </a:lnTo>
                  <a:lnTo>
                    <a:pt x="279762" y="103810"/>
                  </a:lnTo>
                  <a:cubicBezTo>
                    <a:pt x="279679" y="104281"/>
                    <a:pt x="279568" y="104748"/>
                    <a:pt x="279432" y="105207"/>
                  </a:cubicBezTo>
                  <a:lnTo>
                    <a:pt x="278937" y="106578"/>
                  </a:lnTo>
                  <a:lnTo>
                    <a:pt x="278479" y="107531"/>
                  </a:lnTo>
                  <a:lnTo>
                    <a:pt x="278276" y="107912"/>
                  </a:lnTo>
                  <a:cubicBezTo>
                    <a:pt x="243174" y="169329"/>
                    <a:pt x="198266" y="201637"/>
                    <a:pt x="144228" y="203149"/>
                  </a:cubicBezTo>
                  <a:lnTo>
                    <a:pt x="140253" y="203199"/>
                  </a:lnTo>
                  <a:cubicBezTo>
                    <a:pt x="84424" y="203199"/>
                    <a:pt x="38183" y="170827"/>
                    <a:pt x="2230" y="107899"/>
                  </a:cubicBezTo>
                  <a:cubicBezTo>
                    <a:pt x="0" y="103995"/>
                    <a:pt x="0" y="99204"/>
                    <a:pt x="2230" y="95301"/>
                  </a:cubicBezTo>
                  <a:cubicBezTo>
                    <a:pt x="38183" y="32372"/>
                    <a:pt x="84424" y="0"/>
                    <a:pt x="140253" y="0"/>
                  </a:cubicBezTo>
                  <a:close/>
                  <a:moveTo>
                    <a:pt x="140253" y="63500"/>
                  </a:moveTo>
                  <a:cubicBezTo>
                    <a:pt x="119211" y="63500"/>
                    <a:pt x="102153" y="80558"/>
                    <a:pt x="102153" y="101600"/>
                  </a:cubicBezTo>
                  <a:cubicBezTo>
                    <a:pt x="102153" y="122642"/>
                    <a:pt x="119211" y="139700"/>
                    <a:pt x="140253" y="139700"/>
                  </a:cubicBezTo>
                  <a:cubicBezTo>
                    <a:pt x="161295" y="139700"/>
                    <a:pt x="178353" y="122642"/>
                    <a:pt x="178353" y="101600"/>
                  </a:cubicBezTo>
                  <a:cubicBezTo>
                    <a:pt x="178353" y="80558"/>
                    <a:pt x="161295" y="63500"/>
                    <a:pt x="140253" y="63500"/>
                  </a:cubicBezTo>
                </a:path>
              </a:pathLst>
            </a:custGeom>
            <a:solidFill>
              <a:schemeClr val="lt1"/>
            </a:solidFill>
            <a:ln>
              <a:noFill/>
            </a:ln>
          </p:spPr>
        </p:sp>
        <p:sp>
          <p:nvSpPr>
            <p:cNvPr id="39" name="TextBox 39"/>
            <p:cNvSpPr txBox="1"/>
            <p:nvPr/>
          </p:nvSpPr>
          <p:spPr>
            <a:xfrm>
              <a:off x="8897493" y="4317682"/>
              <a:ext cx="854964" cy="89420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监督检查</a:t>
              </a:r>
              <a:br/>
              <a:r>
                <a:rPr lang="zh-CN" sz="1650" dirty="0">
                  <a:solidFill>
                    <a:schemeClr val="accent5"/>
                  </a:solidFill>
                  <a:latin typeface="+mn-lt"/>
                  <a:ea typeface="+mn-ea"/>
                  <a:cs typeface="+mn-cs"/>
                </a:rPr>
                <a:t>全过程</a:t>
              </a:r>
              <a:br/>
              <a:r>
                <a:rPr lang="zh-CN" sz="1650" dirty="0">
                  <a:solidFill>
                    <a:schemeClr val="accent5"/>
                  </a:solidFill>
                  <a:latin typeface="+mn-lt"/>
                  <a:ea typeface="+mn-ea"/>
                  <a:cs typeface="+mn-cs"/>
                </a:rPr>
                <a:t>监督管理</a:t>
              </a:r>
            </a:p>
          </p:txBody>
        </p:sp>
      </p:grpSp>
      <p:grpSp>
        <p:nvGrpSpPr>
          <p:cNvPr id="46" name="chapter-7"/>
          <p:cNvGrpSpPr/>
          <p:nvPr/>
        </p:nvGrpSpPr>
        <p:grpSpPr>
          <a:xfrm>
            <a:off x="10077450" y="3429000"/>
            <a:ext cx="1562100" cy="1497139"/>
            <a:chOff x="10077450" y="3429000"/>
            <a:chExt cx="1562100" cy="1497139"/>
          </a:xfrm>
        </p:grpSpPr>
        <p:sp>
          <p:nvSpPr>
            <p:cNvPr id="41" name="Freeform 41"/>
            <p:cNvSpPr/>
            <p:nvPr/>
          </p:nvSpPr>
          <p:spPr>
            <a:xfrm>
              <a:off x="10077450" y="3429000"/>
              <a:ext cx="1562100" cy="609600"/>
            </a:xfrm>
            <a:prstGeom prst="chevron">
              <a:avLst/>
            </a:prstGeom>
            <a:solidFill>
              <a:srgbClr val="0B2A5B"/>
            </a:solidFill>
            <a:ln>
              <a:noFill/>
            </a:ln>
          </p:spPr>
        </p:sp>
        <p:grpSp>
          <p:nvGrpSpPr>
            <p:cNvPr id="44" name="Group 44"/>
            <p:cNvGrpSpPr/>
            <p:nvPr/>
          </p:nvGrpSpPr>
          <p:grpSpPr>
            <a:xfrm>
              <a:off x="10814049" y="3606800"/>
              <a:ext cx="203202" cy="254000"/>
              <a:chOff x="10814049" y="3606800"/>
              <a:chExt cx="203202" cy="254000"/>
            </a:xfrm>
          </p:grpSpPr>
          <p:sp>
            <p:nvSpPr>
              <p:cNvPr id="42" name="Freeform 42"/>
              <p:cNvSpPr/>
              <p:nvPr/>
            </p:nvSpPr>
            <p:spPr>
              <a:xfrm>
                <a:off x="10814049" y="3606800"/>
                <a:ext cx="203202" cy="254000"/>
              </a:xfrm>
              <a:custGeom>
                <a:avLst/>
                <a:gdLst/>
                <a:ahLst/>
                <a:cxnLst/>
                <a:rect l="l" t="t" r="r" b="b"/>
                <a:pathLst>
                  <a:path w="203202" h="254000">
                    <a:moveTo>
                      <a:pt x="101601" y="0"/>
                    </a:moveTo>
                    <a:lnTo>
                      <a:pt x="103087" y="89"/>
                    </a:lnTo>
                    <a:cubicBezTo>
                      <a:pt x="108922" y="777"/>
                      <a:pt x="113524" y="5379"/>
                      <a:pt x="114212" y="11214"/>
                    </a:cubicBezTo>
                    <a:lnTo>
                      <a:pt x="114301" y="12700"/>
                    </a:lnTo>
                    <a:lnTo>
                      <a:pt x="114301" y="63500"/>
                    </a:lnTo>
                    <a:lnTo>
                      <a:pt x="114364" y="65405"/>
                    </a:lnTo>
                    <a:cubicBezTo>
                      <a:pt x="115303" y="77900"/>
                      <a:pt x="125215" y="87844"/>
                      <a:pt x="137707" y="88824"/>
                    </a:cubicBezTo>
                    <a:lnTo>
                      <a:pt x="139701" y="88900"/>
                    </a:lnTo>
                    <a:lnTo>
                      <a:pt x="190501" y="88900"/>
                    </a:lnTo>
                    <a:lnTo>
                      <a:pt x="191987" y="88989"/>
                    </a:lnTo>
                    <a:cubicBezTo>
                      <a:pt x="197822" y="89677"/>
                      <a:pt x="202424" y="94278"/>
                      <a:pt x="203112" y="100114"/>
                    </a:cubicBezTo>
                    <a:lnTo>
                      <a:pt x="203201" y="101600"/>
                    </a:lnTo>
                    <a:lnTo>
                      <a:pt x="203201" y="215899"/>
                    </a:lnTo>
                    <a:cubicBezTo>
                      <a:pt x="203202" y="236074"/>
                      <a:pt x="187476" y="252752"/>
                      <a:pt x="167336" y="253936"/>
                    </a:cubicBezTo>
                    <a:lnTo>
                      <a:pt x="165101" y="253999"/>
                    </a:lnTo>
                    <a:lnTo>
                      <a:pt x="38101" y="253999"/>
                    </a:lnTo>
                    <a:cubicBezTo>
                      <a:pt x="17926" y="254000"/>
                      <a:pt x="1248" y="238275"/>
                      <a:pt x="65" y="218135"/>
                    </a:cubicBezTo>
                    <a:lnTo>
                      <a:pt x="1" y="215899"/>
                    </a:lnTo>
                    <a:lnTo>
                      <a:pt x="1" y="38100"/>
                    </a:lnTo>
                    <a:cubicBezTo>
                      <a:pt x="0" y="17925"/>
                      <a:pt x="15726" y="1247"/>
                      <a:pt x="35866" y="63"/>
                    </a:cubicBezTo>
                    <a:lnTo>
                      <a:pt x="38101" y="0"/>
                    </a:lnTo>
                    <a:close/>
                    <a:moveTo>
                      <a:pt x="139701" y="177800"/>
                    </a:moveTo>
                    <a:lnTo>
                      <a:pt x="63501" y="177800"/>
                    </a:lnTo>
                    <a:cubicBezTo>
                      <a:pt x="56487" y="177800"/>
                      <a:pt x="50801" y="183486"/>
                      <a:pt x="50801" y="190500"/>
                    </a:cubicBezTo>
                    <a:cubicBezTo>
                      <a:pt x="50801" y="197514"/>
                      <a:pt x="56487" y="203199"/>
                      <a:pt x="63501" y="203199"/>
                    </a:cubicBezTo>
                    <a:lnTo>
                      <a:pt x="139701" y="203199"/>
                    </a:lnTo>
                    <a:cubicBezTo>
                      <a:pt x="146715" y="203199"/>
                      <a:pt x="152401" y="197514"/>
                      <a:pt x="152401" y="190500"/>
                    </a:cubicBezTo>
                    <a:cubicBezTo>
                      <a:pt x="152401" y="183486"/>
                      <a:pt x="146715" y="177800"/>
                      <a:pt x="139701" y="177800"/>
                    </a:cubicBezTo>
                    <a:moveTo>
                      <a:pt x="139701" y="127000"/>
                    </a:moveTo>
                    <a:lnTo>
                      <a:pt x="63501" y="127000"/>
                    </a:lnTo>
                    <a:cubicBezTo>
                      <a:pt x="56487" y="127000"/>
                      <a:pt x="50801" y="132686"/>
                      <a:pt x="50801" y="139700"/>
                    </a:cubicBezTo>
                    <a:cubicBezTo>
                      <a:pt x="50801" y="146714"/>
                      <a:pt x="56487" y="152400"/>
                      <a:pt x="63501" y="152400"/>
                    </a:cubicBezTo>
                    <a:lnTo>
                      <a:pt x="139701" y="152400"/>
                    </a:lnTo>
                    <a:cubicBezTo>
                      <a:pt x="146715" y="152400"/>
                      <a:pt x="152401" y="146714"/>
                      <a:pt x="152401" y="139700"/>
                    </a:cubicBezTo>
                    <a:cubicBezTo>
                      <a:pt x="152401" y="132686"/>
                      <a:pt x="146715" y="127000"/>
                      <a:pt x="139701" y="127000"/>
                    </a:cubicBezTo>
                    <a:moveTo>
                      <a:pt x="76201" y="76200"/>
                    </a:moveTo>
                    <a:lnTo>
                      <a:pt x="63501" y="76200"/>
                    </a:lnTo>
                    <a:cubicBezTo>
                      <a:pt x="56487" y="76200"/>
                      <a:pt x="50801" y="81886"/>
                      <a:pt x="50801" y="88900"/>
                    </a:cubicBezTo>
                    <a:cubicBezTo>
                      <a:pt x="50801" y="95914"/>
                      <a:pt x="56487" y="101600"/>
                      <a:pt x="63501" y="101600"/>
                    </a:cubicBezTo>
                    <a:lnTo>
                      <a:pt x="76201" y="101600"/>
                    </a:lnTo>
                    <a:cubicBezTo>
                      <a:pt x="83215" y="101600"/>
                      <a:pt x="88901" y="95914"/>
                      <a:pt x="88901" y="88900"/>
                    </a:cubicBezTo>
                    <a:cubicBezTo>
                      <a:pt x="88901" y="81886"/>
                      <a:pt x="83215" y="76200"/>
                      <a:pt x="76201" y="76200"/>
                    </a:cubicBezTo>
                  </a:path>
                </a:pathLst>
              </a:custGeom>
              <a:solidFill>
                <a:schemeClr val="lt1"/>
              </a:solidFill>
              <a:ln>
                <a:noFill/>
              </a:ln>
            </p:spPr>
          </p:sp>
          <p:sp>
            <p:nvSpPr>
              <p:cNvPr id="43" name="Freeform 43"/>
              <p:cNvSpPr/>
              <p:nvPr/>
            </p:nvSpPr>
            <p:spPr>
              <a:xfrm>
                <a:off x="10953737" y="3619487"/>
                <a:ext cx="50813" cy="50813"/>
              </a:xfrm>
              <a:custGeom>
                <a:avLst/>
                <a:gdLst/>
                <a:ahLst/>
                <a:cxnLst/>
                <a:rect l="l" t="t" r="r" b="b"/>
                <a:pathLst>
                  <a:path w="50813" h="50813">
                    <a:moveTo>
                      <a:pt x="50813" y="50813"/>
                    </a:moveTo>
                    <a:lnTo>
                      <a:pt x="13" y="50813"/>
                    </a:lnTo>
                    <a:lnTo>
                      <a:pt x="0" y="0"/>
                    </a:lnTo>
                    <a:close/>
                  </a:path>
                </a:pathLst>
              </a:custGeom>
              <a:solidFill>
                <a:schemeClr val="lt1"/>
              </a:solidFill>
              <a:ln>
                <a:noFill/>
              </a:ln>
            </p:spPr>
          </p:sp>
        </p:grpSp>
        <p:sp>
          <p:nvSpPr>
            <p:cNvPr id="45" name="TextBox 45"/>
            <p:cNvSpPr txBox="1"/>
            <p:nvPr/>
          </p:nvSpPr>
          <p:spPr>
            <a:xfrm>
              <a:off x="10488168" y="4317682"/>
              <a:ext cx="854964" cy="608457"/>
            </a:xfrm>
            <a:prstGeom prst="rect">
              <a:avLst/>
            </a:prstGeom>
            <a:noFill/>
            <a:ln>
              <a:noFill/>
            </a:ln>
          </p:spPr>
          <p:txBody>
            <a:bodyPr wrap="none" lIns="0" tIns="0" rIns="0" bIns="0" anchor="t" anchorCtr="0">
              <a:spAutoFit/>
            </a:bodyPr>
            <a:lstStyle/>
            <a:p>
              <a:pPr algn="ctr">
                <a:lnSpc>
                  <a:spcPts val="2250"/>
                </a:lnSpc>
              </a:pPr>
              <a:r>
                <a:rPr lang="zh-CN" sz="1650" b="1" dirty="0">
                  <a:solidFill>
                    <a:srgbClr val="0B2A5B"/>
                  </a:solidFill>
                  <a:latin typeface="+mn-lt"/>
                  <a:ea typeface="+mn-ea"/>
                  <a:cs typeface="+mn-cs"/>
                </a:rPr>
                <a:t>附则</a:t>
              </a:r>
              <a:br/>
              <a:r>
                <a:rPr lang="zh-CN" sz="1650" dirty="0">
                  <a:solidFill>
                    <a:schemeClr val="accent5"/>
                  </a:solidFill>
                  <a:latin typeface="+mn-lt"/>
                  <a:ea typeface="+mn-ea"/>
                  <a:cs typeface="+mn-cs"/>
                </a:rPr>
                <a:t>其它说明</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350"/>
                                        <p:tgtEl>
                                          <p:spTgt spid="17"/>
                                        </p:tgtEl>
                                      </p:cBhvr>
                                    </p:animEffect>
                                  </p:childTnLst>
                                </p:cTn>
                              </p:par>
                            </p:childTnLst>
                          </p:cTn>
                        </p:par>
                        <p:par>
                          <p:cTn id="8" fill="hold">
                            <p:stCondLst>
                              <p:cond delay="350"/>
                            </p:stCondLst>
                            <p:childTnLst>
                              <p:par>
                                <p:cTn id="9" presetID="22" presetClass="entr" presetSubtype="8" fill="hold" grpId="0" nodeType="after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50"/>
                                        <p:tgtEl>
                                          <p:spTgt spid="24"/>
                                        </p:tgtEl>
                                      </p:cBhvr>
                                    </p:animEffect>
                                  </p:childTnLst>
                                </p:cTn>
                              </p:par>
                            </p:childTnLst>
                          </p:cTn>
                        </p:par>
                        <p:par>
                          <p:cTn id="12" fill="hold">
                            <p:stCondLst>
                              <p:cond delay="1200"/>
                            </p:stCondLst>
                            <p:childTnLst>
                              <p:par>
                                <p:cTn id="13" presetID="22" presetClass="entr" presetSubtype="8" fill="hold" grpId="0" nodeType="afterEffect">
                                  <p:stCondLst>
                                    <p:cond delay="50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50"/>
                                        <p:tgtEl>
                                          <p:spTgt spid="28"/>
                                        </p:tgtEl>
                                      </p:cBhvr>
                                    </p:animEffect>
                                  </p:childTnLst>
                                </p:cTn>
                              </p:par>
                            </p:childTnLst>
                          </p:cTn>
                        </p:par>
                        <p:par>
                          <p:cTn id="16" fill="hold">
                            <p:stCondLst>
                              <p:cond delay="2050"/>
                            </p:stCondLst>
                            <p:childTnLst>
                              <p:par>
                                <p:cTn id="17" presetID="22" presetClass="entr" presetSubtype="8" fill="hold" grpId="0" nodeType="afterEffect">
                                  <p:stCondLst>
                                    <p:cond delay="50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350"/>
                                        <p:tgtEl>
                                          <p:spTgt spid="32"/>
                                        </p:tgtEl>
                                      </p:cBhvr>
                                    </p:animEffect>
                                  </p:childTnLst>
                                </p:cTn>
                              </p:par>
                            </p:childTnLst>
                          </p:cTn>
                        </p:par>
                        <p:par>
                          <p:cTn id="20" fill="hold">
                            <p:stCondLst>
                              <p:cond delay="2900"/>
                            </p:stCondLst>
                            <p:childTnLst>
                              <p:par>
                                <p:cTn id="21" presetID="22" presetClass="entr" presetSubtype="8" fill="hold" grpId="0" nodeType="afterEffect">
                                  <p:stCondLst>
                                    <p:cond delay="50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350"/>
                                        <p:tgtEl>
                                          <p:spTgt spid="36"/>
                                        </p:tgtEl>
                                      </p:cBhvr>
                                    </p:animEffect>
                                  </p:childTnLst>
                                </p:cTn>
                              </p:par>
                            </p:childTnLst>
                          </p:cTn>
                        </p:par>
                        <p:par>
                          <p:cTn id="24" fill="hold">
                            <p:stCondLst>
                              <p:cond delay="3750"/>
                            </p:stCondLst>
                            <p:childTnLst>
                              <p:par>
                                <p:cTn id="25" presetID="22" presetClass="entr" presetSubtype="8" fill="hold" grpId="0" nodeType="after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350"/>
                                        <p:tgtEl>
                                          <p:spTgt spid="40"/>
                                        </p:tgtEl>
                                      </p:cBhvr>
                                    </p:animEffect>
                                  </p:childTnLst>
                                </p:cTn>
                              </p:par>
                            </p:childTnLst>
                          </p:cTn>
                        </p:par>
                        <p:par>
                          <p:cTn id="28" fill="hold">
                            <p:stCondLst>
                              <p:cond delay="4600"/>
                            </p:stCondLst>
                            <p:childTnLst>
                              <p:par>
                                <p:cTn id="29" presetID="22" presetClass="entr" presetSubtype="8" fill="hold" grpId="0" nodeType="afterEffect">
                                  <p:stCondLst>
                                    <p:cond delay="50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3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4" name="article-6"/>
          <p:cNvGrpSpPr/>
          <p:nvPr/>
        </p:nvGrpSpPr>
        <p:grpSpPr>
          <a:xfrm>
            <a:off x="533400" y="1066800"/>
            <a:ext cx="11125200" cy="786384"/>
            <a:chOff x="533400" y="1066800"/>
            <a:chExt cx="11125200" cy="786384"/>
          </a:xfrm>
        </p:grpSpPr>
        <p:sp>
          <p:nvSpPr>
            <p:cNvPr id="12" name="Freeform 12"/>
            <p:cNvSpPr/>
            <p:nvPr/>
          </p:nvSpPr>
          <p:spPr>
            <a:xfrm>
              <a:off x="533400" y="1066800"/>
              <a:ext cx="11125200" cy="762000"/>
            </a:xfrm>
            <a:prstGeom prst="snip1Rect">
              <a:avLst>
                <a:gd name="adj" fmla="val 30000"/>
              </a:avLst>
            </a:prstGeom>
            <a:solidFill>
              <a:schemeClr val="accent1"/>
            </a:solidFill>
            <a:ln>
              <a:noFill/>
            </a:ln>
          </p:spPr>
        </p:sp>
        <p:sp>
          <p:nvSpPr>
            <p:cNvPr id="13" name="TextBox 13"/>
            <p:cNvSpPr txBox="1"/>
            <p:nvPr/>
          </p:nvSpPr>
          <p:spPr>
            <a:xfrm>
              <a:off x="752856" y="1177290"/>
              <a:ext cx="8777097" cy="675894"/>
            </a:xfrm>
            <a:prstGeom prst="rect">
              <a:avLst/>
            </a:prstGeom>
            <a:noFill/>
            <a:ln>
              <a:noFill/>
            </a:ln>
          </p:spPr>
          <p:txBody>
            <a:bodyPr wrap="none" lIns="0" tIns="0" rIns="0" bIns="0" anchor="t" anchorCtr="0">
              <a:spAutoFit/>
            </a:bodyPr>
            <a:lstStyle/>
            <a:p>
              <a:pPr algn="l">
                <a:lnSpc>
                  <a:spcPts val="2550"/>
                </a:lnSpc>
              </a:pPr>
              <a:r>
                <a:rPr lang="zh-CN" sz="1800" b="1" dirty="0">
                  <a:solidFill>
                    <a:srgbClr val="FFFFFF"/>
                  </a:solidFill>
                  <a:latin typeface="+mn-lt"/>
                  <a:ea typeface="+mn-ea"/>
                  <a:cs typeface="+mn-cs"/>
                </a:rPr>
                <a:t>第六条 省自然资源厅负责组织建立省级</a:t>
              </a:r>
              <a:r>
                <a:rPr lang="zh-CN" sz="1800" b="1" dirty="0">
                  <a:solidFill>
                    <a:srgbClr val="FFC000"/>
                  </a:solidFill>
                  <a:latin typeface="+mn-lt"/>
                  <a:ea typeface="+mn-ea"/>
                  <a:cs typeface="+mn-cs"/>
                </a:rPr>
                <a:t>地质灾害治理工程项目库</a:t>
              </a:r>
              <a:r>
                <a:rPr lang="zh-CN" sz="1800" b="1" dirty="0">
                  <a:solidFill>
                    <a:srgbClr val="FFFFFF"/>
                  </a:solidFill>
                  <a:latin typeface="+mn-lt"/>
                  <a:ea typeface="+mn-ea"/>
                  <a:cs typeface="+mn-cs"/>
                </a:rPr>
                <a:t>（以下简称项目库），</a:t>
              </a:r>
              <a:br/>
              <a:r>
                <a:rPr lang="zh-CN" sz="1800" b="1" dirty="0">
                  <a:solidFill>
                    <a:srgbClr val="FFFFFF"/>
                  </a:solidFill>
                  <a:latin typeface="+mn-lt"/>
                  <a:ea typeface="+mn-ea"/>
                  <a:cs typeface="+mn-cs"/>
                </a:rPr>
                <a:t>除灾情险情特别严重的突发情形外，未入库项目不予立项。具体入库流程如下：</a:t>
              </a:r>
            </a:p>
          </p:txBody>
        </p:sp>
      </p:grpSp>
      <p:sp>
        <p:nvSpPr>
          <p:cNvPr id="15" name="Line 15"/>
          <p:cNvSpPr/>
          <p:nvPr/>
        </p:nvSpPr>
        <p:spPr>
          <a:xfrm>
            <a:off x="876300" y="2266950"/>
            <a:ext cx="9525" cy="3048000"/>
          </a:xfrm>
          <a:custGeom>
            <a:avLst/>
            <a:gdLst/>
            <a:ahLst/>
            <a:cxnLst/>
            <a:rect l="l" t="t" r="r" b="b"/>
            <a:pathLst>
              <a:path w="9525" h="3048000">
                <a:moveTo>
                  <a:pt x="0" y="0"/>
                </a:moveTo>
                <a:lnTo>
                  <a:pt x="0" y="3048000"/>
                </a:lnTo>
              </a:path>
            </a:pathLst>
          </a:custGeom>
          <a:noFill/>
          <a:ln w="19050">
            <a:solidFill>
              <a:srgbClr val="5B9BD5"/>
            </a:solidFill>
            <a:prstDash val="lgDash"/>
          </a:ln>
        </p:spPr>
      </p:sp>
      <p:grpSp>
        <p:nvGrpSpPr>
          <p:cNvPr id="19" name="step-1-preliminary"/>
          <p:cNvGrpSpPr/>
          <p:nvPr/>
        </p:nvGrpSpPr>
        <p:grpSpPr>
          <a:xfrm>
            <a:off x="533400" y="1885950"/>
            <a:ext cx="10466832" cy="1554289"/>
            <a:chOff x="533400" y="1885950"/>
            <a:chExt cx="10466832" cy="1554289"/>
          </a:xfrm>
        </p:grpSpPr>
        <p:sp>
          <p:nvSpPr>
            <p:cNvPr id="16" name="Freeform 16"/>
            <p:cNvSpPr/>
            <p:nvPr/>
          </p:nvSpPr>
          <p:spPr>
            <a:xfrm>
              <a:off x="533400" y="1885950"/>
              <a:ext cx="800100" cy="381000"/>
            </a:xfrm>
            <a:prstGeom prst="homePlate">
              <a:avLst/>
            </a:prstGeom>
            <a:solidFill>
              <a:schemeClr val="accent1"/>
            </a:solidFill>
            <a:ln>
              <a:noFill/>
            </a:ln>
          </p:spPr>
        </p:sp>
        <p:sp>
          <p:nvSpPr>
            <p:cNvPr id="17" name="TextBox 17"/>
            <p:cNvSpPr txBox="1"/>
            <p:nvPr/>
          </p:nvSpPr>
          <p:spPr>
            <a:xfrm>
              <a:off x="677350" y="193833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01</a:t>
              </a:r>
            </a:p>
          </p:txBody>
        </p:sp>
        <p:sp>
          <p:nvSpPr>
            <p:cNvPr id="18" name="TextBox 18"/>
            <p:cNvSpPr txBox="1"/>
            <p:nvPr/>
          </p:nvSpPr>
          <p:spPr>
            <a:xfrm>
              <a:off x="1553718" y="1974532"/>
              <a:ext cx="9446514" cy="146570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2"/>
                  </a:solidFill>
                  <a:latin typeface="+mn-lt"/>
                  <a:ea typeface="+mn-ea"/>
                  <a:cs typeface="+mn-cs"/>
                </a:rPr>
                <a:t>初选申报</a:t>
              </a:r>
              <a:r>
                <a:rPr lang="zh-CN" sz="1650" dirty="0">
                  <a:solidFill>
                    <a:schemeClr val="dk1"/>
                  </a:solidFill>
                  <a:latin typeface="+mn-lt"/>
                  <a:ea typeface="+mn-ea"/>
                  <a:cs typeface="+mn-cs"/>
                </a:rPr>
                <a:t>：由市、县级自然资源主管部门主要根据本级地质灾害防治规划及突发灾情险情，</a:t>
              </a:r>
              <a:br/>
              <a:r>
                <a:rPr lang="zh-CN" sz="1650" dirty="0">
                  <a:solidFill>
                    <a:schemeClr val="dk1"/>
                  </a:solidFill>
                  <a:latin typeface="+mn-lt"/>
                  <a:ea typeface="+mn-ea"/>
                  <a:cs typeface="+mn-cs"/>
                </a:rPr>
                <a:t>在</a:t>
              </a:r>
              <a:r>
                <a:rPr lang="zh-CN" sz="1650" b="1" dirty="0">
                  <a:solidFill>
                    <a:schemeClr val="accent2"/>
                  </a:solidFill>
                  <a:latin typeface="+mn-lt"/>
                  <a:ea typeface="+mn-ea"/>
                  <a:cs typeface="+mn-cs"/>
                </a:rPr>
                <a:t>重点区域</a:t>
              </a:r>
              <a:r>
                <a:rPr lang="zh-CN" sz="1650" dirty="0">
                  <a:solidFill>
                    <a:schemeClr val="dk1"/>
                  </a:solidFill>
                  <a:latin typeface="+mn-lt"/>
                  <a:ea typeface="+mn-ea"/>
                  <a:cs typeface="+mn-cs"/>
                </a:rPr>
                <a:t>内确定</a:t>
              </a:r>
              <a:r>
                <a:rPr lang="zh-CN" sz="1650" b="1" dirty="0">
                  <a:solidFill>
                    <a:schemeClr val="accent1"/>
                  </a:solidFill>
                  <a:latin typeface="+mn-lt"/>
                  <a:ea typeface="+mn-ea"/>
                  <a:cs typeface="+mn-cs"/>
                </a:rPr>
                <a:t>初选项目</a:t>
              </a:r>
              <a:r>
                <a:rPr lang="zh-CN" sz="1650" dirty="0">
                  <a:solidFill>
                    <a:schemeClr val="dk1"/>
                  </a:solidFill>
                  <a:latin typeface="+mn-lt"/>
                  <a:ea typeface="+mn-ea"/>
                  <a:cs typeface="+mn-cs"/>
                </a:rPr>
                <a:t>，组织编制项目</a:t>
              </a:r>
              <a:r>
                <a:rPr lang="zh-CN" sz="1650" b="1" dirty="0">
                  <a:solidFill>
                    <a:schemeClr val="accent1"/>
                  </a:solidFill>
                  <a:latin typeface="+mn-lt"/>
                  <a:ea typeface="+mn-ea"/>
                  <a:cs typeface="+mn-cs"/>
                </a:rPr>
                <a:t>可行性研究报告</a:t>
              </a:r>
              <a:r>
                <a:rPr lang="zh-CN" sz="1650" dirty="0">
                  <a:solidFill>
                    <a:schemeClr val="dk1"/>
                  </a:solidFill>
                  <a:latin typeface="+mn-lt"/>
                  <a:ea typeface="+mn-ea"/>
                  <a:cs typeface="+mn-cs"/>
                </a:rPr>
                <a:t>，会同</a:t>
              </a:r>
              <a:r>
                <a:rPr lang="zh-CN" sz="1650" b="1" dirty="0">
                  <a:solidFill>
                    <a:schemeClr val="accent1"/>
                  </a:solidFill>
                  <a:latin typeface="+mn-lt"/>
                  <a:ea typeface="+mn-ea"/>
                  <a:cs typeface="+mn-cs"/>
                </a:rPr>
                <a:t>同级财政部门制定资金筹措方案</a:t>
              </a:r>
              <a:r>
                <a:rPr lang="zh-CN" sz="1650" dirty="0">
                  <a:solidFill>
                    <a:schemeClr val="dk1"/>
                  </a:solidFill>
                  <a:latin typeface="+mn-lt"/>
                  <a:ea typeface="+mn-ea"/>
                  <a:cs typeface="+mn-cs"/>
                </a:rPr>
                <a:t>经同</a:t>
              </a:r>
              <a:br/>
              <a:r>
                <a:rPr lang="zh-CN" sz="1650" dirty="0">
                  <a:solidFill>
                    <a:schemeClr val="dk1"/>
                  </a:solidFill>
                  <a:latin typeface="+mn-lt"/>
                  <a:ea typeface="+mn-ea"/>
                  <a:cs typeface="+mn-cs"/>
                </a:rPr>
                <a:t>级人民政府批准后，</a:t>
              </a:r>
              <a:r>
                <a:rPr lang="zh-CN" sz="1650" b="1" dirty="0">
                  <a:solidFill>
                    <a:schemeClr val="accent1"/>
                  </a:solidFill>
                  <a:latin typeface="+mn-lt"/>
                  <a:ea typeface="+mn-ea"/>
                  <a:cs typeface="+mn-cs"/>
                </a:rPr>
                <a:t>填报项目绩效目标表</a:t>
              </a:r>
              <a:r>
                <a:rPr lang="zh-CN" sz="1650" dirty="0">
                  <a:solidFill>
                    <a:schemeClr val="dk1"/>
                  </a:solidFill>
                  <a:latin typeface="+mn-lt"/>
                  <a:ea typeface="+mn-ea"/>
                  <a:cs typeface="+mn-cs"/>
                </a:rPr>
                <a:t>，报上一级自然资源</a:t>
              </a:r>
              <a:r>
                <a:rPr lang="zh-CN" sz="1650" b="1" dirty="0">
                  <a:solidFill>
                    <a:schemeClr val="accent1"/>
                  </a:solidFill>
                  <a:latin typeface="+mn-lt"/>
                  <a:ea typeface="+mn-ea"/>
                  <a:cs typeface="+mn-cs"/>
                </a:rPr>
                <a:t>主管部门核查</a:t>
              </a:r>
              <a:r>
                <a:rPr lang="zh-CN" sz="1650" dirty="0">
                  <a:solidFill>
                    <a:schemeClr val="dk1"/>
                  </a:solidFill>
                  <a:latin typeface="+mn-lt"/>
                  <a:ea typeface="+mn-ea"/>
                  <a:cs typeface="+mn-cs"/>
                </a:rPr>
                <a:t>。</a:t>
              </a:r>
              <a:br/>
              <a:r>
                <a:rPr lang="zh-CN" sz="1650" b="1" dirty="0">
                  <a:solidFill>
                    <a:schemeClr val="accent2"/>
                  </a:solidFill>
                  <a:latin typeface="+mn-lt"/>
                  <a:ea typeface="+mn-ea"/>
                  <a:cs typeface="+mn-cs"/>
                </a:rPr>
                <a:t>※</a:t>
              </a:r>
              <a:r>
                <a:rPr lang="zh-CN" sz="1650" dirty="0">
                  <a:solidFill>
                    <a:schemeClr val="dk1"/>
                  </a:solidFill>
                  <a:latin typeface="+mn-lt"/>
                  <a:ea typeface="+mn-ea"/>
                  <a:cs typeface="+mn-cs"/>
                </a:rPr>
                <a:t>对于</a:t>
              </a:r>
              <a:r>
                <a:rPr lang="zh-CN" sz="1650" b="1" dirty="0">
                  <a:solidFill>
                    <a:schemeClr val="accent2"/>
                  </a:solidFill>
                  <a:latin typeface="+mn-lt"/>
                  <a:ea typeface="+mn-ea"/>
                  <a:cs typeface="+mn-cs"/>
                </a:rPr>
                <a:t>跨行政区</a:t>
              </a:r>
              <a:r>
                <a:rPr lang="zh-CN" sz="1650" dirty="0">
                  <a:solidFill>
                    <a:schemeClr val="dk1"/>
                  </a:solidFill>
                  <a:latin typeface="+mn-lt"/>
                  <a:ea typeface="+mn-ea"/>
                  <a:cs typeface="+mn-cs"/>
                </a:rPr>
                <a:t>的地质灾害治理工程项目，由共同的上一级自然资源主管部门，</a:t>
              </a:r>
              <a:br/>
              <a:r>
                <a:rPr lang="zh-CN" sz="1650" dirty="0">
                  <a:solidFill>
                    <a:schemeClr val="dk1"/>
                  </a:solidFill>
                  <a:latin typeface="+mn-lt"/>
                  <a:ea typeface="+mn-ea"/>
                  <a:cs typeface="+mn-cs"/>
                </a:rPr>
                <a:t>明确其中一个市、县级自然资源主管部门组织申报。</a:t>
              </a:r>
            </a:p>
          </p:txBody>
        </p:sp>
      </p:grpSp>
      <p:grpSp>
        <p:nvGrpSpPr>
          <p:cNvPr id="23" name="step-2-onsite"/>
          <p:cNvGrpSpPr/>
          <p:nvPr/>
        </p:nvGrpSpPr>
        <p:grpSpPr>
          <a:xfrm>
            <a:off x="533400" y="3409950"/>
            <a:ext cx="10466832" cy="1268539"/>
            <a:chOff x="533400" y="3409950"/>
            <a:chExt cx="10466832" cy="1268539"/>
          </a:xfrm>
        </p:grpSpPr>
        <p:sp>
          <p:nvSpPr>
            <p:cNvPr id="20" name="Freeform 20"/>
            <p:cNvSpPr/>
            <p:nvPr/>
          </p:nvSpPr>
          <p:spPr>
            <a:xfrm>
              <a:off x="533400" y="3409950"/>
              <a:ext cx="800100" cy="381000"/>
            </a:xfrm>
            <a:prstGeom prst="homePlate">
              <a:avLst/>
            </a:prstGeom>
            <a:solidFill>
              <a:schemeClr val="accent1"/>
            </a:solidFill>
            <a:ln>
              <a:noFill/>
            </a:ln>
          </p:spPr>
        </p:sp>
        <p:sp>
          <p:nvSpPr>
            <p:cNvPr id="21" name="TextBox 21"/>
            <p:cNvSpPr txBox="1"/>
            <p:nvPr/>
          </p:nvSpPr>
          <p:spPr>
            <a:xfrm>
              <a:off x="677350" y="346233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02</a:t>
              </a:r>
            </a:p>
          </p:txBody>
        </p:sp>
        <p:sp>
          <p:nvSpPr>
            <p:cNvPr id="22" name="TextBox 22"/>
            <p:cNvSpPr txBox="1"/>
            <p:nvPr/>
          </p:nvSpPr>
          <p:spPr>
            <a:xfrm>
              <a:off x="1553718" y="3498532"/>
              <a:ext cx="9446514" cy="11799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2"/>
                  </a:solidFill>
                  <a:latin typeface="+mn-lt"/>
                  <a:ea typeface="+mn-ea"/>
                  <a:cs typeface="+mn-cs"/>
                </a:rPr>
                <a:t>现场核查。</a:t>
              </a:r>
              <a:r>
                <a:rPr lang="zh-CN" sz="1650" dirty="0">
                  <a:solidFill>
                    <a:schemeClr val="dk1"/>
                  </a:solidFill>
                  <a:latin typeface="+mn-lt"/>
                  <a:ea typeface="+mn-ea"/>
                  <a:cs typeface="+mn-cs"/>
                </a:rPr>
                <a:t>对市、县级自然资源主管部门确定的初选项目，</a:t>
              </a:r>
              <a:r>
                <a:rPr lang="zh-CN" sz="1650" b="1" dirty="0">
                  <a:solidFill>
                    <a:schemeClr val="accent2"/>
                  </a:solidFill>
                  <a:latin typeface="+mn-lt"/>
                  <a:ea typeface="+mn-ea"/>
                  <a:cs typeface="+mn-cs"/>
                </a:rPr>
                <a:t>上一级</a:t>
              </a:r>
              <a:r>
                <a:rPr lang="zh-CN" sz="1650" dirty="0">
                  <a:solidFill>
                    <a:schemeClr val="dk1"/>
                  </a:solidFill>
                  <a:latin typeface="+mn-lt"/>
                  <a:ea typeface="+mn-ea"/>
                  <a:cs typeface="+mn-cs"/>
                </a:rPr>
                <a:t>自然资源主管部门要组织专家现场核</a:t>
              </a:r>
              <a:br/>
              <a:r>
                <a:rPr lang="zh-CN" sz="1650" dirty="0">
                  <a:solidFill>
                    <a:schemeClr val="dk1"/>
                  </a:solidFill>
                  <a:latin typeface="+mn-lt"/>
                  <a:ea typeface="+mn-ea"/>
                  <a:cs typeface="+mn-cs"/>
                </a:rPr>
                <a:t>查，</a:t>
              </a:r>
              <a:r>
                <a:rPr lang="zh-CN" sz="1650" b="1" dirty="0">
                  <a:solidFill>
                    <a:schemeClr val="accent1"/>
                  </a:solidFill>
                  <a:latin typeface="+mn-lt"/>
                  <a:ea typeface="+mn-ea"/>
                  <a:cs typeface="+mn-cs"/>
                </a:rPr>
                <a:t>形成核查意见</a:t>
              </a:r>
              <a:r>
                <a:rPr lang="zh-CN" sz="1650" dirty="0">
                  <a:solidFill>
                    <a:schemeClr val="dk1"/>
                  </a:solidFill>
                  <a:latin typeface="+mn-lt"/>
                  <a:ea typeface="+mn-ea"/>
                  <a:cs typeface="+mn-cs"/>
                </a:rPr>
                <a:t>后，由市（州）级自然资源主管部门向省自然资源厅和省财政厅统一申报。</a:t>
              </a:r>
              <a:br/>
              <a:r>
                <a:rPr lang="zh-CN" sz="1650" dirty="0">
                  <a:solidFill>
                    <a:schemeClr val="dk1"/>
                  </a:solidFill>
                  <a:latin typeface="+mn-lt"/>
                  <a:ea typeface="+mn-ea"/>
                  <a:cs typeface="+mn-cs"/>
                </a:rPr>
                <a:t>对拟申请中央财政资金支持的，按照</a:t>
              </a:r>
              <a:r>
                <a:rPr lang="zh-CN" sz="1650" b="1" dirty="0">
                  <a:solidFill>
                    <a:schemeClr val="accent1"/>
                  </a:solidFill>
                  <a:latin typeface="+mn-lt"/>
                  <a:ea typeface="+mn-ea"/>
                  <a:cs typeface="+mn-cs"/>
                </a:rPr>
                <a:t>《中央财政自然资源领域转移支付资金项目储备库入库指南》</a:t>
              </a:r>
              <a:r>
                <a:rPr lang="zh-CN" sz="1650" dirty="0">
                  <a:solidFill>
                    <a:schemeClr val="dk1"/>
                  </a:solidFill>
                  <a:latin typeface="+mn-lt"/>
                  <a:ea typeface="+mn-ea"/>
                  <a:cs typeface="+mn-cs"/>
                </a:rPr>
                <a:t>相关</a:t>
              </a:r>
              <a:br/>
              <a:r>
                <a:rPr lang="zh-CN" sz="1650" dirty="0">
                  <a:solidFill>
                    <a:schemeClr val="dk1"/>
                  </a:solidFill>
                  <a:latin typeface="+mn-lt"/>
                  <a:ea typeface="+mn-ea"/>
                  <a:cs typeface="+mn-cs"/>
                </a:rPr>
                <a:t>要求申报。</a:t>
              </a:r>
            </a:p>
          </p:txBody>
        </p:sp>
      </p:grpSp>
      <p:grpSp>
        <p:nvGrpSpPr>
          <p:cNvPr id="27" name="step-3-review"/>
          <p:cNvGrpSpPr/>
          <p:nvPr/>
        </p:nvGrpSpPr>
        <p:grpSpPr>
          <a:xfrm>
            <a:off x="533400" y="4648200"/>
            <a:ext cx="10466832" cy="697039"/>
            <a:chOff x="533400" y="4648200"/>
            <a:chExt cx="10466832" cy="697039"/>
          </a:xfrm>
        </p:grpSpPr>
        <p:sp>
          <p:nvSpPr>
            <p:cNvPr id="24" name="Freeform 24"/>
            <p:cNvSpPr/>
            <p:nvPr/>
          </p:nvSpPr>
          <p:spPr>
            <a:xfrm>
              <a:off x="533400" y="4648200"/>
              <a:ext cx="800100" cy="381000"/>
            </a:xfrm>
            <a:prstGeom prst="homePlate">
              <a:avLst/>
            </a:prstGeom>
            <a:solidFill>
              <a:schemeClr val="accent1"/>
            </a:solidFill>
            <a:ln>
              <a:noFill/>
            </a:ln>
          </p:spPr>
        </p:sp>
        <p:sp>
          <p:nvSpPr>
            <p:cNvPr id="25" name="TextBox 25"/>
            <p:cNvSpPr txBox="1"/>
            <p:nvPr/>
          </p:nvSpPr>
          <p:spPr>
            <a:xfrm>
              <a:off x="677350" y="470058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03</a:t>
              </a:r>
            </a:p>
          </p:txBody>
        </p:sp>
        <p:sp>
          <p:nvSpPr>
            <p:cNvPr id="26" name="TextBox 26"/>
            <p:cNvSpPr txBox="1"/>
            <p:nvPr/>
          </p:nvSpPr>
          <p:spPr>
            <a:xfrm>
              <a:off x="1553718" y="4736782"/>
              <a:ext cx="9446514" cy="6084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2"/>
                  </a:solidFill>
                  <a:latin typeface="+mn-lt"/>
                  <a:ea typeface="+mn-ea"/>
                  <a:cs typeface="+mn-cs"/>
                </a:rPr>
                <a:t>评估审核。</a:t>
              </a:r>
              <a:r>
                <a:rPr lang="zh-CN" sz="1650" dirty="0">
                  <a:solidFill>
                    <a:schemeClr val="dk1"/>
                  </a:solidFill>
                  <a:latin typeface="+mn-lt"/>
                  <a:ea typeface="+mn-ea"/>
                  <a:cs typeface="+mn-cs"/>
                </a:rPr>
                <a:t>市（州）级自然资源主管部门申报的治理工程项目，省自然资源厅会同省财政厅</a:t>
              </a:r>
              <a:r>
                <a:rPr lang="zh-CN" sz="1650" b="1" dirty="0">
                  <a:solidFill>
                    <a:schemeClr val="accent1"/>
                  </a:solidFill>
                  <a:latin typeface="+mn-lt"/>
                  <a:ea typeface="+mn-ea"/>
                  <a:cs typeface="+mn-cs"/>
                </a:rPr>
                <a:t>每年至少组</a:t>
              </a:r>
              <a:br/>
              <a:r>
                <a:rPr lang="zh-CN" sz="1650" b="1" dirty="0">
                  <a:solidFill>
                    <a:schemeClr val="accent1"/>
                  </a:solidFill>
                  <a:latin typeface="+mn-lt"/>
                  <a:ea typeface="+mn-ea"/>
                  <a:cs typeface="+mn-cs"/>
                </a:rPr>
                <a:t>织专家评审一次</a:t>
              </a:r>
              <a:r>
                <a:rPr lang="zh-CN" sz="1650" dirty="0">
                  <a:solidFill>
                    <a:schemeClr val="dk1"/>
                  </a:solidFill>
                  <a:latin typeface="+mn-lt"/>
                  <a:ea typeface="+mn-ea"/>
                  <a:cs typeface="+mn-cs"/>
                </a:rPr>
                <a:t>，通过评审，具备入库条件的，经排序入项目库。</a:t>
              </a:r>
            </a:p>
          </p:txBody>
        </p:sp>
      </p:grpSp>
      <p:grpSp>
        <p:nvGrpSpPr>
          <p:cNvPr id="31" name="step-4-adjust"/>
          <p:cNvGrpSpPr/>
          <p:nvPr/>
        </p:nvGrpSpPr>
        <p:grpSpPr>
          <a:xfrm>
            <a:off x="533400" y="5314950"/>
            <a:ext cx="10047732" cy="1268539"/>
            <a:chOff x="533400" y="5314950"/>
            <a:chExt cx="10047732" cy="1268539"/>
          </a:xfrm>
        </p:grpSpPr>
        <p:sp>
          <p:nvSpPr>
            <p:cNvPr id="28" name="Freeform 28"/>
            <p:cNvSpPr/>
            <p:nvPr/>
          </p:nvSpPr>
          <p:spPr>
            <a:xfrm>
              <a:off x="533400" y="5314950"/>
              <a:ext cx="800100" cy="381000"/>
            </a:xfrm>
            <a:prstGeom prst="homePlate">
              <a:avLst/>
            </a:prstGeom>
            <a:solidFill>
              <a:schemeClr val="accent1"/>
            </a:solidFill>
            <a:ln>
              <a:noFill/>
            </a:ln>
          </p:spPr>
        </p:sp>
        <p:sp>
          <p:nvSpPr>
            <p:cNvPr id="29" name="TextBox 29"/>
            <p:cNvSpPr txBox="1"/>
            <p:nvPr/>
          </p:nvSpPr>
          <p:spPr>
            <a:xfrm>
              <a:off x="677350" y="536733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04</a:t>
              </a:r>
            </a:p>
          </p:txBody>
        </p:sp>
        <p:sp>
          <p:nvSpPr>
            <p:cNvPr id="30" name="TextBox 30"/>
            <p:cNvSpPr txBox="1"/>
            <p:nvPr/>
          </p:nvSpPr>
          <p:spPr>
            <a:xfrm>
              <a:off x="1553718" y="5403532"/>
              <a:ext cx="9027414" cy="1179957"/>
            </a:xfrm>
            <a:prstGeom prst="rect">
              <a:avLst/>
            </a:prstGeom>
            <a:noFill/>
            <a:ln>
              <a:noFill/>
            </a:ln>
          </p:spPr>
          <p:txBody>
            <a:bodyPr wrap="none" lIns="0" tIns="0" rIns="0" bIns="0" anchor="t" anchorCtr="0">
              <a:spAutoFit/>
            </a:bodyPr>
            <a:lstStyle/>
            <a:p>
              <a:pPr algn="l">
                <a:lnSpc>
                  <a:spcPts val="2250"/>
                </a:lnSpc>
              </a:pPr>
              <a:r>
                <a:rPr lang="zh-CN" sz="1650" b="1" dirty="0">
                  <a:solidFill>
                    <a:schemeClr val="accent2"/>
                  </a:solidFill>
                  <a:latin typeface="+mn-lt"/>
                  <a:ea typeface="+mn-ea"/>
                  <a:cs typeface="+mn-cs"/>
                </a:rPr>
                <a:t>动态调整。</a:t>
              </a:r>
              <a:r>
                <a:rPr lang="zh-CN" sz="1650" dirty="0">
                  <a:solidFill>
                    <a:schemeClr val="dk1"/>
                  </a:solidFill>
                  <a:latin typeface="+mn-lt"/>
                  <a:ea typeface="+mn-ea"/>
                  <a:cs typeface="+mn-cs"/>
                </a:rPr>
                <a:t>项目库实行动态调整机制，对已纳入项目库的项目，根据年度资金预算情况择优安排。</a:t>
              </a:r>
              <a:br/>
              <a:r>
                <a:rPr lang="zh-CN" sz="1650" dirty="0">
                  <a:solidFill>
                    <a:schemeClr val="dk1"/>
                  </a:solidFill>
                  <a:latin typeface="+mn-lt"/>
                  <a:ea typeface="+mn-ea"/>
                  <a:cs typeface="+mn-cs"/>
                </a:rPr>
                <a:t>因治理责任主体发生改变、属地政府已利用自筹资金治理完成以及其他原因</a:t>
              </a:r>
              <a:r>
                <a:rPr lang="zh-CN" sz="1650" b="1" dirty="0">
                  <a:solidFill>
                    <a:schemeClr val="accent1"/>
                  </a:solidFill>
                  <a:latin typeface="+mn-lt"/>
                  <a:ea typeface="+mn-ea"/>
                  <a:cs typeface="+mn-cs"/>
                </a:rPr>
                <a:t>不能立项的</a:t>
              </a:r>
              <a:r>
                <a:rPr lang="zh-CN" sz="1650" dirty="0">
                  <a:solidFill>
                    <a:schemeClr val="dk1"/>
                  </a:solidFill>
                  <a:latin typeface="+mn-lt"/>
                  <a:ea typeface="+mn-ea"/>
                  <a:cs typeface="+mn-cs"/>
                </a:rPr>
                <a:t>，</a:t>
              </a:r>
              <a:br/>
              <a:r>
                <a:rPr lang="zh-CN" sz="1650" dirty="0">
                  <a:solidFill>
                    <a:schemeClr val="dk1"/>
                  </a:solidFill>
                  <a:latin typeface="+mn-lt"/>
                  <a:ea typeface="+mn-ea"/>
                  <a:cs typeface="+mn-cs"/>
                </a:rPr>
                <a:t>市（州）级自然资源主管部门应将调整理由以正式文件报省自然资源厅和省财政厅备案，</a:t>
              </a:r>
              <a:br/>
              <a:r>
                <a:rPr lang="zh-CN" sz="1650" b="1" dirty="0">
                  <a:solidFill>
                    <a:schemeClr val="accent1"/>
                  </a:solidFill>
                  <a:latin typeface="+mn-lt"/>
                  <a:ea typeface="+mn-ea"/>
                  <a:cs typeface="+mn-cs"/>
                </a:rPr>
                <a:t>项目调整出库</a:t>
              </a:r>
              <a:r>
                <a:rPr lang="zh-CN" sz="1650" dirty="0">
                  <a:solidFill>
                    <a:schemeClr val="dk1"/>
                  </a:solidFill>
                  <a:latin typeface="+mn-lt"/>
                  <a:ea typeface="+mn-ea"/>
                  <a:cs typeface="+mn-cs"/>
                </a:rPr>
                <a:t>。</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450"/>
                                        <p:tgtEl>
                                          <p:spTgt spid="19"/>
                                        </p:tgtEl>
                                      </p:cBhvr>
                                    </p:animEffect>
                                  </p:childTnLst>
                                </p:cTn>
                              </p:par>
                            </p:childTnLst>
                          </p:cTn>
                        </p:par>
                        <p:par>
                          <p:cTn id="8" fill="hold">
                            <p:stCondLst>
                              <p:cond delay="450"/>
                            </p:stCondLst>
                            <p:childTnLst>
                              <p:par>
                                <p:cTn id="9" presetID="22" presetClass="entr" presetSubtype="8"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450"/>
                                        <p:tgtEl>
                                          <p:spTgt spid="23"/>
                                        </p:tgtEl>
                                      </p:cBhvr>
                                    </p:animEffect>
                                  </p:childTnLst>
                                </p:cTn>
                              </p:par>
                            </p:childTnLst>
                          </p:cTn>
                        </p:par>
                        <p:par>
                          <p:cTn id="12" fill="hold">
                            <p:stCondLst>
                              <p:cond delay="1400"/>
                            </p:stCondLst>
                            <p:childTnLst>
                              <p:par>
                                <p:cTn id="13" presetID="22" presetClass="entr" presetSubtype="8" fill="hold" grpId="0" nodeType="afterEffect">
                                  <p:stCondLst>
                                    <p:cond delay="50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450"/>
                                        <p:tgtEl>
                                          <p:spTgt spid="27"/>
                                        </p:tgtEl>
                                      </p:cBhvr>
                                    </p:animEffect>
                                  </p:childTnLst>
                                </p:cTn>
                              </p:par>
                            </p:childTnLst>
                          </p:cTn>
                        </p:par>
                        <p:par>
                          <p:cTn id="16" fill="hold">
                            <p:stCondLst>
                              <p:cond delay="2350"/>
                            </p:stCondLst>
                            <p:childTnLst>
                              <p:par>
                                <p:cTn id="17" presetID="22" presetClass="entr" presetSubtype="8" fill="hold" grpId="0" nodeType="afterEffect">
                                  <p:stCondLst>
                                    <p:cond delay="50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4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7" name="article-7-duties"/>
          <p:cNvGrpSpPr/>
          <p:nvPr/>
        </p:nvGrpSpPr>
        <p:grpSpPr>
          <a:xfrm>
            <a:off x="524256" y="1123950"/>
            <a:ext cx="5343144" cy="4796409"/>
            <a:chOff x="524256" y="1123950"/>
            <a:chExt cx="5343144" cy="4796409"/>
          </a:xfrm>
        </p:grpSpPr>
        <p:sp>
          <p:nvSpPr>
            <p:cNvPr id="12" name="Rectangle 12"/>
            <p:cNvSpPr/>
            <p:nvPr/>
          </p:nvSpPr>
          <p:spPr>
            <a:xfrm>
              <a:off x="533400" y="1123950"/>
              <a:ext cx="5334000" cy="2724150"/>
            </a:xfrm>
            <a:prstGeom prst="roundRect">
              <a:avLst>
                <a:gd name="adj" fmla="val 2098"/>
              </a:avLst>
            </a:prstGeom>
            <a:solidFill>
              <a:schemeClr val="lt2"/>
            </a:solidFill>
            <a:ln>
              <a:noFill/>
            </a:ln>
          </p:spPr>
        </p:sp>
        <p:pic>
          <p:nvPicPr>
            <p:cNvPr id="13" name="Image 13"/>
            <p:cNvPicPr>
              <a:picLocks noChangeAspect="1"/>
            </p:cNvPicPr>
            <p:nvPr/>
          </p:nvPicPr>
          <p:blipFill>
            <a:blip r:embed="rId3"/>
            <a:stretch>
              <a:fillRect/>
            </a:stretch>
          </p:blipFill>
          <p:spPr>
            <a:xfrm>
              <a:off x="1476375" y="1200150"/>
              <a:ext cx="3457575" cy="2571750"/>
            </a:xfrm>
            <a:prstGeom prst="rect">
              <a:avLst/>
            </a:prstGeom>
          </p:spPr>
        </p:pic>
        <p:sp>
          <p:nvSpPr>
            <p:cNvPr id="14" name="Freeform 14"/>
            <p:cNvSpPr/>
            <p:nvPr/>
          </p:nvSpPr>
          <p:spPr>
            <a:xfrm>
              <a:off x="558800" y="4064000"/>
              <a:ext cx="253999" cy="241299"/>
            </a:xfrm>
            <a:custGeom>
              <a:avLst/>
              <a:gdLst/>
              <a:ahLst/>
              <a:cxnLst/>
              <a:rect l="l" t="t" r="r" b="b"/>
              <a:pathLst>
                <a:path w="253999" h="241299">
                  <a:moveTo>
                    <a:pt x="253999" y="145770"/>
                  </a:moveTo>
                  <a:lnTo>
                    <a:pt x="253999" y="203199"/>
                  </a:lnTo>
                  <a:cubicBezTo>
                    <a:pt x="253999" y="224241"/>
                    <a:pt x="236941" y="241299"/>
                    <a:pt x="215899" y="241299"/>
                  </a:cubicBezTo>
                  <a:lnTo>
                    <a:pt x="38100" y="241299"/>
                  </a:lnTo>
                  <a:cubicBezTo>
                    <a:pt x="17058" y="241299"/>
                    <a:pt x="0" y="224241"/>
                    <a:pt x="0" y="203199"/>
                  </a:cubicBezTo>
                  <a:lnTo>
                    <a:pt x="0" y="145770"/>
                  </a:lnTo>
                  <a:lnTo>
                    <a:pt x="7023" y="149288"/>
                  </a:lnTo>
                  <a:cubicBezTo>
                    <a:pt x="82505" y="187308"/>
                    <a:pt x="171541" y="187299"/>
                    <a:pt x="247014" y="149263"/>
                  </a:cubicBezTo>
                  <a:lnTo>
                    <a:pt x="253999" y="145770"/>
                  </a:lnTo>
                  <a:close/>
                  <a:moveTo>
                    <a:pt x="152400" y="0"/>
                  </a:moveTo>
                  <a:cubicBezTo>
                    <a:pt x="173442" y="0"/>
                    <a:pt x="190500" y="17058"/>
                    <a:pt x="190500" y="38100"/>
                  </a:cubicBezTo>
                  <a:lnTo>
                    <a:pt x="190500" y="50800"/>
                  </a:lnTo>
                  <a:lnTo>
                    <a:pt x="215899" y="50800"/>
                  </a:lnTo>
                  <a:cubicBezTo>
                    <a:pt x="236941" y="50800"/>
                    <a:pt x="253999" y="67858"/>
                    <a:pt x="253999" y="88900"/>
                  </a:cubicBezTo>
                  <a:lnTo>
                    <a:pt x="253999" y="117373"/>
                  </a:lnTo>
                  <a:lnTo>
                    <a:pt x="235623" y="126568"/>
                  </a:lnTo>
                  <a:cubicBezTo>
                    <a:pt x="168989" y="160154"/>
                    <a:pt x="90567" y="161026"/>
                    <a:pt x="23203" y="128930"/>
                  </a:cubicBezTo>
                  <a:lnTo>
                    <a:pt x="14986" y="124866"/>
                  </a:lnTo>
                  <a:lnTo>
                    <a:pt x="0" y="117373"/>
                  </a:lnTo>
                  <a:lnTo>
                    <a:pt x="0" y="88900"/>
                  </a:lnTo>
                  <a:cubicBezTo>
                    <a:pt x="0" y="67858"/>
                    <a:pt x="17058" y="50800"/>
                    <a:pt x="38100" y="50800"/>
                  </a:cubicBezTo>
                  <a:lnTo>
                    <a:pt x="63500" y="50800"/>
                  </a:lnTo>
                  <a:lnTo>
                    <a:pt x="63500" y="38100"/>
                  </a:lnTo>
                  <a:cubicBezTo>
                    <a:pt x="63500" y="17058"/>
                    <a:pt x="80558" y="0"/>
                    <a:pt x="101600" y="0"/>
                  </a:cubicBezTo>
                  <a:lnTo>
                    <a:pt x="152400" y="0"/>
                  </a:lnTo>
                  <a:close/>
                  <a:moveTo>
                    <a:pt x="127000" y="101600"/>
                  </a:moveTo>
                  <a:cubicBezTo>
                    <a:pt x="119986" y="101600"/>
                    <a:pt x="114300" y="107286"/>
                    <a:pt x="114300" y="114300"/>
                  </a:cubicBezTo>
                  <a:cubicBezTo>
                    <a:pt x="114277" y="118837"/>
                    <a:pt x="116677" y="123042"/>
                    <a:pt x="120595" y="125330"/>
                  </a:cubicBezTo>
                  <a:cubicBezTo>
                    <a:pt x="124513" y="127618"/>
                    <a:pt x="129354" y="127642"/>
                    <a:pt x="133295" y="125393"/>
                  </a:cubicBezTo>
                  <a:cubicBezTo>
                    <a:pt x="137235" y="123144"/>
                    <a:pt x="139677" y="118964"/>
                    <a:pt x="139700" y="114427"/>
                  </a:cubicBezTo>
                  <a:cubicBezTo>
                    <a:pt x="139700" y="107289"/>
                    <a:pt x="134010" y="101600"/>
                    <a:pt x="127000" y="101600"/>
                  </a:cubicBezTo>
                  <a:close/>
                  <a:moveTo>
                    <a:pt x="152400" y="25400"/>
                  </a:moveTo>
                  <a:lnTo>
                    <a:pt x="101600" y="25400"/>
                  </a:lnTo>
                  <a:cubicBezTo>
                    <a:pt x="94586" y="25400"/>
                    <a:pt x="88900" y="31086"/>
                    <a:pt x="88900" y="38100"/>
                  </a:cubicBezTo>
                  <a:lnTo>
                    <a:pt x="88900" y="50800"/>
                  </a:lnTo>
                  <a:lnTo>
                    <a:pt x="165100" y="50800"/>
                  </a:lnTo>
                  <a:lnTo>
                    <a:pt x="165100" y="38100"/>
                  </a:lnTo>
                  <a:cubicBezTo>
                    <a:pt x="165100" y="31086"/>
                    <a:pt x="159414" y="25400"/>
                    <a:pt x="152400" y="25400"/>
                  </a:cubicBezTo>
                  <a:close/>
                </a:path>
              </a:pathLst>
            </a:custGeom>
            <a:solidFill>
              <a:schemeClr val="accent1"/>
            </a:solidFill>
            <a:ln>
              <a:noFill/>
            </a:ln>
          </p:spPr>
        </p:sp>
        <p:sp>
          <p:nvSpPr>
            <p:cNvPr id="15" name="TextBox 15"/>
            <p:cNvSpPr txBox="1"/>
            <p:nvPr/>
          </p:nvSpPr>
          <p:spPr>
            <a:xfrm>
              <a:off x="922782" y="4059555"/>
              <a:ext cx="3979164"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各级自然资源主管部门主要职责</a:t>
              </a:r>
            </a:p>
          </p:txBody>
        </p:sp>
        <p:sp>
          <p:nvSpPr>
            <p:cNvPr id="16" name="TextBox 16"/>
            <p:cNvSpPr txBox="1"/>
            <p:nvPr/>
          </p:nvSpPr>
          <p:spPr>
            <a:xfrm>
              <a:off x="524256" y="4568190"/>
              <a:ext cx="4887468" cy="1352169"/>
            </a:xfrm>
            <a:prstGeom prst="rect">
              <a:avLst/>
            </a:prstGeom>
            <a:noFill/>
            <a:ln>
              <a:noFill/>
            </a:ln>
          </p:spPr>
          <p:txBody>
            <a:bodyPr wrap="none" lIns="0" tIns="0" rIns="0" bIns="0" anchor="t" anchorCtr="0">
              <a:spAutoFit/>
            </a:bodyPr>
            <a:lstStyle/>
            <a:p>
              <a:pPr algn="l">
                <a:lnSpc>
                  <a:spcPts val="2625"/>
                </a:lnSpc>
              </a:pPr>
              <a:r>
                <a:rPr lang="zh-CN" sz="1800" b="1" dirty="0">
                  <a:solidFill>
                    <a:schemeClr val="accent1"/>
                  </a:solidFill>
                  <a:latin typeface="+mn-lt"/>
                  <a:ea typeface="+mn-ea"/>
                  <a:cs typeface="+mn-cs"/>
                </a:rPr>
                <a:t>第七条</a:t>
              </a:r>
              <a:r>
                <a:rPr lang="zh-CN" sz="1800" dirty="0">
                  <a:solidFill>
                    <a:schemeClr val="dk1"/>
                  </a:solidFill>
                  <a:latin typeface="+mn-lt"/>
                  <a:ea typeface="+mn-ea"/>
                  <a:cs typeface="+mn-cs"/>
                </a:rPr>
                <a:t xml:space="preserve"> 各级自然资源主管部门应在当地政府的领</a:t>
              </a:r>
              <a:br/>
              <a:r>
                <a:rPr lang="zh-CN" sz="1800" dirty="0">
                  <a:solidFill>
                    <a:schemeClr val="dk1"/>
                  </a:solidFill>
                  <a:latin typeface="+mn-lt"/>
                  <a:ea typeface="+mn-ea"/>
                  <a:cs typeface="+mn-cs"/>
                </a:rPr>
                <a:t>导下，切实加强本行政区域内项目的组织、协</a:t>
              </a:r>
              <a:br/>
              <a:r>
                <a:rPr lang="zh-CN" sz="1800" dirty="0">
                  <a:solidFill>
                    <a:schemeClr val="dk1"/>
                  </a:solidFill>
                  <a:latin typeface="+mn-lt"/>
                  <a:ea typeface="+mn-ea"/>
                  <a:cs typeface="+mn-cs"/>
                </a:rPr>
                <a:t>调、指导和监督工作，组织开展项目勘查、设计</a:t>
              </a:r>
              <a:br/>
              <a:r>
                <a:rPr lang="zh-CN" sz="1800" dirty="0">
                  <a:solidFill>
                    <a:schemeClr val="dk1"/>
                  </a:solidFill>
                  <a:latin typeface="+mn-lt"/>
                  <a:ea typeface="+mn-ea"/>
                  <a:cs typeface="+mn-cs"/>
                </a:rPr>
                <a:t>的评审和工程验收，监督后期管护工作。</a:t>
              </a:r>
            </a:p>
          </p:txBody>
        </p:sp>
      </p:grpSp>
      <p:grpSp>
        <p:nvGrpSpPr>
          <p:cNvPr id="23" name="article-8-principle"/>
          <p:cNvGrpSpPr/>
          <p:nvPr/>
        </p:nvGrpSpPr>
        <p:grpSpPr>
          <a:xfrm>
            <a:off x="6163056" y="1123950"/>
            <a:ext cx="5495544" cy="5129784"/>
            <a:chOff x="6163056" y="1123950"/>
            <a:chExt cx="5495544" cy="5129784"/>
          </a:xfrm>
        </p:grpSpPr>
        <p:sp>
          <p:nvSpPr>
            <p:cNvPr id="18" name="Rectangle 18"/>
            <p:cNvSpPr/>
            <p:nvPr/>
          </p:nvSpPr>
          <p:spPr>
            <a:xfrm>
              <a:off x="6172200" y="1123950"/>
              <a:ext cx="5486400" cy="2724150"/>
            </a:xfrm>
            <a:prstGeom prst="roundRect">
              <a:avLst>
                <a:gd name="adj" fmla="val 2098"/>
              </a:avLst>
            </a:prstGeom>
            <a:solidFill>
              <a:schemeClr val="lt2"/>
            </a:solidFill>
            <a:ln>
              <a:noFill/>
            </a:ln>
          </p:spPr>
        </p:sp>
        <p:pic>
          <p:nvPicPr>
            <p:cNvPr id="19" name="Image 19"/>
            <p:cNvPicPr>
              <a:picLocks noChangeAspect="1"/>
            </p:cNvPicPr>
            <p:nvPr/>
          </p:nvPicPr>
          <p:blipFill>
            <a:blip r:embed="rId4"/>
            <a:stretch>
              <a:fillRect/>
            </a:stretch>
          </p:blipFill>
          <p:spPr>
            <a:xfrm>
              <a:off x="7200900" y="1200150"/>
              <a:ext cx="3429000" cy="2571750"/>
            </a:xfrm>
            <a:prstGeom prst="rect">
              <a:avLst/>
            </a:prstGeom>
          </p:spPr>
        </p:pic>
        <p:sp>
          <p:nvSpPr>
            <p:cNvPr id="20" name="Freeform 20"/>
            <p:cNvSpPr/>
            <p:nvPr/>
          </p:nvSpPr>
          <p:spPr>
            <a:xfrm>
              <a:off x="6197600" y="4064000"/>
              <a:ext cx="253987" cy="241299"/>
            </a:xfrm>
            <a:custGeom>
              <a:avLst/>
              <a:gdLst/>
              <a:ahLst/>
              <a:cxnLst/>
              <a:rect l="l" t="t" r="r" b="b"/>
              <a:pathLst>
                <a:path w="253987" h="241299">
                  <a:moveTo>
                    <a:pt x="127000" y="0"/>
                  </a:moveTo>
                  <a:cubicBezTo>
                    <a:pt x="134014" y="0"/>
                    <a:pt x="139700" y="5686"/>
                    <a:pt x="139700" y="12700"/>
                  </a:cubicBezTo>
                  <a:lnTo>
                    <a:pt x="139700" y="27330"/>
                  </a:lnTo>
                  <a:lnTo>
                    <a:pt x="205219" y="38252"/>
                  </a:lnTo>
                  <a:cubicBezTo>
                    <a:pt x="208439" y="38742"/>
                    <a:pt x="211339" y="40475"/>
                    <a:pt x="213296" y="43078"/>
                  </a:cubicBezTo>
                  <a:lnTo>
                    <a:pt x="213817" y="43828"/>
                  </a:lnTo>
                  <a:lnTo>
                    <a:pt x="214553" y="45123"/>
                  </a:lnTo>
                  <a:lnTo>
                    <a:pt x="252958" y="121958"/>
                  </a:lnTo>
                  <a:lnTo>
                    <a:pt x="253402" y="123152"/>
                  </a:lnTo>
                  <a:lnTo>
                    <a:pt x="253720" y="124371"/>
                  </a:lnTo>
                  <a:lnTo>
                    <a:pt x="253923" y="125641"/>
                  </a:lnTo>
                  <a:lnTo>
                    <a:pt x="253987" y="127165"/>
                  </a:lnTo>
                  <a:lnTo>
                    <a:pt x="253949" y="127939"/>
                  </a:lnTo>
                  <a:cubicBezTo>
                    <a:pt x="253464" y="155620"/>
                    <a:pt x="230884" y="177804"/>
                    <a:pt x="203199" y="177800"/>
                  </a:cubicBezTo>
                  <a:cubicBezTo>
                    <a:pt x="175143" y="177800"/>
                    <a:pt x="152400" y="155056"/>
                    <a:pt x="152400" y="127000"/>
                  </a:cubicBezTo>
                  <a:cubicBezTo>
                    <a:pt x="152402" y="125029"/>
                    <a:pt x="152863" y="123085"/>
                    <a:pt x="153746" y="121323"/>
                  </a:cubicBezTo>
                  <a:lnTo>
                    <a:pt x="184137" y="60490"/>
                  </a:lnTo>
                  <a:lnTo>
                    <a:pt x="139700" y="53086"/>
                  </a:lnTo>
                  <a:lnTo>
                    <a:pt x="139700" y="215899"/>
                  </a:lnTo>
                  <a:lnTo>
                    <a:pt x="190500" y="215899"/>
                  </a:lnTo>
                  <a:cubicBezTo>
                    <a:pt x="197514" y="215899"/>
                    <a:pt x="203199" y="221585"/>
                    <a:pt x="203199" y="228599"/>
                  </a:cubicBezTo>
                  <a:cubicBezTo>
                    <a:pt x="203199" y="235613"/>
                    <a:pt x="197514" y="241299"/>
                    <a:pt x="190500" y="241299"/>
                  </a:cubicBezTo>
                  <a:lnTo>
                    <a:pt x="63500" y="241299"/>
                  </a:lnTo>
                  <a:cubicBezTo>
                    <a:pt x="56486" y="241299"/>
                    <a:pt x="50800" y="235613"/>
                    <a:pt x="50800" y="228599"/>
                  </a:cubicBezTo>
                  <a:cubicBezTo>
                    <a:pt x="50800" y="221585"/>
                    <a:pt x="56486" y="215899"/>
                    <a:pt x="63500" y="215899"/>
                  </a:cubicBezTo>
                  <a:lnTo>
                    <a:pt x="114300" y="215899"/>
                  </a:lnTo>
                  <a:lnTo>
                    <a:pt x="114300" y="53086"/>
                  </a:lnTo>
                  <a:lnTo>
                    <a:pt x="69850" y="60490"/>
                  </a:lnTo>
                  <a:lnTo>
                    <a:pt x="100558" y="121958"/>
                  </a:lnTo>
                  <a:lnTo>
                    <a:pt x="101003" y="123152"/>
                  </a:lnTo>
                  <a:lnTo>
                    <a:pt x="101320" y="124371"/>
                  </a:lnTo>
                  <a:lnTo>
                    <a:pt x="101524" y="125641"/>
                  </a:lnTo>
                  <a:lnTo>
                    <a:pt x="101587" y="127165"/>
                  </a:lnTo>
                  <a:lnTo>
                    <a:pt x="101549" y="127939"/>
                  </a:lnTo>
                  <a:cubicBezTo>
                    <a:pt x="101064" y="155620"/>
                    <a:pt x="78484" y="177804"/>
                    <a:pt x="50800" y="177800"/>
                  </a:cubicBezTo>
                  <a:cubicBezTo>
                    <a:pt x="22744" y="177800"/>
                    <a:pt x="0" y="155056"/>
                    <a:pt x="0" y="127000"/>
                  </a:cubicBezTo>
                  <a:cubicBezTo>
                    <a:pt x="2" y="125029"/>
                    <a:pt x="463" y="123085"/>
                    <a:pt x="1346" y="121323"/>
                  </a:cubicBezTo>
                  <a:lnTo>
                    <a:pt x="39878" y="44297"/>
                  </a:lnTo>
                  <a:lnTo>
                    <a:pt x="40373" y="43523"/>
                  </a:lnTo>
                  <a:lnTo>
                    <a:pt x="40691" y="43091"/>
                  </a:lnTo>
                  <a:cubicBezTo>
                    <a:pt x="42648" y="40487"/>
                    <a:pt x="45548" y="38755"/>
                    <a:pt x="48768" y="38265"/>
                  </a:cubicBezTo>
                  <a:lnTo>
                    <a:pt x="114300" y="27318"/>
                  </a:lnTo>
                  <a:lnTo>
                    <a:pt x="114300" y="12700"/>
                  </a:lnTo>
                  <a:cubicBezTo>
                    <a:pt x="114300" y="5686"/>
                    <a:pt x="119986" y="0"/>
                    <a:pt x="127000" y="0"/>
                  </a:cubicBezTo>
                </a:path>
              </a:pathLst>
            </a:custGeom>
            <a:solidFill>
              <a:schemeClr val="accent1"/>
            </a:solidFill>
            <a:ln>
              <a:noFill/>
            </a:ln>
          </p:spPr>
        </p:sp>
        <p:sp>
          <p:nvSpPr>
            <p:cNvPr id="21" name="TextBox 21"/>
            <p:cNvSpPr txBox="1"/>
            <p:nvPr/>
          </p:nvSpPr>
          <p:spPr>
            <a:xfrm>
              <a:off x="6561582" y="4059555"/>
              <a:ext cx="1717548"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项目管理原则</a:t>
              </a:r>
            </a:p>
          </p:txBody>
        </p:sp>
        <p:sp>
          <p:nvSpPr>
            <p:cNvPr id="22" name="TextBox 22"/>
            <p:cNvSpPr txBox="1"/>
            <p:nvPr/>
          </p:nvSpPr>
          <p:spPr>
            <a:xfrm>
              <a:off x="6163056" y="4568190"/>
              <a:ext cx="5116068" cy="1685544"/>
            </a:xfrm>
            <a:prstGeom prst="rect">
              <a:avLst/>
            </a:prstGeom>
            <a:noFill/>
            <a:ln>
              <a:noFill/>
            </a:ln>
          </p:spPr>
          <p:txBody>
            <a:bodyPr wrap="none" lIns="0" tIns="0" rIns="0" bIns="0" anchor="t" anchorCtr="0">
              <a:spAutoFit/>
            </a:bodyPr>
            <a:lstStyle/>
            <a:p>
              <a:pPr algn="l">
                <a:lnSpc>
                  <a:spcPts val="2625"/>
                </a:lnSpc>
              </a:pPr>
              <a:r>
                <a:rPr lang="zh-CN" sz="1800" b="1" dirty="0">
                  <a:solidFill>
                    <a:schemeClr val="accent1"/>
                  </a:solidFill>
                  <a:latin typeface="+mn-lt"/>
                  <a:ea typeface="+mn-ea"/>
                  <a:cs typeface="+mn-cs"/>
                </a:rPr>
                <a:t>第八条</a:t>
              </a:r>
              <a:r>
                <a:rPr lang="zh-CN" sz="1800" dirty="0">
                  <a:solidFill>
                    <a:schemeClr val="dk1"/>
                  </a:solidFill>
                  <a:latin typeface="+mn-lt"/>
                  <a:ea typeface="+mn-ea"/>
                  <a:cs typeface="+mn-cs"/>
                </a:rPr>
                <a:t xml:space="preserve"> 原则上市、县级自然资源主管部门应为项目</a:t>
              </a:r>
              <a:br/>
              <a:r>
                <a:rPr lang="zh-CN" sz="1800" dirty="0">
                  <a:solidFill>
                    <a:schemeClr val="dk1"/>
                  </a:solidFill>
                  <a:latin typeface="+mn-lt"/>
                  <a:ea typeface="+mn-ea"/>
                  <a:cs typeface="+mn-cs"/>
                </a:rPr>
                <a:t>建设单位，项目涉及的勘查、设计、施工、监理等</a:t>
              </a:r>
              <a:br/>
              <a:r>
                <a:rPr lang="zh-CN" sz="1800" dirty="0">
                  <a:solidFill>
                    <a:schemeClr val="dk1"/>
                  </a:solidFill>
                  <a:latin typeface="+mn-lt"/>
                  <a:ea typeface="+mn-ea"/>
                  <a:cs typeface="+mn-cs"/>
                </a:rPr>
                <a:t>单位，应依法依规通过</a:t>
              </a:r>
              <a:r>
                <a:rPr lang="zh-CN" sz="1800" b="1" dirty="0">
                  <a:solidFill>
                    <a:schemeClr val="accent2"/>
                  </a:solidFill>
                  <a:latin typeface="+mn-lt"/>
                  <a:ea typeface="+mn-ea"/>
                  <a:cs typeface="+mn-cs"/>
                </a:rPr>
                <a:t>政府采购</a:t>
              </a:r>
              <a:r>
                <a:rPr lang="zh-CN" sz="1800" dirty="0">
                  <a:solidFill>
                    <a:schemeClr val="dk1"/>
                  </a:solidFill>
                  <a:latin typeface="+mn-lt"/>
                  <a:ea typeface="+mn-ea"/>
                  <a:cs typeface="+mn-cs"/>
                </a:rPr>
                <a:t>方式确定并签订相</a:t>
              </a:r>
              <a:br/>
              <a:r>
                <a:rPr lang="zh-CN" sz="1800" dirty="0">
                  <a:solidFill>
                    <a:schemeClr val="dk1"/>
                  </a:solidFill>
                  <a:latin typeface="+mn-lt"/>
                  <a:ea typeface="+mn-ea"/>
                  <a:cs typeface="+mn-cs"/>
                </a:rPr>
                <a:t>应合同。由市级自然资源主管部门作为建设单位的</a:t>
              </a:r>
              <a:br/>
              <a:r>
                <a:rPr lang="zh-CN" sz="1800" dirty="0">
                  <a:solidFill>
                    <a:schemeClr val="dk1"/>
                  </a:solidFill>
                  <a:latin typeface="+mn-lt"/>
                  <a:ea typeface="+mn-ea"/>
                  <a:cs typeface="+mn-cs"/>
                </a:rPr>
                <a:t>项目，参照中央财政出资的项目进行管理。</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4" name="article-9"/>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sp>
          <p:nvSpPr>
            <p:cNvPr id="13" name="TextBox 13"/>
            <p:cNvSpPr txBox="1"/>
            <p:nvPr/>
          </p:nvSpPr>
          <p:spPr>
            <a:xfrm>
              <a:off x="752856" y="1224915"/>
              <a:ext cx="4379976"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第九条：</a:t>
              </a:r>
              <a:r>
                <a:rPr lang="zh-CN" sz="1800" b="1" dirty="0">
                  <a:solidFill>
                    <a:srgbClr val="FFC000"/>
                  </a:solidFill>
                  <a:latin typeface="+mn-lt"/>
                  <a:ea typeface="+mn-ea"/>
                  <a:cs typeface="+mn-cs"/>
                </a:rPr>
                <a:t>勘查</a:t>
              </a:r>
              <a:r>
                <a:rPr lang="zh-CN" sz="1800" b="1" dirty="0">
                  <a:solidFill>
                    <a:srgbClr val="FFFFFF"/>
                  </a:solidFill>
                  <a:latin typeface="+mn-lt"/>
                  <a:ea typeface="+mn-ea"/>
                  <a:cs typeface="+mn-cs"/>
                </a:rPr>
                <a:t>单位在项目实施过程中职责</a:t>
              </a:r>
            </a:p>
          </p:txBody>
        </p:sp>
      </p:grpSp>
      <p:grpSp>
        <p:nvGrpSpPr>
          <p:cNvPr id="22" name="survey-duty-1"/>
          <p:cNvGrpSpPr/>
          <p:nvPr/>
        </p:nvGrpSpPr>
        <p:grpSpPr>
          <a:xfrm>
            <a:off x="533400" y="1771650"/>
            <a:ext cx="5448300" cy="2247900"/>
            <a:chOff x="533400" y="1771650"/>
            <a:chExt cx="5448300" cy="2247900"/>
          </a:xfrm>
        </p:grpSpPr>
        <p:sp>
          <p:nvSpPr>
            <p:cNvPr id="15" name="Rectangle 15"/>
            <p:cNvSpPr/>
            <p:nvPr/>
          </p:nvSpPr>
          <p:spPr>
            <a:xfrm>
              <a:off x="533400" y="1771650"/>
              <a:ext cx="5448300" cy="2247900"/>
            </a:xfrm>
            <a:prstGeom prst="roundRect">
              <a:avLst>
                <a:gd name="adj" fmla="val 2542"/>
              </a:avLst>
            </a:prstGeom>
            <a:solidFill>
              <a:schemeClr val="lt2"/>
            </a:solidFill>
            <a:ln>
              <a:noFill/>
            </a:ln>
          </p:spPr>
        </p:sp>
        <p:sp>
          <p:nvSpPr>
            <p:cNvPr id="16" name="Ellipse 16"/>
            <p:cNvSpPr/>
            <p:nvPr/>
          </p:nvSpPr>
          <p:spPr>
            <a:xfrm>
              <a:off x="704850" y="1981200"/>
              <a:ext cx="495300" cy="495300"/>
            </a:xfrm>
            <a:prstGeom prst="ellipse">
              <a:avLst/>
            </a:prstGeom>
            <a:solidFill>
              <a:schemeClr val="accent1"/>
            </a:solidFill>
            <a:ln>
              <a:noFill/>
            </a:ln>
          </p:spPr>
        </p:sp>
        <p:sp>
          <p:nvSpPr>
            <p:cNvPr id="17" name="TextBox 17"/>
            <p:cNvSpPr txBox="1"/>
            <p:nvPr/>
          </p:nvSpPr>
          <p:spPr>
            <a:xfrm>
              <a:off x="856835" y="2090738"/>
              <a:ext cx="19133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1</a:t>
              </a:r>
            </a:p>
          </p:txBody>
        </p:sp>
        <p:grpSp>
          <p:nvGrpSpPr>
            <p:cNvPr id="20" name="Group 20"/>
            <p:cNvGrpSpPr/>
            <p:nvPr/>
          </p:nvGrpSpPr>
          <p:grpSpPr>
            <a:xfrm>
              <a:off x="5499099" y="2063750"/>
              <a:ext cx="203202" cy="254000"/>
              <a:chOff x="5499099" y="2063750"/>
              <a:chExt cx="203202" cy="254000"/>
            </a:xfrm>
          </p:grpSpPr>
          <p:sp>
            <p:nvSpPr>
              <p:cNvPr id="18" name="Freeform 18"/>
              <p:cNvSpPr/>
              <p:nvPr/>
            </p:nvSpPr>
            <p:spPr>
              <a:xfrm>
                <a:off x="5499099" y="2063750"/>
                <a:ext cx="203202" cy="254000"/>
              </a:xfrm>
              <a:custGeom>
                <a:avLst/>
                <a:gdLst/>
                <a:ahLst/>
                <a:cxnLst/>
                <a:rect l="l" t="t" r="r" b="b"/>
                <a:pathLst>
                  <a:path w="203202" h="254000">
                    <a:moveTo>
                      <a:pt x="101601" y="0"/>
                    </a:moveTo>
                    <a:lnTo>
                      <a:pt x="103087" y="89"/>
                    </a:lnTo>
                    <a:cubicBezTo>
                      <a:pt x="108922" y="777"/>
                      <a:pt x="113524" y="5379"/>
                      <a:pt x="114212" y="11214"/>
                    </a:cubicBezTo>
                    <a:lnTo>
                      <a:pt x="114301" y="12700"/>
                    </a:lnTo>
                    <a:lnTo>
                      <a:pt x="114301" y="63500"/>
                    </a:lnTo>
                    <a:lnTo>
                      <a:pt x="114364" y="65405"/>
                    </a:lnTo>
                    <a:cubicBezTo>
                      <a:pt x="115303" y="77900"/>
                      <a:pt x="125215" y="87844"/>
                      <a:pt x="137707" y="88824"/>
                    </a:cubicBezTo>
                    <a:lnTo>
                      <a:pt x="139701" y="88900"/>
                    </a:lnTo>
                    <a:lnTo>
                      <a:pt x="190501" y="88900"/>
                    </a:lnTo>
                    <a:lnTo>
                      <a:pt x="191987" y="88989"/>
                    </a:lnTo>
                    <a:cubicBezTo>
                      <a:pt x="197822" y="89677"/>
                      <a:pt x="202424" y="94278"/>
                      <a:pt x="203112" y="100114"/>
                    </a:cubicBezTo>
                    <a:lnTo>
                      <a:pt x="203201" y="101600"/>
                    </a:lnTo>
                    <a:lnTo>
                      <a:pt x="203201" y="215899"/>
                    </a:lnTo>
                    <a:cubicBezTo>
                      <a:pt x="203202" y="236074"/>
                      <a:pt x="187476" y="252752"/>
                      <a:pt x="167336" y="253936"/>
                    </a:cubicBezTo>
                    <a:lnTo>
                      <a:pt x="165101" y="253999"/>
                    </a:lnTo>
                    <a:lnTo>
                      <a:pt x="38101" y="253999"/>
                    </a:lnTo>
                    <a:cubicBezTo>
                      <a:pt x="17926" y="254000"/>
                      <a:pt x="1248" y="238275"/>
                      <a:pt x="65" y="218135"/>
                    </a:cubicBezTo>
                    <a:lnTo>
                      <a:pt x="1" y="215899"/>
                    </a:lnTo>
                    <a:lnTo>
                      <a:pt x="1" y="38100"/>
                    </a:lnTo>
                    <a:cubicBezTo>
                      <a:pt x="0" y="17925"/>
                      <a:pt x="15726" y="1247"/>
                      <a:pt x="35866" y="63"/>
                    </a:cubicBezTo>
                    <a:lnTo>
                      <a:pt x="38101" y="0"/>
                    </a:lnTo>
                    <a:close/>
                    <a:moveTo>
                      <a:pt x="139701" y="177800"/>
                    </a:moveTo>
                    <a:lnTo>
                      <a:pt x="63501" y="177800"/>
                    </a:lnTo>
                    <a:cubicBezTo>
                      <a:pt x="56487" y="177800"/>
                      <a:pt x="50801" y="183486"/>
                      <a:pt x="50801" y="190500"/>
                    </a:cubicBezTo>
                    <a:cubicBezTo>
                      <a:pt x="50801" y="197514"/>
                      <a:pt x="56487" y="203199"/>
                      <a:pt x="63501" y="203199"/>
                    </a:cubicBezTo>
                    <a:lnTo>
                      <a:pt x="139701" y="203199"/>
                    </a:lnTo>
                    <a:cubicBezTo>
                      <a:pt x="146715" y="203199"/>
                      <a:pt x="152401" y="197514"/>
                      <a:pt x="152401" y="190500"/>
                    </a:cubicBezTo>
                    <a:cubicBezTo>
                      <a:pt x="152401" y="183486"/>
                      <a:pt x="146715" y="177800"/>
                      <a:pt x="139701" y="177800"/>
                    </a:cubicBezTo>
                    <a:moveTo>
                      <a:pt x="139701" y="127000"/>
                    </a:moveTo>
                    <a:lnTo>
                      <a:pt x="63501" y="127000"/>
                    </a:lnTo>
                    <a:cubicBezTo>
                      <a:pt x="56487" y="127000"/>
                      <a:pt x="50801" y="132686"/>
                      <a:pt x="50801" y="139700"/>
                    </a:cubicBezTo>
                    <a:cubicBezTo>
                      <a:pt x="50801" y="146714"/>
                      <a:pt x="56487" y="152400"/>
                      <a:pt x="63501" y="152400"/>
                    </a:cubicBezTo>
                    <a:lnTo>
                      <a:pt x="139701" y="152400"/>
                    </a:lnTo>
                    <a:cubicBezTo>
                      <a:pt x="146715" y="152400"/>
                      <a:pt x="152401" y="146714"/>
                      <a:pt x="152401" y="139700"/>
                    </a:cubicBezTo>
                    <a:cubicBezTo>
                      <a:pt x="152401" y="132686"/>
                      <a:pt x="146715" y="127000"/>
                      <a:pt x="139701" y="127000"/>
                    </a:cubicBezTo>
                    <a:moveTo>
                      <a:pt x="76201" y="76200"/>
                    </a:moveTo>
                    <a:lnTo>
                      <a:pt x="63501" y="76200"/>
                    </a:lnTo>
                    <a:cubicBezTo>
                      <a:pt x="56487" y="76200"/>
                      <a:pt x="50801" y="81886"/>
                      <a:pt x="50801" y="88900"/>
                    </a:cubicBezTo>
                    <a:cubicBezTo>
                      <a:pt x="50801" y="95914"/>
                      <a:pt x="56487" y="101600"/>
                      <a:pt x="63501" y="101600"/>
                    </a:cubicBezTo>
                    <a:lnTo>
                      <a:pt x="76201" y="101600"/>
                    </a:lnTo>
                    <a:cubicBezTo>
                      <a:pt x="83215" y="101600"/>
                      <a:pt x="88901" y="95914"/>
                      <a:pt x="88901" y="88900"/>
                    </a:cubicBezTo>
                    <a:cubicBezTo>
                      <a:pt x="88901" y="81886"/>
                      <a:pt x="83215" y="76200"/>
                      <a:pt x="76201" y="76200"/>
                    </a:cubicBezTo>
                  </a:path>
                </a:pathLst>
              </a:custGeom>
              <a:solidFill>
                <a:srgbClr val="5B9BD5"/>
              </a:solidFill>
              <a:ln>
                <a:noFill/>
              </a:ln>
            </p:spPr>
          </p:sp>
          <p:sp>
            <p:nvSpPr>
              <p:cNvPr id="19" name="Freeform 19"/>
              <p:cNvSpPr/>
              <p:nvPr/>
            </p:nvSpPr>
            <p:spPr>
              <a:xfrm>
                <a:off x="5638787" y="2076437"/>
                <a:ext cx="50813" cy="50813"/>
              </a:xfrm>
              <a:custGeom>
                <a:avLst/>
                <a:gdLst/>
                <a:ahLst/>
                <a:cxnLst/>
                <a:rect l="l" t="t" r="r" b="b"/>
                <a:pathLst>
                  <a:path w="50813" h="50813">
                    <a:moveTo>
                      <a:pt x="50813" y="50813"/>
                    </a:moveTo>
                    <a:lnTo>
                      <a:pt x="13" y="50813"/>
                    </a:lnTo>
                    <a:lnTo>
                      <a:pt x="0" y="0"/>
                    </a:lnTo>
                    <a:close/>
                  </a:path>
                </a:pathLst>
              </a:custGeom>
              <a:solidFill>
                <a:srgbClr val="5B9BD5"/>
              </a:solidFill>
              <a:ln>
                <a:noFill/>
              </a:ln>
            </p:spPr>
          </p:sp>
        </p:grpSp>
        <p:sp>
          <p:nvSpPr>
            <p:cNvPr id="21" name="TextBox 21"/>
            <p:cNvSpPr txBox="1"/>
            <p:nvPr/>
          </p:nvSpPr>
          <p:spPr>
            <a:xfrm>
              <a:off x="790956" y="2720340"/>
              <a:ext cx="3904488" cy="10378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针对地质环境条件、致灾地质体特征和</a:t>
              </a:r>
              <a:br/>
              <a:r>
                <a:rPr lang="zh-CN" sz="1800" dirty="0">
                  <a:solidFill>
                    <a:schemeClr val="dk1"/>
                  </a:solidFill>
                  <a:latin typeface="+mn-lt"/>
                  <a:ea typeface="+mn-ea"/>
                  <a:cs typeface="+mn-cs"/>
                </a:rPr>
                <a:t>危害程度，制定相应的工程</a:t>
              </a:r>
              <a:br/>
              <a:r>
                <a:rPr lang="zh-CN" sz="1800" b="1" dirty="0">
                  <a:solidFill>
                    <a:schemeClr val="accent1"/>
                  </a:solidFill>
                  <a:latin typeface="+mn-lt"/>
                  <a:ea typeface="+mn-ea"/>
                  <a:cs typeface="+mn-cs"/>
                </a:rPr>
                <a:t>勘查设计书或者勘查方案</a:t>
              </a:r>
              <a:r>
                <a:rPr lang="zh-CN" sz="1800" dirty="0">
                  <a:solidFill>
                    <a:schemeClr val="dk1"/>
                  </a:solidFill>
                  <a:latin typeface="+mn-lt"/>
                  <a:ea typeface="+mn-ea"/>
                  <a:cs typeface="+mn-cs"/>
                </a:rPr>
                <a:t>。</a:t>
              </a:r>
            </a:p>
          </p:txBody>
        </p:sp>
      </p:grpSp>
      <p:grpSp>
        <p:nvGrpSpPr>
          <p:cNvPr id="28" name="survey-duty-2"/>
          <p:cNvGrpSpPr/>
          <p:nvPr/>
        </p:nvGrpSpPr>
        <p:grpSpPr>
          <a:xfrm>
            <a:off x="6210300" y="1771650"/>
            <a:ext cx="5448300" cy="2247900"/>
            <a:chOff x="6210300" y="1771650"/>
            <a:chExt cx="5448300" cy="2247900"/>
          </a:xfrm>
        </p:grpSpPr>
        <p:sp>
          <p:nvSpPr>
            <p:cNvPr id="23" name="Rectangle 23"/>
            <p:cNvSpPr/>
            <p:nvPr/>
          </p:nvSpPr>
          <p:spPr>
            <a:xfrm>
              <a:off x="6210300" y="1771650"/>
              <a:ext cx="5448300" cy="2247900"/>
            </a:xfrm>
            <a:prstGeom prst="roundRect">
              <a:avLst>
                <a:gd name="adj" fmla="val 2542"/>
              </a:avLst>
            </a:prstGeom>
            <a:solidFill>
              <a:schemeClr val="lt2"/>
            </a:solidFill>
            <a:ln>
              <a:noFill/>
            </a:ln>
          </p:spPr>
        </p:sp>
        <p:sp>
          <p:nvSpPr>
            <p:cNvPr id="24" name="Ellipse 24"/>
            <p:cNvSpPr/>
            <p:nvPr/>
          </p:nvSpPr>
          <p:spPr>
            <a:xfrm>
              <a:off x="6381750" y="1981200"/>
              <a:ext cx="495300" cy="495300"/>
            </a:xfrm>
            <a:prstGeom prst="ellipse">
              <a:avLst/>
            </a:prstGeom>
            <a:solidFill>
              <a:schemeClr val="accent1"/>
            </a:solidFill>
            <a:ln>
              <a:noFill/>
            </a:ln>
          </p:spPr>
        </p:sp>
        <p:sp>
          <p:nvSpPr>
            <p:cNvPr id="25" name="TextBox 25"/>
            <p:cNvSpPr txBox="1"/>
            <p:nvPr/>
          </p:nvSpPr>
          <p:spPr>
            <a:xfrm>
              <a:off x="6533735" y="2090738"/>
              <a:ext cx="19133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2</a:t>
              </a:r>
            </a:p>
          </p:txBody>
        </p:sp>
        <p:sp>
          <p:nvSpPr>
            <p:cNvPr id="26" name="Freeform 26"/>
            <p:cNvSpPr/>
            <p:nvPr/>
          </p:nvSpPr>
          <p:spPr>
            <a:xfrm>
              <a:off x="11175997" y="2063750"/>
              <a:ext cx="203205" cy="253999"/>
            </a:xfrm>
            <a:custGeom>
              <a:avLst/>
              <a:gdLst/>
              <a:ahLst/>
              <a:cxnLst/>
              <a:rect l="l" t="t" r="r" b="b"/>
              <a:pathLst>
                <a:path w="203205" h="253999">
                  <a:moveTo>
                    <a:pt x="177764" y="27559"/>
                  </a:moveTo>
                  <a:cubicBezTo>
                    <a:pt x="193009" y="32931"/>
                    <a:pt x="203205" y="47337"/>
                    <a:pt x="203202" y="63500"/>
                  </a:cubicBezTo>
                  <a:lnTo>
                    <a:pt x="203202" y="215899"/>
                  </a:lnTo>
                  <a:cubicBezTo>
                    <a:pt x="203202" y="236941"/>
                    <a:pt x="186144" y="253999"/>
                    <a:pt x="165102" y="253999"/>
                  </a:cubicBezTo>
                  <a:lnTo>
                    <a:pt x="38103" y="253999"/>
                  </a:lnTo>
                  <a:cubicBezTo>
                    <a:pt x="17061" y="253999"/>
                    <a:pt x="3" y="236941"/>
                    <a:pt x="3" y="215899"/>
                  </a:cubicBezTo>
                  <a:lnTo>
                    <a:pt x="3" y="63500"/>
                  </a:lnTo>
                  <a:cubicBezTo>
                    <a:pt x="0" y="47337"/>
                    <a:pt x="10196" y="32931"/>
                    <a:pt x="25441" y="27559"/>
                  </a:cubicBezTo>
                  <a:cubicBezTo>
                    <a:pt x="26598" y="54754"/>
                    <a:pt x="48983" y="76204"/>
                    <a:pt x="76203" y="76200"/>
                  </a:cubicBezTo>
                  <a:lnTo>
                    <a:pt x="127002" y="76200"/>
                  </a:lnTo>
                  <a:cubicBezTo>
                    <a:pt x="153078" y="76202"/>
                    <a:pt x="174921" y="56461"/>
                    <a:pt x="177548" y="30518"/>
                  </a:cubicBezTo>
                  <a:close/>
                  <a:moveTo>
                    <a:pt x="130724" y="118021"/>
                  </a:moveTo>
                  <a:lnTo>
                    <a:pt x="88903" y="159829"/>
                  </a:lnTo>
                  <a:lnTo>
                    <a:pt x="72481" y="143421"/>
                  </a:lnTo>
                  <a:cubicBezTo>
                    <a:pt x="69293" y="140119"/>
                    <a:pt x="64571" y="138795"/>
                    <a:pt x="60131" y="139957"/>
                  </a:cubicBezTo>
                  <a:cubicBezTo>
                    <a:pt x="55690" y="141120"/>
                    <a:pt x="52223" y="144587"/>
                    <a:pt x="51060" y="149028"/>
                  </a:cubicBezTo>
                  <a:cubicBezTo>
                    <a:pt x="49898" y="153468"/>
                    <a:pt x="51222" y="158190"/>
                    <a:pt x="54524" y="161378"/>
                  </a:cubicBezTo>
                  <a:lnTo>
                    <a:pt x="79924" y="186778"/>
                  </a:lnTo>
                  <a:cubicBezTo>
                    <a:pt x="84883" y="191736"/>
                    <a:pt x="92922" y="191736"/>
                    <a:pt x="97881" y="186778"/>
                  </a:cubicBezTo>
                  <a:lnTo>
                    <a:pt x="148681" y="135979"/>
                  </a:lnTo>
                  <a:cubicBezTo>
                    <a:pt x="153494" y="130995"/>
                    <a:pt x="153425" y="123074"/>
                    <a:pt x="148527" y="118176"/>
                  </a:cubicBezTo>
                  <a:cubicBezTo>
                    <a:pt x="143628" y="113277"/>
                    <a:pt x="135707" y="113208"/>
                    <a:pt x="130724" y="118021"/>
                  </a:cubicBezTo>
                  <a:moveTo>
                    <a:pt x="127002" y="0"/>
                  </a:moveTo>
                  <a:cubicBezTo>
                    <a:pt x="141030" y="0"/>
                    <a:pt x="152402" y="11372"/>
                    <a:pt x="152402" y="25400"/>
                  </a:cubicBezTo>
                  <a:cubicBezTo>
                    <a:pt x="152402" y="39428"/>
                    <a:pt x="141030" y="50800"/>
                    <a:pt x="127002" y="50800"/>
                  </a:cubicBezTo>
                  <a:lnTo>
                    <a:pt x="76203" y="50800"/>
                  </a:lnTo>
                  <a:cubicBezTo>
                    <a:pt x="62175" y="50800"/>
                    <a:pt x="50803" y="39428"/>
                    <a:pt x="50803" y="25400"/>
                  </a:cubicBezTo>
                  <a:cubicBezTo>
                    <a:pt x="50803" y="11372"/>
                    <a:pt x="62175" y="0"/>
                    <a:pt x="76203" y="0"/>
                  </a:cubicBezTo>
                  <a:close/>
                </a:path>
              </a:pathLst>
            </a:custGeom>
            <a:solidFill>
              <a:srgbClr val="5B9BD5"/>
            </a:solidFill>
            <a:ln>
              <a:noFill/>
            </a:ln>
          </p:spPr>
        </p:sp>
        <p:sp>
          <p:nvSpPr>
            <p:cNvPr id="27" name="TextBox 27"/>
            <p:cNvSpPr txBox="1"/>
            <p:nvPr/>
          </p:nvSpPr>
          <p:spPr>
            <a:xfrm>
              <a:off x="6467856" y="2720340"/>
              <a:ext cx="4361688" cy="10378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勘查工作应当满足国家规定的</a:t>
              </a:r>
              <a:r>
                <a:rPr lang="zh-CN" sz="1800" b="1" dirty="0">
                  <a:solidFill>
                    <a:schemeClr val="accent1"/>
                  </a:solidFill>
                  <a:latin typeface="+mn-lt"/>
                  <a:ea typeface="+mn-ea"/>
                  <a:cs typeface="+mn-cs"/>
                </a:rPr>
                <a:t>规范规程</a:t>
              </a:r>
              <a:r>
                <a:rPr lang="zh-CN" sz="1800" dirty="0">
                  <a:solidFill>
                    <a:schemeClr val="dk1"/>
                  </a:solidFill>
                  <a:latin typeface="+mn-lt"/>
                  <a:ea typeface="+mn-ea"/>
                  <a:cs typeface="+mn-cs"/>
                </a:rPr>
                <a:t>、</a:t>
              </a:r>
              <a:br/>
              <a:r>
                <a:rPr lang="zh-CN" sz="1800" b="1" dirty="0">
                  <a:solidFill>
                    <a:schemeClr val="accent1"/>
                  </a:solidFill>
                  <a:latin typeface="+mn-lt"/>
                  <a:ea typeface="+mn-ea"/>
                  <a:cs typeface="+mn-cs"/>
                </a:rPr>
                <a:t>委托书</a:t>
              </a:r>
              <a:r>
                <a:rPr lang="zh-CN" sz="1800" dirty="0">
                  <a:solidFill>
                    <a:schemeClr val="dk1"/>
                  </a:solidFill>
                  <a:latin typeface="+mn-lt"/>
                  <a:ea typeface="+mn-ea"/>
                  <a:cs typeface="+mn-cs"/>
                </a:rPr>
                <a:t>、</a:t>
              </a:r>
              <a:r>
                <a:rPr lang="zh-CN" sz="1800" b="1" dirty="0">
                  <a:solidFill>
                    <a:schemeClr val="accent1"/>
                  </a:solidFill>
                  <a:latin typeface="+mn-lt"/>
                  <a:ea typeface="+mn-ea"/>
                  <a:cs typeface="+mn-cs"/>
                </a:rPr>
                <a:t>勘查合同</a:t>
              </a:r>
              <a:r>
                <a:rPr lang="zh-CN" sz="1800" dirty="0">
                  <a:solidFill>
                    <a:schemeClr val="dk1"/>
                  </a:solidFill>
                  <a:latin typeface="+mn-lt"/>
                  <a:ea typeface="+mn-ea"/>
                  <a:cs typeface="+mn-cs"/>
                </a:rPr>
                <a:t>以及相应</a:t>
              </a:r>
              <a:r>
                <a:rPr lang="zh-CN" sz="1800" b="1" dirty="0">
                  <a:solidFill>
                    <a:schemeClr val="accent1"/>
                  </a:solidFill>
                  <a:latin typeface="+mn-lt"/>
                  <a:ea typeface="+mn-ea"/>
                  <a:cs typeface="+mn-cs"/>
                </a:rPr>
                <a:t>勘查阶段</a:t>
              </a:r>
              <a:r>
                <a:rPr lang="zh-CN" sz="1800" dirty="0">
                  <a:solidFill>
                    <a:schemeClr val="dk1"/>
                  </a:solidFill>
                  <a:latin typeface="+mn-lt"/>
                  <a:ea typeface="+mn-ea"/>
                  <a:cs typeface="+mn-cs"/>
                </a:rPr>
                <a:t>要求，</a:t>
              </a:r>
              <a:br/>
              <a:r>
                <a:rPr lang="zh-CN" sz="1800" dirty="0">
                  <a:solidFill>
                    <a:schemeClr val="dk1"/>
                  </a:solidFill>
                  <a:latin typeface="+mn-lt"/>
                  <a:ea typeface="+mn-ea"/>
                  <a:cs typeface="+mn-cs"/>
                </a:rPr>
                <a:t>工作成果应当进行</a:t>
              </a:r>
              <a:r>
                <a:rPr lang="zh-CN" sz="1800" b="1" dirty="0">
                  <a:solidFill>
                    <a:schemeClr val="accent2"/>
                  </a:solidFill>
                  <a:latin typeface="+mn-lt"/>
                  <a:ea typeface="+mn-ea"/>
                  <a:cs typeface="+mn-cs"/>
                </a:rPr>
                <a:t>野外验收</a:t>
              </a:r>
              <a:r>
                <a:rPr lang="zh-CN" sz="1800" dirty="0">
                  <a:solidFill>
                    <a:schemeClr val="dk1"/>
                  </a:solidFill>
                  <a:latin typeface="+mn-lt"/>
                  <a:ea typeface="+mn-ea"/>
                  <a:cs typeface="+mn-cs"/>
                </a:rPr>
                <a:t>。</a:t>
              </a:r>
            </a:p>
          </p:txBody>
        </p:sp>
      </p:grpSp>
      <p:grpSp>
        <p:nvGrpSpPr>
          <p:cNvPr id="34" name="survey-duty-3"/>
          <p:cNvGrpSpPr/>
          <p:nvPr/>
        </p:nvGrpSpPr>
        <p:grpSpPr>
          <a:xfrm>
            <a:off x="533400" y="4210050"/>
            <a:ext cx="5448300" cy="2247900"/>
            <a:chOff x="533400" y="4210050"/>
            <a:chExt cx="5448300" cy="2247900"/>
          </a:xfrm>
        </p:grpSpPr>
        <p:sp>
          <p:nvSpPr>
            <p:cNvPr id="29" name="Rectangle 29"/>
            <p:cNvSpPr/>
            <p:nvPr/>
          </p:nvSpPr>
          <p:spPr>
            <a:xfrm>
              <a:off x="533400" y="4210050"/>
              <a:ext cx="5448300" cy="2247900"/>
            </a:xfrm>
            <a:prstGeom prst="roundRect">
              <a:avLst>
                <a:gd name="adj" fmla="val 2542"/>
              </a:avLst>
            </a:prstGeom>
            <a:solidFill>
              <a:schemeClr val="lt2"/>
            </a:solidFill>
            <a:ln>
              <a:noFill/>
            </a:ln>
          </p:spPr>
        </p:sp>
        <p:sp>
          <p:nvSpPr>
            <p:cNvPr id="30" name="Ellipse 30"/>
            <p:cNvSpPr/>
            <p:nvPr/>
          </p:nvSpPr>
          <p:spPr>
            <a:xfrm>
              <a:off x="704850" y="4419600"/>
              <a:ext cx="495300" cy="495300"/>
            </a:xfrm>
            <a:prstGeom prst="ellipse">
              <a:avLst/>
            </a:prstGeom>
            <a:solidFill>
              <a:schemeClr val="accent1"/>
            </a:solidFill>
            <a:ln>
              <a:noFill/>
            </a:ln>
          </p:spPr>
        </p:sp>
        <p:sp>
          <p:nvSpPr>
            <p:cNvPr id="31" name="TextBox 31"/>
            <p:cNvSpPr txBox="1"/>
            <p:nvPr/>
          </p:nvSpPr>
          <p:spPr>
            <a:xfrm>
              <a:off x="856835" y="4529138"/>
              <a:ext cx="19133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3</a:t>
              </a:r>
            </a:p>
          </p:txBody>
        </p:sp>
        <p:sp>
          <p:nvSpPr>
            <p:cNvPr id="32" name="Freeform 32"/>
            <p:cNvSpPr/>
            <p:nvPr/>
          </p:nvSpPr>
          <p:spPr>
            <a:xfrm>
              <a:off x="5473700" y="4502150"/>
              <a:ext cx="253999" cy="241299"/>
            </a:xfrm>
            <a:custGeom>
              <a:avLst/>
              <a:gdLst/>
              <a:ahLst/>
              <a:cxnLst/>
              <a:rect l="l" t="t" r="r" b="b"/>
              <a:pathLst>
                <a:path w="253999" h="241299">
                  <a:moveTo>
                    <a:pt x="253999" y="145770"/>
                  </a:moveTo>
                  <a:lnTo>
                    <a:pt x="253999" y="203199"/>
                  </a:lnTo>
                  <a:cubicBezTo>
                    <a:pt x="253999" y="224241"/>
                    <a:pt x="236941" y="241299"/>
                    <a:pt x="215899" y="241299"/>
                  </a:cubicBezTo>
                  <a:lnTo>
                    <a:pt x="38100" y="241299"/>
                  </a:lnTo>
                  <a:cubicBezTo>
                    <a:pt x="17058" y="241299"/>
                    <a:pt x="0" y="224241"/>
                    <a:pt x="0" y="203199"/>
                  </a:cubicBezTo>
                  <a:lnTo>
                    <a:pt x="0" y="145770"/>
                  </a:lnTo>
                  <a:lnTo>
                    <a:pt x="7023" y="149288"/>
                  </a:lnTo>
                  <a:cubicBezTo>
                    <a:pt x="82505" y="187308"/>
                    <a:pt x="171541" y="187299"/>
                    <a:pt x="247014" y="149263"/>
                  </a:cubicBezTo>
                  <a:lnTo>
                    <a:pt x="253999" y="145770"/>
                  </a:lnTo>
                  <a:close/>
                  <a:moveTo>
                    <a:pt x="152400" y="0"/>
                  </a:moveTo>
                  <a:cubicBezTo>
                    <a:pt x="173442" y="0"/>
                    <a:pt x="190500" y="17058"/>
                    <a:pt x="190500" y="38100"/>
                  </a:cubicBezTo>
                  <a:lnTo>
                    <a:pt x="190500" y="50800"/>
                  </a:lnTo>
                  <a:lnTo>
                    <a:pt x="215899" y="50800"/>
                  </a:lnTo>
                  <a:cubicBezTo>
                    <a:pt x="236941" y="50800"/>
                    <a:pt x="253999" y="67858"/>
                    <a:pt x="253999" y="88900"/>
                  </a:cubicBezTo>
                  <a:lnTo>
                    <a:pt x="253999" y="117373"/>
                  </a:lnTo>
                  <a:lnTo>
                    <a:pt x="235623" y="126568"/>
                  </a:lnTo>
                  <a:cubicBezTo>
                    <a:pt x="168989" y="160154"/>
                    <a:pt x="90567" y="161026"/>
                    <a:pt x="23203" y="128930"/>
                  </a:cubicBezTo>
                  <a:lnTo>
                    <a:pt x="14986" y="124866"/>
                  </a:lnTo>
                  <a:lnTo>
                    <a:pt x="0" y="117373"/>
                  </a:lnTo>
                  <a:lnTo>
                    <a:pt x="0" y="88900"/>
                  </a:lnTo>
                  <a:cubicBezTo>
                    <a:pt x="0" y="67858"/>
                    <a:pt x="17058" y="50800"/>
                    <a:pt x="38100" y="50800"/>
                  </a:cubicBezTo>
                  <a:lnTo>
                    <a:pt x="63500" y="50800"/>
                  </a:lnTo>
                  <a:lnTo>
                    <a:pt x="63500" y="38100"/>
                  </a:lnTo>
                  <a:cubicBezTo>
                    <a:pt x="63500" y="17058"/>
                    <a:pt x="80558" y="0"/>
                    <a:pt x="101600" y="0"/>
                  </a:cubicBezTo>
                  <a:lnTo>
                    <a:pt x="152400" y="0"/>
                  </a:lnTo>
                  <a:close/>
                  <a:moveTo>
                    <a:pt x="127000" y="101600"/>
                  </a:moveTo>
                  <a:cubicBezTo>
                    <a:pt x="119986" y="101600"/>
                    <a:pt x="114300" y="107286"/>
                    <a:pt x="114300" y="114300"/>
                  </a:cubicBezTo>
                  <a:cubicBezTo>
                    <a:pt x="114277" y="118837"/>
                    <a:pt x="116677" y="123042"/>
                    <a:pt x="120595" y="125330"/>
                  </a:cubicBezTo>
                  <a:cubicBezTo>
                    <a:pt x="124513" y="127618"/>
                    <a:pt x="129354" y="127642"/>
                    <a:pt x="133295" y="125393"/>
                  </a:cubicBezTo>
                  <a:cubicBezTo>
                    <a:pt x="137235" y="123144"/>
                    <a:pt x="139677" y="118964"/>
                    <a:pt x="139700" y="114427"/>
                  </a:cubicBezTo>
                  <a:cubicBezTo>
                    <a:pt x="139700" y="107289"/>
                    <a:pt x="134010" y="101600"/>
                    <a:pt x="127000" y="101600"/>
                  </a:cubicBezTo>
                  <a:close/>
                  <a:moveTo>
                    <a:pt x="152400" y="25400"/>
                  </a:moveTo>
                  <a:lnTo>
                    <a:pt x="101600" y="25400"/>
                  </a:lnTo>
                  <a:cubicBezTo>
                    <a:pt x="94586" y="25400"/>
                    <a:pt x="88900" y="31086"/>
                    <a:pt x="88900" y="38100"/>
                  </a:cubicBezTo>
                  <a:lnTo>
                    <a:pt x="88900" y="50800"/>
                  </a:lnTo>
                  <a:lnTo>
                    <a:pt x="165100" y="50800"/>
                  </a:lnTo>
                  <a:lnTo>
                    <a:pt x="165100" y="38100"/>
                  </a:lnTo>
                  <a:cubicBezTo>
                    <a:pt x="165100" y="31086"/>
                    <a:pt x="159414" y="25400"/>
                    <a:pt x="152400" y="25400"/>
                  </a:cubicBezTo>
                  <a:close/>
                </a:path>
              </a:pathLst>
            </a:custGeom>
            <a:solidFill>
              <a:srgbClr val="5B9BD5"/>
            </a:solidFill>
            <a:ln>
              <a:noFill/>
            </a:ln>
          </p:spPr>
        </p:sp>
        <p:sp>
          <p:nvSpPr>
            <p:cNvPr id="33" name="TextBox 33"/>
            <p:cNvSpPr txBox="1"/>
            <p:nvPr/>
          </p:nvSpPr>
          <p:spPr>
            <a:xfrm>
              <a:off x="790956" y="5158740"/>
              <a:ext cx="3904488" cy="10378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参加设计交底、现场验槽、设计变更、</a:t>
              </a:r>
              <a:br/>
              <a:r>
                <a:rPr lang="zh-CN" sz="1800" dirty="0">
                  <a:solidFill>
                    <a:schemeClr val="dk1"/>
                  </a:solidFill>
                  <a:latin typeface="+mn-lt"/>
                  <a:ea typeface="+mn-ea"/>
                  <a:cs typeface="+mn-cs"/>
                </a:rPr>
                <a:t>单元工程阶段性验收、质量事故分析</a:t>
              </a:r>
              <a:br/>
              <a:r>
                <a:rPr lang="zh-CN" sz="1800" dirty="0">
                  <a:solidFill>
                    <a:schemeClr val="dk1"/>
                  </a:solidFill>
                  <a:latin typeface="+mn-lt"/>
                  <a:ea typeface="+mn-ea"/>
                  <a:cs typeface="+mn-cs"/>
                </a:rPr>
                <a:t>以及工程初步验收与竣工验收等工作。</a:t>
              </a:r>
            </a:p>
          </p:txBody>
        </p:sp>
      </p:grpSp>
      <p:grpSp>
        <p:nvGrpSpPr>
          <p:cNvPr id="40" name="survey-duty-4"/>
          <p:cNvGrpSpPr/>
          <p:nvPr/>
        </p:nvGrpSpPr>
        <p:grpSpPr>
          <a:xfrm>
            <a:off x="6210300" y="4210050"/>
            <a:ext cx="5448300" cy="2247900"/>
            <a:chOff x="6210300" y="4210050"/>
            <a:chExt cx="5448300" cy="2247900"/>
          </a:xfrm>
        </p:grpSpPr>
        <p:sp>
          <p:nvSpPr>
            <p:cNvPr id="35" name="Rectangle 35"/>
            <p:cNvSpPr/>
            <p:nvPr/>
          </p:nvSpPr>
          <p:spPr>
            <a:xfrm>
              <a:off x="6210300" y="4210050"/>
              <a:ext cx="5448300" cy="2247900"/>
            </a:xfrm>
            <a:prstGeom prst="roundRect">
              <a:avLst>
                <a:gd name="adj" fmla="val 2542"/>
              </a:avLst>
            </a:prstGeom>
            <a:solidFill>
              <a:schemeClr val="lt2"/>
            </a:solidFill>
            <a:ln>
              <a:noFill/>
            </a:ln>
          </p:spPr>
        </p:sp>
        <p:sp>
          <p:nvSpPr>
            <p:cNvPr id="36" name="Ellipse 36"/>
            <p:cNvSpPr/>
            <p:nvPr/>
          </p:nvSpPr>
          <p:spPr>
            <a:xfrm>
              <a:off x="6381750" y="4419600"/>
              <a:ext cx="495300" cy="495300"/>
            </a:xfrm>
            <a:prstGeom prst="ellipse">
              <a:avLst/>
            </a:prstGeom>
            <a:solidFill>
              <a:schemeClr val="accent1"/>
            </a:solidFill>
            <a:ln>
              <a:noFill/>
            </a:ln>
          </p:spPr>
        </p:sp>
        <p:sp>
          <p:nvSpPr>
            <p:cNvPr id="37" name="TextBox 37"/>
            <p:cNvSpPr txBox="1"/>
            <p:nvPr/>
          </p:nvSpPr>
          <p:spPr>
            <a:xfrm>
              <a:off x="6533735" y="4529138"/>
              <a:ext cx="19133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4</a:t>
              </a:r>
            </a:p>
          </p:txBody>
        </p:sp>
        <p:sp>
          <p:nvSpPr>
            <p:cNvPr id="38" name="Freeform 38"/>
            <p:cNvSpPr/>
            <p:nvPr/>
          </p:nvSpPr>
          <p:spPr>
            <a:xfrm>
              <a:off x="11150600" y="4497599"/>
              <a:ext cx="256027" cy="260775"/>
            </a:xfrm>
            <a:custGeom>
              <a:avLst/>
              <a:gdLst/>
              <a:ahLst/>
              <a:cxnLst/>
              <a:rect l="l" t="t" r="r" b="b"/>
              <a:pathLst>
                <a:path w="256027" h="260775">
                  <a:moveTo>
                    <a:pt x="152400" y="18165"/>
                  </a:moveTo>
                  <a:cubicBezTo>
                    <a:pt x="176853" y="32284"/>
                    <a:pt x="194327" y="55942"/>
                    <a:pt x="200632" y="83465"/>
                  </a:cubicBezTo>
                  <a:cubicBezTo>
                    <a:pt x="206937" y="110988"/>
                    <a:pt x="201504" y="139894"/>
                    <a:pt x="185635" y="163250"/>
                  </a:cubicBezTo>
                  <a:lnTo>
                    <a:pt x="248424" y="226025"/>
                  </a:lnTo>
                  <a:cubicBezTo>
                    <a:pt x="255687" y="233182"/>
                    <a:pt x="256027" y="244788"/>
                    <a:pt x="249195" y="252357"/>
                  </a:cubicBezTo>
                  <a:cubicBezTo>
                    <a:pt x="242364" y="259927"/>
                    <a:pt x="230784" y="260775"/>
                    <a:pt x="222923" y="254283"/>
                  </a:cubicBezTo>
                  <a:lnTo>
                    <a:pt x="221475" y="252975"/>
                  </a:lnTo>
                  <a:lnTo>
                    <a:pt x="158699" y="190186"/>
                  </a:lnTo>
                  <a:cubicBezTo>
                    <a:pt x="128111" y="210963"/>
                    <a:pt x="88651" y="213481"/>
                    <a:pt x="55670" y="196761"/>
                  </a:cubicBezTo>
                  <a:cubicBezTo>
                    <a:pt x="22689" y="180041"/>
                    <a:pt x="1397" y="146723"/>
                    <a:pt x="76" y="109770"/>
                  </a:cubicBezTo>
                  <a:lnTo>
                    <a:pt x="0" y="106150"/>
                  </a:lnTo>
                  <a:lnTo>
                    <a:pt x="63" y="102531"/>
                  </a:lnTo>
                  <a:cubicBezTo>
                    <a:pt x="1334" y="66902"/>
                    <a:pt x="21187" y="34545"/>
                    <a:pt x="52376" y="17273"/>
                  </a:cubicBezTo>
                  <a:cubicBezTo>
                    <a:pt x="83564" y="0"/>
                    <a:pt x="121524" y="339"/>
                    <a:pt x="152400" y="18165"/>
                  </a:cubicBezTo>
                  <a:close/>
                  <a:moveTo>
                    <a:pt x="148679" y="71759"/>
                  </a:moveTo>
                  <a:cubicBezTo>
                    <a:pt x="143719" y="66801"/>
                    <a:pt x="135680" y="66801"/>
                    <a:pt x="130721" y="71759"/>
                  </a:cubicBezTo>
                  <a:lnTo>
                    <a:pt x="88900" y="113593"/>
                  </a:lnTo>
                  <a:lnTo>
                    <a:pt x="72479" y="97172"/>
                  </a:lnTo>
                  <a:lnTo>
                    <a:pt x="71285" y="96117"/>
                  </a:lnTo>
                  <a:cubicBezTo>
                    <a:pt x="65987" y="92021"/>
                    <a:pt x="58420" y="92742"/>
                    <a:pt x="53991" y="97765"/>
                  </a:cubicBezTo>
                  <a:cubicBezTo>
                    <a:pt x="49562" y="102788"/>
                    <a:pt x="49794" y="110386"/>
                    <a:pt x="54521" y="115129"/>
                  </a:cubicBezTo>
                  <a:lnTo>
                    <a:pt x="79921" y="140529"/>
                  </a:lnTo>
                  <a:lnTo>
                    <a:pt x="81115" y="141583"/>
                  </a:lnTo>
                  <a:cubicBezTo>
                    <a:pt x="86170" y="145505"/>
                    <a:pt x="93354" y="145053"/>
                    <a:pt x="97879" y="140529"/>
                  </a:cubicBezTo>
                  <a:lnTo>
                    <a:pt x="148679" y="89729"/>
                  </a:lnTo>
                  <a:lnTo>
                    <a:pt x="149733" y="88536"/>
                  </a:lnTo>
                  <a:cubicBezTo>
                    <a:pt x="153654" y="83480"/>
                    <a:pt x="153203" y="76296"/>
                    <a:pt x="148679" y="71772"/>
                  </a:cubicBezTo>
                  <a:close/>
                </a:path>
              </a:pathLst>
            </a:custGeom>
            <a:solidFill>
              <a:srgbClr val="5B9BD5"/>
            </a:solidFill>
            <a:ln>
              <a:noFill/>
            </a:ln>
          </p:spPr>
        </p:sp>
        <p:sp>
          <p:nvSpPr>
            <p:cNvPr id="39" name="TextBox 39"/>
            <p:cNvSpPr txBox="1"/>
            <p:nvPr/>
          </p:nvSpPr>
          <p:spPr>
            <a:xfrm>
              <a:off x="6467856" y="5158740"/>
              <a:ext cx="4361688" cy="6949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施工期间发现实际与勘查成果出入较大时，</a:t>
              </a:r>
              <a:br/>
              <a:r>
                <a:rPr lang="zh-CN" sz="1800" dirty="0">
                  <a:solidFill>
                    <a:schemeClr val="dk1"/>
                  </a:solidFill>
                  <a:latin typeface="+mn-lt"/>
                  <a:ea typeface="+mn-ea"/>
                  <a:cs typeface="+mn-cs"/>
                </a:rPr>
                <a:t>应进行</a:t>
              </a:r>
              <a:r>
                <a:rPr lang="zh-CN" sz="1800" b="1" dirty="0">
                  <a:solidFill>
                    <a:schemeClr val="accent2"/>
                  </a:solidFill>
                  <a:latin typeface="+mn-lt"/>
                  <a:ea typeface="+mn-ea"/>
                  <a:cs typeface="+mn-cs"/>
                </a:rPr>
                <a:t>补充勘查</a:t>
              </a:r>
              <a:r>
                <a:rPr lang="zh-CN" sz="1800" dirty="0">
                  <a:solidFill>
                    <a:schemeClr val="dk1"/>
                  </a:solidFill>
                  <a:latin typeface="+mn-lt"/>
                  <a:ea typeface="+mn-ea"/>
                  <a:cs typeface="+mn-cs"/>
                </a:rPr>
                <a:t>。</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400"/>
                                        <p:tgtEl>
                                          <p:spTgt spid="28"/>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400"/>
                                        <p:tgtEl>
                                          <p:spTgt spid="34"/>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4" name="article-10"/>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sp>
          <p:nvSpPr>
            <p:cNvPr id="13" name="TextBox 13"/>
            <p:cNvSpPr txBox="1"/>
            <p:nvPr/>
          </p:nvSpPr>
          <p:spPr>
            <a:xfrm>
              <a:off x="752856" y="1224915"/>
              <a:ext cx="4379976"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第十条：</a:t>
              </a:r>
              <a:r>
                <a:rPr lang="zh-CN" sz="1800" b="1" dirty="0">
                  <a:solidFill>
                    <a:srgbClr val="FFC000"/>
                  </a:solidFill>
                  <a:latin typeface="+mn-lt"/>
                  <a:ea typeface="+mn-ea"/>
                  <a:cs typeface="+mn-cs"/>
                </a:rPr>
                <a:t>设计</a:t>
              </a:r>
              <a:r>
                <a:rPr lang="zh-CN" sz="1800" b="1" dirty="0">
                  <a:solidFill>
                    <a:srgbClr val="FFFFFF"/>
                  </a:solidFill>
                  <a:latin typeface="+mn-lt"/>
                  <a:ea typeface="+mn-ea"/>
                  <a:cs typeface="+mn-cs"/>
                </a:rPr>
                <a:t>单位在项目实施过程中职责</a:t>
              </a:r>
            </a:p>
          </p:txBody>
        </p:sp>
      </p:grpSp>
      <p:grpSp>
        <p:nvGrpSpPr>
          <p:cNvPr id="19" name="design-duty-1"/>
          <p:cNvGrpSpPr/>
          <p:nvPr/>
        </p:nvGrpSpPr>
        <p:grpSpPr>
          <a:xfrm>
            <a:off x="533400" y="1771650"/>
            <a:ext cx="11125200" cy="1333500"/>
            <a:chOff x="533400" y="1771650"/>
            <a:chExt cx="11125200" cy="1333500"/>
          </a:xfrm>
        </p:grpSpPr>
        <p:sp>
          <p:nvSpPr>
            <p:cNvPr id="15" name="Rectangle 15"/>
            <p:cNvSpPr/>
            <p:nvPr/>
          </p:nvSpPr>
          <p:spPr>
            <a:xfrm>
              <a:off x="533400" y="1771650"/>
              <a:ext cx="11125200" cy="1333500"/>
            </a:xfrm>
            <a:prstGeom prst="roundRect">
              <a:avLst>
                <a:gd name="adj" fmla="val 4286"/>
              </a:avLst>
            </a:prstGeom>
            <a:solidFill>
              <a:schemeClr val="lt2"/>
            </a:solidFill>
            <a:ln>
              <a:noFill/>
            </a:ln>
          </p:spPr>
        </p:sp>
        <p:sp>
          <p:nvSpPr>
            <p:cNvPr id="16" name="Ellipse 16"/>
            <p:cNvSpPr/>
            <p:nvPr/>
          </p:nvSpPr>
          <p:spPr>
            <a:xfrm>
              <a:off x="685800" y="1905000"/>
              <a:ext cx="457200" cy="457200"/>
            </a:xfrm>
            <a:prstGeom prst="ellipse">
              <a:avLst/>
            </a:prstGeom>
            <a:solidFill>
              <a:schemeClr val="accent1"/>
            </a:solidFill>
            <a:ln>
              <a:noFill/>
            </a:ln>
          </p:spPr>
        </p:sp>
        <p:sp>
          <p:nvSpPr>
            <p:cNvPr id="17" name="TextBox 17"/>
            <p:cNvSpPr txBox="1"/>
            <p:nvPr/>
          </p:nvSpPr>
          <p:spPr>
            <a:xfrm>
              <a:off x="734500" y="198596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01</a:t>
              </a:r>
            </a:p>
          </p:txBody>
        </p:sp>
        <p:sp>
          <p:nvSpPr>
            <p:cNvPr id="18" name="TextBox 18"/>
            <p:cNvSpPr txBox="1"/>
            <p:nvPr/>
          </p:nvSpPr>
          <p:spPr>
            <a:xfrm>
              <a:off x="1325118" y="2012632"/>
              <a:ext cx="9236964" cy="970407"/>
            </a:xfrm>
            <a:prstGeom prst="rect">
              <a:avLst/>
            </a:prstGeom>
            <a:noFill/>
            <a:ln>
              <a:noFill/>
            </a:ln>
          </p:spPr>
          <p:txBody>
            <a:bodyPr wrap="none" lIns="0" tIns="0" rIns="0" bIns="0" anchor="t" anchorCtr="0">
              <a:spAutoFit/>
            </a:bodyPr>
            <a:lstStyle/>
            <a:p>
              <a:pPr algn="l">
                <a:lnSpc>
                  <a:spcPts val="2550"/>
                </a:lnSpc>
              </a:pPr>
              <a:r>
                <a:rPr lang="zh-CN" sz="1650" dirty="0">
                  <a:solidFill>
                    <a:schemeClr val="dk1"/>
                  </a:solidFill>
                  <a:latin typeface="+mn-lt"/>
                  <a:ea typeface="+mn-ea"/>
                  <a:cs typeface="+mn-cs"/>
                </a:rPr>
                <a:t>按照勘查成果和有关规范规程开展设计工作，</a:t>
              </a:r>
              <a:r>
                <a:rPr lang="zh-CN" sz="1650" b="1" dirty="0">
                  <a:solidFill>
                    <a:schemeClr val="accent2"/>
                  </a:solidFill>
                  <a:latin typeface="+mn-lt"/>
                  <a:ea typeface="+mn-ea"/>
                  <a:cs typeface="+mn-cs"/>
                </a:rPr>
                <a:t>明确工程的设计使用年限</a:t>
              </a:r>
              <a:r>
                <a:rPr lang="zh-CN" sz="1650" dirty="0">
                  <a:solidFill>
                    <a:schemeClr val="dk1"/>
                  </a:solidFill>
                  <a:latin typeface="+mn-lt"/>
                  <a:ea typeface="+mn-ea"/>
                  <a:cs typeface="+mn-cs"/>
                </a:rPr>
                <a:t>。</a:t>
              </a:r>
              <a:br/>
              <a:r>
                <a:rPr lang="zh-CN" sz="1650" dirty="0">
                  <a:solidFill>
                    <a:schemeClr val="dk1"/>
                  </a:solidFill>
                  <a:latin typeface="+mn-lt"/>
                  <a:ea typeface="+mn-ea"/>
                  <a:cs typeface="+mn-cs"/>
                </a:rPr>
                <a:t>建设单位对建设工程的设计使用年限有</a:t>
              </a:r>
              <a:r>
                <a:rPr lang="zh-CN" sz="1650" b="1" dirty="0">
                  <a:solidFill>
                    <a:schemeClr val="accent1"/>
                  </a:solidFill>
                  <a:latin typeface="+mn-lt"/>
                  <a:ea typeface="+mn-ea"/>
                  <a:cs typeface="+mn-cs"/>
                </a:rPr>
                <a:t>特殊要求</a:t>
              </a:r>
              <a:r>
                <a:rPr lang="zh-CN" sz="1650" dirty="0">
                  <a:solidFill>
                    <a:schemeClr val="dk1"/>
                  </a:solidFill>
                  <a:latin typeface="+mn-lt"/>
                  <a:ea typeface="+mn-ea"/>
                  <a:cs typeface="+mn-cs"/>
                </a:rPr>
                <a:t>的，须由建设单位与设计单位签订合同时予以明确，</a:t>
              </a:r>
              <a:br/>
              <a:r>
                <a:rPr lang="zh-CN" sz="1650" dirty="0">
                  <a:solidFill>
                    <a:schemeClr val="dk1"/>
                  </a:solidFill>
                  <a:latin typeface="+mn-lt"/>
                  <a:ea typeface="+mn-ea"/>
                  <a:cs typeface="+mn-cs"/>
                </a:rPr>
                <a:t>并由设计单位</a:t>
              </a:r>
              <a:r>
                <a:rPr lang="zh-CN" sz="1650" b="1" dirty="0">
                  <a:solidFill>
                    <a:schemeClr val="accent1"/>
                  </a:solidFill>
                  <a:latin typeface="+mn-lt"/>
                  <a:ea typeface="+mn-ea"/>
                  <a:cs typeface="+mn-cs"/>
                </a:rPr>
                <a:t>在设计文件中注明</a:t>
              </a:r>
              <a:r>
                <a:rPr lang="zh-CN" sz="1650" dirty="0">
                  <a:solidFill>
                    <a:schemeClr val="dk1"/>
                  </a:solidFill>
                  <a:latin typeface="+mn-lt"/>
                  <a:ea typeface="+mn-ea"/>
                  <a:cs typeface="+mn-cs"/>
                </a:rPr>
                <a:t>。</a:t>
              </a:r>
            </a:p>
          </p:txBody>
        </p:sp>
      </p:grpSp>
      <p:grpSp>
        <p:nvGrpSpPr>
          <p:cNvPr id="25" name="design-duty-2"/>
          <p:cNvGrpSpPr/>
          <p:nvPr/>
        </p:nvGrpSpPr>
        <p:grpSpPr>
          <a:xfrm>
            <a:off x="533400" y="3295650"/>
            <a:ext cx="5448300" cy="1143000"/>
            <a:chOff x="533400" y="3295650"/>
            <a:chExt cx="5448300" cy="1143000"/>
          </a:xfrm>
        </p:grpSpPr>
        <p:sp>
          <p:nvSpPr>
            <p:cNvPr id="20" name="Rectangle 20"/>
            <p:cNvSpPr/>
            <p:nvPr/>
          </p:nvSpPr>
          <p:spPr>
            <a:xfrm>
              <a:off x="533400" y="3295650"/>
              <a:ext cx="5448300" cy="1143000"/>
            </a:xfrm>
            <a:prstGeom prst="roundRect">
              <a:avLst>
                <a:gd name="adj" fmla="val 5000"/>
              </a:avLst>
            </a:prstGeom>
            <a:solidFill>
              <a:schemeClr val="lt2"/>
            </a:solidFill>
            <a:ln>
              <a:noFill/>
            </a:ln>
          </p:spPr>
        </p:sp>
        <p:sp>
          <p:nvSpPr>
            <p:cNvPr id="21" name="Ellipse 21"/>
            <p:cNvSpPr/>
            <p:nvPr/>
          </p:nvSpPr>
          <p:spPr>
            <a:xfrm>
              <a:off x="685800" y="3429000"/>
              <a:ext cx="457200" cy="457200"/>
            </a:xfrm>
            <a:prstGeom prst="ellipse">
              <a:avLst/>
            </a:prstGeom>
            <a:solidFill>
              <a:schemeClr val="accent1"/>
            </a:solidFill>
            <a:ln>
              <a:noFill/>
            </a:ln>
          </p:spPr>
        </p:sp>
        <p:sp>
          <p:nvSpPr>
            <p:cNvPr id="22" name="TextBox 22"/>
            <p:cNvSpPr txBox="1"/>
            <p:nvPr/>
          </p:nvSpPr>
          <p:spPr>
            <a:xfrm>
              <a:off x="734500" y="350996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02</a:t>
              </a:r>
            </a:p>
          </p:txBody>
        </p:sp>
        <p:sp>
          <p:nvSpPr>
            <p:cNvPr id="23" name="TextBox 23"/>
            <p:cNvSpPr txBox="1"/>
            <p:nvPr/>
          </p:nvSpPr>
          <p:spPr>
            <a:xfrm>
              <a:off x="1287018" y="3536632"/>
              <a:ext cx="3998214" cy="646557"/>
            </a:xfrm>
            <a:prstGeom prst="rect">
              <a:avLst/>
            </a:prstGeom>
            <a:noFill/>
            <a:ln>
              <a:noFill/>
            </a:ln>
          </p:spPr>
          <p:txBody>
            <a:bodyPr wrap="none" lIns="0" tIns="0" rIns="0" bIns="0" anchor="t" anchorCtr="0">
              <a:spAutoFit/>
            </a:bodyPr>
            <a:lstStyle/>
            <a:p>
              <a:pPr algn="l">
                <a:lnSpc>
                  <a:spcPts val="2550"/>
                </a:lnSpc>
              </a:pPr>
              <a:r>
                <a:rPr lang="zh-CN" sz="1650" dirty="0">
                  <a:solidFill>
                    <a:schemeClr val="dk1"/>
                  </a:solidFill>
                  <a:latin typeface="+mn-lt"/>
                  <a:ea typeface="+mn-ea"/>
                  <a:cs typeface="+mn-cs"/>
                </a:rPr>
                <a:t>对工程施工可能存在的安全风险进行分析，</a:t>
              </a:r>
              <a:br/>
              <a:r>
                <a:rPr lang="zh-CN" sz="1650" dirty="0">
                  <a:solidFill>
                    <a:schemeClr val="dk1"/>
                  </a:solidFill>
                  <a:latin typeface="+mn-lt"/>
                  <a:ea typeface="+mn-ea"/>
                  <a:cs typeface="+mn-cs"/>
                </a:rPr>
                <a:t>并提出相应</a:t>
              </a:r>
              <a:r>
                <a:rPr lang="zh-CN" sz="1650" b="1" dirty="0">
                  <a:solidFill>
                    <a:schemeClr val="accent2"/>
                  </a:solidFill>
                  <a:latin typeface="+mn-lt"/>
                  <a:ea typeface="+mn-ea"/>
                  <a:cs typeface="+mn-cs"/>
                </a:rPr>
                <a:t>风险防控措施</a:t>
              </a:r>
              <a:r>
                <a:rPr lang="zh-CN" sz="1650" dirty="0">
                  <a:solidFill>
                    <a:schemeClr val="dk1"/>
                  </a:solidFill>
                  <a:latin typeface="+mn-lt"/>
                  <a:ea typeface="+mn-ea"/>
                  <a:cs typeface="+mn-cs"/>
                </a:rPr>
                <a:t>。</a:t>
              </a:r>
            </a:p>
          </p:txBody>
        </p:sp>
        <p:sp>
          <p:nvSpPr>
            <p:cNvPr id="24" name="Freeform 24"/>
            <p:cNvSpPr/>
            <p:nvPr/>
          </p:nvSpPr>
          <p:spPr>
            <a:xfrm>
              <a:off x="5535400" y="3964559"/>
              <a:ext cx="282851" cy="245440"/>
            </a:xfrm>
            <a:custGeom>
              <a:avLst/>
              <a:gdLst/>
              <a:ahLst/>
              <a:cxnLst/>
              <a:rect l="l" t="t" r="r" b="b"/>
              <a:pathLst>
                <a:path w="282851" h="245440">
                  <a:moveTo>
                    <a:pt x="141499" y="0"/>
                  </a:moveTo>
                  <a:cubicBezTo>
                    <a:pt x="153628" y="0"/>
                    <a:pt x="164931" y="5931"/>
                    <a:pt x="171852" y="15837"/>
                  </a:cubicBezTo>
                  <a:lnTo>
                    <a:pt x="173186" y="17869"/>
                  </a:lnTo>
                  <a:lnTo>
                    <a:pt x="276233" y="189928"/>
                  </a:lnTo>
                  <a:cubicBezTo>
                    <a:pt x="282599" y="200953"/>
                    <a:pt x="282851" y="214477"/>
                    <a:pt x="276900" y="225732"/>
                  </a:cubicBezTo>
                  <a:cubicBezTo>
                    <a:pt x="270949" y="236986"/>
                    <a:pt x="259630" y="244392"/>
                    <a:pt x="246934" y="245338"/>
                  </a:cubicBezTo>
                  <a:lnTo>
                    <a:pt x="244458" y="245440"/>
                  </a:lnTo>
                  <a:lnTo>
                    <a:pt x="38401" y="245440"/>
                  </a:lnTo>
                  <a:cubicBezTo>
                    <a:pt x="25693" y="245297"/>
                    <a:pt x="13947" y="238642"/>
                    <a:pt x="7291" y="227816"/>
                  </a:cubicBezTo>
                  <a:cubicBezTo>
                    <a:pt x="635" y="216989"/>
                    <a:pt x="0" y="203504"/>
                    <a:pt x="5610" y="192100"/>
                  </a:cubicBezTo>
                  <a:lnTo>
                    <a:pt x="6867" y="189750"/>
                  </a:lnTo>
                  <a:lnTo>
                    <a:pt x="109864" y="17818"/>
                  </a:lnTo>
                  <a:cubicBezTo>
                    <a:pt x="116570" y="6758"/>
                    <a:pt x="128565" y="3"/>
                    <a:pt x="141499" y="0"/>
                  </a:cubicBezTo>
                  <a:close/>
                  <a:moveTo>
                    <a:pt x="141626" y="169291"/>
                  </a:moveTo>
                  <a:lnTo>
                    <a:pt x="140013" y="169379"/>
                  </a:lnTo>
                  <a:cubicBezTo>
                    <a:pt x="133625" y="170139"/>
                    <a:pt x="128813" y="175557"/>
                    <a:pt x="128813" y="181991"/>
                  </a:cubicBezTo>
                  <a:cubicBezTo>
                    <a:pt x="128813" y="188424"/>
                    <a:pt x="133625" y="193842"/>
                    <a:pt x="140013" y="194602"/>
                  </a:cubicBezTo>
                  <a:lnTo>
                    <a:pt x="141499" y="194691"/>
                  </a:lnTo>
                  <a:lnTo>
                    <a:pt x="143112" y="194602"/>
                  </a:lnTo>
                  <a:cubicBezTo>
                    <a:pt x="149501" y="193842"/>
                    <a:pt x="154312" y="188424"/>
                    <a:pt x="154312" y="181991"/>
                  </a:cubicBezTo>
                  <a:cubicBezTo>
                    <a:pt x="154312" y="175557"/>
                    <a:pt x="149501" y="170139"/>
                    <a:pt x="143112" y="169379"/>
                  </a:cubicBezTo>
                  <a:lnTo>
                    <a:pt x="141626" y="169291"/>
                  </a:lnTo>
                  <a:close/>
                  <a:moveTo>
                    <a:pt x="141499" y="80391"/>
                  </a:moveTo>
                  <a:cubicBezTo>
                    <a:pt x="135061" y="80392"/>
                    <a:pt x="129641" y="85211"/>
                    <a:pt x="128888" y="91605"/>
                  </a:cubicBezTo>
                  <a:lnTo>
                    <a:pt x="128799" y="93091"/>
                  </a:lnTo>
                  <a:lnTo>
                    <a:pt x="128799" y="143891"/>
                  </a:lnTo>
                  <a:lnTo>
                    <a:pt x="128888" y="145377"/>
                  </a:lnTo>
                  <a:cubicBezTo>
                    <a:pt x="129648" y="151765"/>
                    <a:pt x="135065" y="156576"/>
                    <a:pt x="141499" y="156576"/>
                  </a:cubicBezTo>
                  <a:cubicBezTo>
                    <a:pt x="147933" y="156576"/>
                    <a:pt x="153350" y="151765"/>
                    <a:pt x="154110" y="145377"/>
                  </a:cubicBezTo>
                  <a:lnTo>
                    <a:pt x="154199" y="143891"/>
                  </a:lnTo>
                  <a:lnTo>
                    <a:pt x="154199" y="93091"/>
                  </a:lnTo>
                  <a:lnTo>
                    <a:pt x="154110" y="91605"/>
                  </a:lnTo>
                  <a:cubicBezTo>
                    <a:pt x="153357" y="85211"/>
                    <a:pt x="147938" y="80392"/>
                    <a:pt x="141499" y="80391"/>
                  </a:cubicBezTo>
                  <a:close/>
                </a:path>
              </a:pathLst>
            </a:custGeom>
            <a:solidFill>
              <a:srgbClr val="5B9BD5"/>
            </a:solidFill>
            <a:ln>
              <a:noFill/>
            </a:ln>
          </p:spPr>
        </p:sp>
      </p:grpSp>
      <p:grpSp>
        <p:nvGrpSpPr>
          <p:cNvPr id="33" name="design-duty-3"/>
          <p:cNvGrpSpPr/>
          <p:nvPr/>
        </p:nvGrpSpPr>
        <p:grpSpPr>
          <a:xfrm>
            <a:off x="6210300" y="3295650"/>
            <a:ext cx="5448300" cy="1143000"/>
            <a:chOff x="6210300" y="3295650"/>
            <a:chExt cx="5448300" cy="1143000"/>
          </a:xfrm>
        </p:grpSpPr>
        <p:sp>
          <p:nvSpPr>
            <p:cNvPr id="26" name="Rectangle 26"/>
            <p:cNvSpPr/>
            <p:nvPr/>
          </p:nvSpPr>
          <p:spPr>
            <a:xfrm>
              <a:off x="6210300" y="3295650"/>
              <a:ext cx="5448300" cy="1143000"/>
            </a:xfrm>
            <a:prstGeom prst="roundRect">
              <a:avLst>
                <a:gd name="adj" fmla="val 5000"/>
              </a:avLst>
            </a:prstGeom>
            <a:solidFill>
              <a:schemeClr val="lt2"/>
            </a:solidFill>
            <a:ln>
              <a:noFill/>
            </a:ln>
          </p:spPr>
        </p:sp>
        <p:sp>
          <p:nvSpPr>
            <p:cNvPr id="27" name="Ellipse 27"/>
            <p:cNvSpPr/>
            <p:nvPr/>
          </p:nvSpPr>
          <p:spPr>
            <a:xfrm>
              <a:off x="6362700" y="3429000"/>
              <a:ext cx="457200" cy="457200"/>
            </a:xfrm>
            <a:prstGeom prst="ellipse">
              <a:avLst/>
            </a:prstGeom>
            <a:solidFill>
              <a:schemeClr val="accent1"/>
            </a:solidFill>
            <a:ln>
              <a:noFill/>
            </a:ln>
          </p:spPr>
        </p:sp>
        <p:sp>
          <p:nvSpPr>
            <p:cNvPr id="28" name="TextBox 28"/>
            <p:cNvSpPr txBox="1"/>
            <p:nvPr/>
          </p:nvSpPr>
          <p:spPr>
            <a:xfrm>
              <a:off x="6411400" y="350996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03</a:t>
              </a:r>
            </a:p>
          </p:txBody>
        </p:sp>
        <p:sp>
          <p:nvSpPr>
            <p:cNvPr id="29" name="TextBox 29"/>
            <p:cNvSpPr txBox="1"/>
            <p:nvPr/>
          </p:nvSpPr>
          <p:spPr>
            <a:xfrm>
              <a:off x="6963918" y="3536632"/>
              <a:ext cx="2740914" cy="646557"/>
            </a:xfrm>
            <a:prstGeom prst="rect">
              <a:avLst/>
            </a:prstGeom>
            <a:noFill/>
            <a:ln>
              <a:noFill/>
            </a:ln>
          </p:spPr>
          <p:txBody>
            <a:bodyPr wrap="none" lIns="0" tIns="0" rIns="0" bIns="0" anchor="t" anchorCtr="0">
              <a:spAutoFit/>
            </a:bodyPr>
            <a:lstStyle/>
            <a:p>
              <a:pPr algn="l">
                <a:lnSpc>
                  <a:spcPts val="2550"/>
                </a:lnSpc>
              </a:pPr>
              <a:r>
                <a:rPr lang="zh-CN" sz="1650" dirty="0">
                  <a:solidFill>
                    <a:schemeClr val="dk1"/>
                  </a:solidFill>
                  <a:latin typeface="+mn-lt"/>
                  <a:ea typeface="+mn-ea"/>
                  <a:cs typeface="+mn-cs"/>
                </a:rPr>
                <a:t>施工期间进行设计变更时，</a:t>
              </a:r>
              <a:br/>
              <a:r>
                <a:rPr lang="zh-CN" sz="1650" dirty="0">
                  <a:solidFill>
                    <a:schemeClr val="dk1"/>
                  </a:solidFill>
                  <a:latin typeface="+mn-lt"/>
                  <a:ea typeface="+mn-ea"/>
                  <a:cs typeface="+mn-cs"/>
                </a:rPr>
                <a:t>按有关要求编制设计</a:t>
              </a:r>
              <a:r>
                <a:rPr lang="zh-CN" sz="1650" b="1" dirty="0">
                  <a:solidFill>
                    <a:schemeClr val="accent2"/>
                  </a:solidFill>
                  <a:latin typeface="+mn-lt"/>
                  <a:ea typeface="+mn-ea"/>
                  <a:cs typeface="+mn-cs"/>
                </a:rPr>
                <a:t>变更报告</a:t>
              </a:r>
            </a:p>
          </p:txBody>
        </p:sp>
        <p:grpSp>
          <p:nvGrpSpPr>
            <p:cNvPr id="32" name="Group 32"/>
            <p:cNvGrpSpPr/>
            <p:nvPr/>
          </p:nvGrpSpPr>
          <p:grpSpPr>
            <a:xfrm>
              <a:off x="11252199" y="3968750"/>
              <a:ext cx="203202" cy="254000"/>
              <a:chOff x="11252199" y="3968750"/>
              <a:chExt cx="203202" cy="254000"/>
            </a:xfrm>
          </p:grpSpPr>
          <p:sp>
            <p:nvSpPr>
              <p:cNvPr id="30" name="Freeform 30"/>
              <p:cNvSpPr/>
              <p:nvPr/>
            </p:nvSpPr>
            <p:spPr>
              <a:xfrm>
                <a:off x="11252199" y="3968750"/>
                <a:ext cx="203202" cy="254000"/>
              </a:xfrm>
              <a:custGeom>
                <a:avLst/>
                <a:gdLst/>
                <a:ahLst/>
                <a:cxnLst/>
                <a:rect l="l" t="t" r="r" b="b"/>
                <a:pathLst>
                  <a:path w="203202" h="254000">
                    <a:moveTo>
                      <a:pt x="101601" y="0"/>
                    </a:moveTo>
                    <a:lnTo>
                      <a:pt x="103087" y="89"/>
                    </a:lnTo>
                    <a:cubicBezTo>
                      <a:pt x="108922" y="777"/>
                      <a:pt x="113524" y="5379"/>
                      <a:pt x="114212" y="11214"/>
                    </a:cubicBezTo>
                    <a:lnTo>
                      <a:pt x="114301" y="12700"/>
                    </a:lnTo>
                    <a:lnTo>
                      <a:pt x="114301" y="63500"/>
                    </a:lnTo>
                    <a:lnTo>
                      <a:pt x="114364" y="65405"/>
                    </a:lnTo>
                    <a:cubicBezTo>
                      <a:pt x="115303" y="77900"/>
                      <a:pt x="125215" y="87844"/>
                      <a:pt x="137707" y="88824"/>
                    </a:cubicBezTo>
                    <a:lnTo>
                      <a:pt x="139701" y="88900"/>
                    </a:lnTo>
                    <a:lnTo>
                      <a:pt x="190501" y="88900"/>
                    </a:lnTo>
                    <a:lnTo>
                      <a:pt x="191987" y="88989"/>
                    </a:lnTo>
                    <a:cubicBezTo>
                      <a:pt x="197822" y="89677"/>
                      <a:pt x="202424" y="94278"/>
                      <a:pt x="203112" y="100114"/>
                    </a:cubicBezTo>
                    <a:lnTo>
                      <a:pt x="203201" y="101600"/>
                    </a:lnTo>
                    <a:lnTo>
                      <a:pt x="203201" y="215899"/>
                    </a:lnTo>
                    <a:cubicBezTo>
                      <a:pt x="203202" y="236074"/>
                      <a:pt x="187476" y="252752"/>
                      <a:pt x="167336" y="253936"/>
                    </a:cubicBezTo>
                    <a:lnTo>
                      <a:pt x="165101" y="253999"/>
                    </a:lnTo>
                    <a:lnTo>
                      <a:pt x="38101" y="253999"/>
                    </a:lnTo>
                    <a:cubicBezTo>
                      <a:pt x="17926" y="254000"/>
                      <a:pt x="1248" y="238275"/>
                      <a:pt x="65" y="218135"/>
                    </a:cubicBezTo>
                    <a:lnTo>
                      <a:pt x="1" y="215899"/>
                    </a:lnTo>
                    <a:lnTo>
                      <a:pt x="1" y="38100"/>
                    </a:lnTo>
                    <a:cubicBezTo>
                      <a:pt x="0" y="17925"/>
                      <a:pt x="15726" y="1247"/>
                      <a:pt x="35866" y="63"/>
                    </a:cubicBezTo>
                    <a:lnTo>
                      <a:pt x="38101" y="0"/>
                    </a:lnTo>
                    <a:close/>
                    <a:moveTo>
                      <a:pt x="139701" y="177800"/>
                    </a:moveTo>
                    <a:lnTo>
                      <a:pt x="63501" y="177800"/>
                    </a:lnTo>
                    <a:cubicBezTo>
                      <a:pt x="56487" y="177800"/>
                      <a:pt x="50801" y="183486"/>
                      <a:pt x="50801" y="190500"/>
                    </a:cubicBezTo>
                    <a:cubicBezTo>
                      <a:pt x="50801" y="197514"/>
                      <a:pt x="56487" y="203199"/>
                      <a:pt x="63501" y="203199"/>
                    </a:cubicBezTo>
                    <a:lnTo>
                      <a:pt x="139701" y="203199"/>
                    </a:lnTo>
                    <a:cubicBezTo>
                      <a:pt x="146715" y="203199"/>
                      <a:pt x="152401" y="197514"/>
                      <a:pt x="152401" y="190500"/>
                    </a:cubicBezTo>
                    <a:cubicBezTo>
                      <a:pt x="152401" y="183486"/>
                      <a:pt x="146715" y="177800"/>
                      <a:pt x="139701" y="177800"/>
                    </a:cubicBezTo>
                    <a:moveTo>
                      <a:pt x="139701" y="127000"/>
                    </a:moveTo>
                    <a:lnTo>
                      <a:pt x="63501" y="127000"/>
                    </a:lnTo>
                    <a:cubicBezTo>
                      <a:pt x="56487" y="127000"/>
                      <a:pt x="50801" y="132686"/>
                      <a:pt x="50801" y="139700"/>
                    </a:cubicBezTo>
                    <a:cubicBezTo>
                      <a:pt x="50801" y="146714"/>
                      <a:pt x="56487" y="152400"/>
                      <a:pt x="63501" y="152400"/>
                    </a:cubicBezTo>
                    <a:lnTo>
                      <a:pt x="139701" y="152400"/>
                    </a:lnTo>
                    <a:cubicBezTo>
                      <a:pt x="146715" y="152400"/>
                      <a:pt x="152401" y="146714"/>
                      <a:pt x="152401" y="139700"/>
                    </a:cubicBezTo>
                    <a:cubicBezTo>
                      <a:pt x="152401" y="132686"/>
                      <a:pt x="146715" y="127000"/>
                      <a:pt x="139701" y="127000"/>
                    </a:cubicBezTo>
                    <a:moveTo>
                      <a:pt x="76201" y="76200"/>
                    </a:moveTo>
                    <a:lnTo>
                      <a:pt x="63501" y="76200"/>
                    </a:lnTo>
                    <a:cubicBezTo>
                      <a:pt x="56487" y="76200"/>
                      <a:pt x="50801" y="81886"/>
                      <a:pt x="50801" y="88900"/>
                    </a:cubicBezTo>
                    <a:cubicBezTo>
                      <a:pt x="50801" y="95914"/>
                      <a:pt x="56487" y="101600"/>
                      <a:pt x="63501" y="101600"/>
                    </a:cubicBezTo>
                    <a:lnTo>
                      <a:pt x="76201" y="101600"/>
                    </a:lnTo>
                    <a:cubicBezTo>
                      <a:pt x="83215" y="101600"/>
                      <a:pt x="88901" y="95914"/>
                      <a:pt x="88901" y="88900"/>
                    </a:cubicBezTo>
                    <a:cubicBezTo>
                      <a:pt x="88901" y="81886"/>
                      <a:pt x="83215" y="76200"/>
                      <a:pt x="76201" y="76200"/>
                    </a:cubicBezTo>
                  </a:path>
                </a:pathLst>
              </a:custGeom>
              <a:solidFill>
                <a:srgbClr val="5B9BD5"/>
              </a:solidFill>
              <a:ln>
                <a:noFill/>
              </a:ln>
            </p:spPr>
          </p:sp>
          <p:sp>
            <p:nvSpPr>
              <p:cNvPr id="31" name="Freeform 31"/>
              <p:cNvSpPr/>
              <p:nvPr/>
            </p:nvSpPr>
            <p:spPr>
              <a:xfrm>
                <a:off x="11391887" y="3981437"/>
                <a:ext cx="50813" cy="50813"/>
              </a:xfrm>
              <a:custGeom>
                <a:avLst/>
                <a:gdLst/>
                <a:ahLst/>
                <a:cxnLst/>
                <a:rect l="l" t="t" r="r" b="b"/>
                <a:pathLst>
                  <a:path w="50813" h="50813">
                    <a:moveTo>
                      <a:pt x="50813" y="50813"/>
                    </a:moveTo>
                    <a:lnTo>
                      <a:pt x="13" y="50813"/>
                    </a:lnTo>
                    <a:lnTo>
                      <a:pt x="0" y="0"/>
                    </a:lnTo>
                    <a:close/>
                  </a:path>
                </a:pathLst>
              </a:custGeom>
              <a:solidFill>
                <a:srgbClr val="5B9BD5"/>
              </a:solidFill>
              <a:ln>
                <a:noFill/>
              </a:ln>
            </p:spPr>
          </p:sp>
        </p:grpSp>
      </p:grpSp>
      <p:grpSp>
        <p:nvGrpSpPr>
          <p:cNvPr id="38" name="design-duty-4"/>
          <p:cNvGrpSpPr/>
          <p:nvPr/>
        </p:nvGrpSpPr>
        <p:grpSpPr>
          <a:xfrm>
            <a:off x="533400" y="4629150"/>
            <a:ext cx="5448300" cy="1466850"/>
            <a:chOff x="533400" y="4629150"/>
            <a:chExt cx="5448300" cy="1466850"/>
          </a:xfrm>
        </p:grpSpPr>
        <p:sp>
          <p:nvSpPr>
            <p:cNvPr id="34" name="Rectangle 34"/>
            <p:cNvSpPr/>
            <p:nvPr/>
          </p:nvSpPr>
          <p:spPr>
            <a:xfrm>
              <a:off x="533400" y="4629150"/>
              <a:ext cx="5448300" cy="1466850"/>
            </a:xfrm>
            <a:prstGeom prst="roundRect">
              <a:avLst>
                <a:gd name="adj" fmla="val 3896"/>
              </a:avLst>
            </a:prstGeom>
            <a:solidFill>
              <a:schemeClr val="lt2"/>
            </a:solidFill>
            <a:ln>
              <a:noFill/>
            </a:ln>
          </p:spPr>
        </p:sp>
        <p:sp>
          <p:nvSpPr>
            <p:cNvPr id="35" name="Ellipse 35"/>
            <p:cNvSpPr/>
            <p:nvPr/>
          </p:nvSpPr>
          <p:spPr>
            <a:xfrm>
              <a:off x="685800" y="4762500"/>
              <a:ext cx="457200" cy="457200"/>
            </a:xfrm>
            <a:prstGeom prst="ellipse">
              <a:avLst/>
            </a:prstGeom>
            <a:solidFill>
              <a:schemeClr val="accent1"/>
            </a:solidFill>
            <a:ln>
              <a:noFill/>
            </a:ln>
          </p:spPr>
        </p:sp>
        <p:sp>
          <p:nvSpPr>
            <p:cNvPr id="36" name="TextBox 36"/>
            <p:cNvSpPr txBox="1"/>
            <p:nvPr/>
          </p:nvSpPr>
          <p:spPr>
            <a:xfrm>
              <a:off x="734500" y="484346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04</a:t>
              </a:r>
            </a:p>
          </p:txBody>
        </p:sp>
        <p:sp>
          <p:nvSpPr>
            <p:cNvPr id="37" name="TextBox 37"/>
            <p:cNvSpPr txBox="1"/>
            <p:nvPr/>
          </p:nvSpPr>
          <p:spPr>
            <a:xfrm>
              <a:off x="1287018" y="4870132"/>
              <a:ext cx="4207764" cy="970407"/>
            </a:xfrm>
            <a:prstGeom prst="rect">
              <a:avLst/>
            </a:prstGeom>
            <a:noFill/>
            <a:ln>
              <a:noFill/>
            </a:ln>
          </p:spPr>
          <p:txBody>
            <a:bodyPr wrap="none" lIns="0" tIns="0" rIns="0" bIns="0" anchor="t" anchorCtr="0">
              <a:spAutoFit/>
            </a:bodyPr>
            <a:lstStyle/>
            <a:p>
              <a:pPr algn="l">
                <a:lnSpc>
                  <a:spcPts val="2550"/>
                </a:lnSpc>
              </a:pPr>
              <a:r>
                <a:rPr lang="zh-CN" sz="1650" dirty="0">
                  <a:solidFill>
                    <a:schemeClr val="dk1"/>
                  </a:solidFill>
                  <a:latin typeface="+mn-lt"/>
                  <a:ea typeface="+mn-ea"/>
                  <a:cs typeface="+mn-cs"/>
                </a:rPr>
                <a:t>负责项目实施期间设计服务，参加技术交底、</a:t>
              </a:r>
              <a:br/>
              <a:r>
                <a:rPr lang="zh-CN" sz="1650" dirty="0">
                  <a:solidFill>
                    <a:schemeClr val="dk1"/>
                  </a:solidFill>
                  <a:latin typeface="+mn-lt"/>
                  <a:ea typeface="+mn-ea"/>
                  <a:cs typeface="+mn-cs"/>
                </a:rPr>
                <a:t>现场验槽、单元工程阶段性验收，质量事故</a:t>
              </a:r>
              <a:br/>
              <a:r>
                <a:rPr lang="zh-CN" sz="1650" dirty="0">
                  <a:solidFill>
                    <a:schemeClr val="dk1"/>
                  </a:solidFill>
                  <a:latin typeface="+mn-lt"/>
                  <a:ea typeface="+mn-ea"/>
                  <a:cs typeface="+mn-cs"/>
                </a:rPr>
                <a:t>分析以及工程初步验收与竣工验收等工作</a:t>
              </a:r>
            </a:p>
          </p:txBody>
        </p:sp>
      </p:grpSp>
      <p:grpSp>
        <p:nvGrpSpPr>
          <p:cNvPr id="43" name="design-duty-5"/>
          <p:cNvGrpSpPr/>
          <p:nvPr/>
        </p:nvGrpSpPr>
        <p:grpSpPr>
          <a:xfrm>
            <a:off x="6210300" y="4629150"/>
            <a:ext cx="5448300" cy="1466850"/>
            <a:chOff x="6210300" y="4629150"/>
            <a:chExt cx="5448300" cy="1466850"/>
          </a:xfrm>
        </p:grpSpPr>
        <p:sp>
          <p:nvSpPr>
            <p:cNvPr id="39" name="Rectangle 39"/>
            <p:cNvSpPr/>
            <p:nvPr/>
          </p:nvSpPr>
          <p:spPr>
            <a:xfrm>
              <a:off x="6210300" y="4629150"/>
              <a:ext cx="5448300" cy="1466850"/>
            </a:xfrm>
            <a:prstGeom prst="roundRect">
              <a:avLst>
                <a:gd name="adj" fmla="val 3896"/>
              </a:avLst>
            </a:prstGeom>
            <a:solidFill>
              <a:schemeClr val="lt2"/>
            </a:solidFill>
            <a:ln>
              <a:noFill/>
            </a:ln>
          </p:spPr>
        </p:sp>
        <p:sp>
          <p:nvSpPr>
            <p:cNvPr id="40" name="Ellipse 40"/>
            <p:cNvSpPr/>
            <p:nvPr/>
          </p:nvSpPr>
          <p:spPr>
            <a:xfrm>
              <a:off x="6362700" y="4762500"/>
              <a:ext cx="457200" cy="457200"/>
            </a:xfrm>
            <a:prstGeom prst="ellipse">
              <a:avLst/>
            </a:prstGeom>
            <a:solidFill>
              <a:schemeClr val="accent1"/>
            </a:solidFill>
            <a:ln>
              <a:noFill/>
            </a:ln>
          </p:spPr>
        </p:sp>
        <p:sp>
          <p:nvSpPr>
            <p:cNvPr id="41" name="TextBox 41"/>
            <p:cNvSpPr txBox="1"/>
            <p:nvPr/>
          </p:nvSpPr>
          <p:spPr>
            <a:xfrm>
              <a:off x="6411400" y="484346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05</a:t>
              </a:r>
            </a:p>
          </p:txBody>
        </p:sp>
        <p:sp>
          <p:nvSpPr>
            <p:cNvPr id="42" name="TextBox 42"/>
            <p:cNvSpPr txBox="1"/>
            <p:nvPr/>
          </p:nvSpPr>
          <p:spPr>
            <a:xfrm>
              <a:off x="6963918" y="4870132"/>
              <a:ext cx="3998214" cy="970407"/>
            </a:xfrm>
            <a:prstGeom prst="rect">
              <a:avLst/>
            </a:prstGeom>
            <a:noFill/>
            <a:ln>
              <a:noFill/>
            </a:ln>
          </p:spPr>
          <p:txBody>
            <a:bodyPr wrap="none" lIns="0" tIns="0" rIns="0" bIns="0" anchor="t" anchorCtr="0">
              <a:spAutoFit/>
            </a:bodyPr>
            <a:lstStyle/>
            <a:p>
              <a:pPr algn="l">
                <a:lnSpc>
                  <a:spcPts val="2550"/>
                </a:lnSpc>
              </a:pPr>
              <a:r>
                <a:rPr lang="zh-CN" sz="1650" dirty="0">
                  <a:solidFill>
                    <a:schemeClr val="dk1"/>
                  </a:solidFill>
                  <a:latin typeface="+mn-lt"/>
                  <a:ea typeface="+mn-ea"/>
                  <a:cs typeface="+mn-cs"/>
                </a:rPr>
                <a:t>在设计中采用</a:t>
              </a:r>
              <a:r>
                <a:rPr lang="zh-CN" sz="1650" b="1" dirty="0">
                  <a:solidFill>
                    <a:schemeClr val="accent1"/>
                  </a:solidFill>
                  <a:latin typeface="+mn-lt"/>
                  <a:ea typeface="+mn-ea"/>
                  <a:cs typeface="+mn-cs"/>
                </a:rPr>
                <a:t>新技术、新工艺、新材料、</a:t>
              </a:r>
              <a:br/>
              <a:r>
                <a:rPr lang="zh-CN" sz="1650" b="1" dirty="0">
                  <a:solidFill>
                    <a:schemeClr val="accent1"/>
                  </a:solidFill>
                  <a:latin typeface="+mn-lt"/>
                  <a:ea typeface="+mn-ea"/>
                  <a:cs typeface="+mn-cs"/>
                </a:rPr>
                <a:t>新设备</a:t>
              </a:r>
              <a:r>
                <a:rPr lang="zh-CN" sz="1650" dirty="0">
                  <a:solidFill>
                    <a:schemeClr val="dk1"/>
                  </a:solidFill>
                  <a:latin typeface="+mn-lt"/>
                  <a:ea typeface="+mn-ea"/>
                  <a:cs typeface="+mn-cs"/>
                </a:rPr>
                <a:t>的，应当说明其技术性能和使用注意</a:t>
              </a:r>
              <a:br/>
              <a:r>
                <a:rPr lang="zh-CN" sz="1650" dirty="0">
                  <a:solidFill>
                    <a:schemeClr val="dk1"/>
                  </a:solidFill>
                  <a:latin typeface="+mn-lt"/>
                  <a:ea typeface="+mn-ea"/>
                  <a:cs typeface="+mn-cs"/>
                </a:rPr>
                <a:t>事项，并提出质量保障措施。</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400"/>
                                        <p:tgtEl>
                                          <p:spTgt spid="19"/>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400"/>
                                        <p:tgtEl>
                                          <p:spTgt spid="25"/>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400"/>
                                        <p:tgtEl>
                                          <p:spTgt spid="33"/>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400"/>
                                        <p:tgtEl>
                                          <p:spTgt spid="38"/>
                                        </p:tgtEl>
                                      </p:cBhvr>
                                    </p:animEffect>
                                  </p:childTnLst>
                                </p:cTn>
                              </p:par>
                            </p:childTnLst>
                          </p:cTn>
                        </p:par>
                        <p:par>
                          <p:cTn id="20" fill="hold">
                            <p:stCondLst>
                              <p:cond delay="31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4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4" name="articles-11-13"/>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sp>
          <p:nvSpPr>
            <p:cNvPr id="13" name="TextBox 13"/>
            <p:cNvSpPr txBox="1"/>
            <p:nvPr/>
          </p:nvSpPr>
          <p:spPr>
            <a:xfrm>
              <a:off x="752856" y="1224915"/>
              <a:ext cx="3702097"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第11-13条 对项目设计的其它要求</a:t>
              </a:r>
            </a:p>
          </p:txBody>
        </p:sp>
      </p:grpSp>
      <p:grpSp>
        <p:nvGrpSpPr>
          <p:cNvPr id="22" name="article-11"/>
          <p:cNvGrpSpPr/>
          <p:nvPr/>
        </p:nvGrpSpPr>
        <p:grpSpPr>
          <a:xfrm>
            <a:off x="533400" y="1771650"/>
            <a:ext cx="11125200" cy="1581150"/>
            <a:chOff x="533400" y="1771650"/>
            <a:chExt cx="11125200" cy="1581150"/>
          </a:xfrm>
        </p:grpSpPr>
        <p:sp>
          <p:nvSpPr>
            <p:cNvPr id="15" name="Rectangle 15"/>
            <p:cNvSpPr/>
            <p:nvPr/>
          </p:nvSpPr>
          <p:spPr>
            <a:xfrm>
              <a:off x="533400" y="1771650"/>
              <a:ext cx="11125200" cy="1581150"/>
            </a:xfrm>
            <a:prstGeom prst="roundRect">
              <a:avLst>
                <a:gd name="adj" fmla="val 3614"/>
              </a:avLst>
            </a:prstGeom>
            <a:solidFill>
              <a:schemeClr val="lt2"/>
            </a:solidFill>
            <a:ln>
              <a:noFill/>
            </a:ln>
          </p:spPr>
        </p:sp>
        <p:sp>
          <p:nvSpPr>
            <p:cNvPr id="16" name="Rectangle 16"/>
            <p:cNvSpPr/>
            <p:nvPr/>
          </p:nvSpPr>
          <p:spPr>
            <a:xfrm>
              <a:off x="533400" y="1771650"/>
              <a:ext cx="47625" cy="1581150"/>
            </a:xfrm>
            <a:prstGeom prst="rect">
              <a:avLst/>
            </a:prstGeom>
            <a:solidFill>
              <a:schemeClr val="accent1"/>
            </a:solidFill>
            <a:ln>
              <a:noFill/>
            </a:ln>
          </p:spPr>
        </p:sp>
        <p:sp>
          <p:nvSpPr>
            <p:cNvPr id="17" name="TextBox 17"/>
            <p:cNvSpPr txBox="1"/>
            <p:nvPr/>
          </p:nvSpPr>
          <p:spPr>
            <a:xfrm>
              <a:off x="829818" y="1955482"/>
              <a:ext cx="6302845"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第十一条</a:t>
              </a:r>
              <a:r>
                <a:rPr lang="zh-CN" sz="1650" dirty="0">
                  <a:solidFill>
                    <a:schemeClr val="dk1"/>
                  </a:solidFill>
                  <a:latin typeface="+mn-lt"/>
                  <a:ea typeface="+mn-ea"/>
                  <a:cs typeface="+mn-cs"/>
                </a:rPr>
                <a:t xml:space="preserve"> 由市、县级自然资源主管部门负责</a:t>
              </a:r>
              <a:r>
                <a:rPr lang="zh-CN" sz="1650" b="1" dirty="0">
                  <a:solidFill>
                    <a:schemeClr val="accent1"/>
                  </a:solidFill>
                  <a:latin typeface="+mn-lt"/>
                  <a:ea typeface="+mn-ea"/>
                  <a:cs typeface="+mn-cs"/>
                </a:rPr>
                <a:t>提交项目设计方案</a:t>
              </a:r>
              <a:r>
                <a:rPr lang="zh-CN" sz="1650" dirty="0">
                  <a:solidFill>
                    <a:schemeClr val="dk1"/>
                  </a:solidFill>
                  <a:latin typeface="+mn-lt"/>
                  <a:ea typeface="+mn-ea"/>
                  <a:cs typeface="+mn-cs"/>
                </a:rPr>
                <a:t>。</a:t>
              </a:r>
            </a:p>
          </p:txBody>
        </p:sp>
        <p:sp>
          <p:nvSpPr>
            <p:cNvPr id="18" name="Line 18"/>
            <p:cNvSpPr/>
            <p:nvPr/>
          </p:nvSpPr>
          <p:spPr>
            <a:xfrm>
              <a:off x="1028700" y="2305050"/>
              <a:ext cx="9525" cy="838200"/>
            </a:xfrm>
            <a:custGeom>
              <a:avLst/>
              <a:gdLst/>
              <a:ahLst/>
              <a:cxnLst/>
              <a:rect l="l" t="t" r="r" b="b"/>
              <a:pathLst>
                <a:path w="9525" h="838200">
                  <a:moveTo>
                    <a:pt x="0" y="0"/>
                  </a:moveTo>
                  <a:lnTo>
                    <a:pt x="0" y="838200"/>
                  </a:lnTo>
                </a:path>
              </a:pathLst>
            </a:custGeom>
            <a:noFill/>
            <a:ln w="19050">
              <a:solidFill>
                <a:srgbClr val="5B9BD5"/>
              </a:solidFill>
            </a:ln>
          </p:spPr>
        </p:sp>
        <p:sp>
          <p:nvSpPr>
            <p:cNvPr id="19" name="TextBox 19"/>
            <p:cNvSpPr txBox="1"/>
            <p:nvPr/>
          </p:nvSpPr>
          <p:spPr>
            <a:xfrm>
              <a:off x="1172718" y="2279332"/>
              <a:ext cx="5192230"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 中央财政出资的项目设计，由</a:t>
              </a:r>
              <a:r>
                <a:rPr lang="zh-CN" sz="1650" b="1" dirty="0">
                  <a:solidFill>
                    <a:schemeClr val="accent1"/>
                  </a:solidFill>
                  <a:latin typeface="+mn-lt"/>
                  <a:ea typeface="+mn-ea"/>
                  <a:cs typeface="+mn-cs"/>
                </a:rPr>
                <a:t>省自然资源厅</a:t>
              </a:r>
              <a:r>
                <a:rPr lang="zh-CN" sz="1650" dirty="0">
                  <a:solidFill>
                    <a:schemeClr val="dk1"/>
                  </a:solidFill>
                  <a:latin typeface="+mn-lt"/>
                  <a:ea typeface="+mn-ea"/>
                  <a:cs typeface="+mn-cs"/>
                </a:rPr>
                <a:t>审核；</a:t>
              </a:r>
            </a:p>
          </p:txBody>
        </p:sp>
        <p:sp>
          <p:nvSpPr>
            <p:cNvPr id="20" name="TextBox 20"/>
            <p:cNvSpPr txBox="1"/>
            <p:nvPr/>
          </p:nvSpPr>
          <p:spPr>
            <a:xfrm>
              <a:off x="1172718" y="2603182"/>
              <a:ext cx="6747091"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 省级财政出资的项目设计，由</a:t>
              </a:r>
              <a:r>
                <a:rPr lang="zh-CN" sz="1650" b="1" dirty="0">
                  <a:solidFill>
                    <a:schemeClr val="accent1"/>
                  </a:solidFill>
                  <a:latin typeface="+mn-lt"/>
                  <a:ea typeface="+mn-ea"/>
                  <a:cs typeface="+mn-cs"/>
                </a:rPr>
                <a:t>市（州）级</a:t>
              </a:r>
              <a:r>
                <a:rPr lang="zh-CN" sz="1650" dirty="0">
                  <a:solidFill>
                    <a:schemeClr val="dk1"/>
                  </a:solidFill>
                  <a:latin typeface="+mn-lt"/>
                  <a:ea typeface="+mn-ea"/>
                  <a:cs typeface="+mn-cs"/>
                </a:rPr>
                <a:t>自然资源主管部门审核。</a:t>
              </a:r>
            </a:p>
          </p:txBody>
        </p:sp>
        <p:sp>
          <p:nvSpPr>
            <p:cNvPr id="21" name="TextBox 21"/>
            <p:cNvSpPr txBox="1"/>
            <p:nvPr/>
          </p:nvSpPr>
          <p:spPr>
            <a:xfrm>
              <a:off x="1172718" y="2927032"/>
              <a:ext cx="9634690"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 审核部门应组织专家到项目现场进行</a:t>
              </a:r>
              <a:r>
                <a:rPr lang="zh-CN" sz="1650" b="1" dirty="0">
                  <a:solidFill>
                    <a:schemeClr val="accent2"/>
                  </a:solidFill>
                  <a:latin typeface="+mn-lt"/>
                  <a:ea typeface="+mn-ea"/>
                  <a:cs typeface="+mn-cs"/>
                </a:rPr>
                <a:t>实地核查</a:t>
              </a:r>
              <a:r>
                <a:rPr lang="zh-CN" sz="1650" dirty="0">
                  <a:solidFill>
                    <a:schemeClr val="dk1"/>
                  </a:solidFill>
                  <a:latin typeface="+mn-lt"/>
                  <a:ea typeface="+mn-ea"/>
                  <a:cs typeface="+mn-cs"/>
                </a:rPr>
                <a:t>，由专家组出具</a:t>
              </a:r>
              <a:r>
                <a:rPr lang="zh-CN" sz="1650" b="1" dirty="0">
                  <a:solidFill>
                    <a:schemeClr val="accent1"/>
                  </a:solidFill>
                  <a:latin typeface="+mn-lt"/>
                  <a:ea typeface="+mn-ea"/>
                  <a:cs typeface="+mn-cs"/>
                </a:rPr>
                <a:t>书面审核意见</a:t>
              </a:r>
              <a:r>
                <a:rPr lang="zh-CN" sz="1650" dirty="0">
                  <a:solidFill>
                    <a:schemeClr val="dk1"/>
                  </a:solidFill>
                  <a:latin typeface="+mn-lt"/>
                  <a:ea typeface="+mn-ea"/>
                  <a:cs typeface="+mn-cs"/>
                </a:rPr>
                <a:t>并对审核结果负责。</a:t>
              </a:r>
            </a:p>
          </p:txBody>
        </p:sp>
      </p:grpSp>
      <p:grpSp>
        <p:nvGrpSpPr>
          <p:cNvPr id="28" name="article-12"/>
          <p:cNvGrpSpPr/>
          <p:nvPr/>
        </p:nvGrpSpPr>
        <p:grpSpPr>
          <a:xfrm>
            <a:off x="533400" y="3505200"/>
            <a:ext cx="11125200" cy="1257300"/>
            <a:chOff x="533400" y="3505200"/>
            <a:chExt cx="11125200" cy="1257300"/>
          </a:xfrm>
        </p:grpSpPr>
        <p:sp>
          <p:nvSpPr>
            <p:cNvPr id="23" name="Rectangle 23"/>
            <p:cNvSpPr/>
            <p:nvPr/>
          </p:nvSpPr>
          <p:spPr>
            <a:xfrm>
              <a:off x="533400" y="3505200"/>
              <a:ext cx="11125200" cy="1257300"/>
            </a:xfrm>
            <a:prstGeom prst="roundRect">
              <a:avLst>
                <a:gd name="adj" fmla="val 4545"/>
              </a:avLst>
            </a:prstGeom>
            <a:solidFill>
              <a:schemeClr val="lt2"/>
            </a:solidFill>
            <a:ln>
              <a:noFill/>
            </a:ln>
          </p:spPr>
        </p:sp>
        <p:sp>
          <p:nvSpPr>
            <p:cNvPr id="24" name="Rectangle 24"/>
            <p:cNvSpPr/>
            <p:nvPr/>
          </p:nvSpPr>
          <p:spPr>
            <a:xfrm>
              <a:off x="533400" y="3505200"/>
              <a:ext cx="47625" cy="1257300"/>
            </a:xfrm>
            <a:prstGeom prst="rect">
              <a:avLst/>
            </a:prstGeom>
            <a:solidFill>
              <a:schemeClr val="accent1"/>
            </a:solidFill>
            <a:ln>
              <a:noFill/>
            </a:ln>
          </p:spPr>
        </p:sp>
        <p:sp>
          <p:nvSpPr>
            <p:cNvPr id="25" name="TextBox 25"/>
            <p:cNvSpPr txBox="1"/>
            <p:nvPr/>
          </p:nvSpPr>
          <p:spPr>
            <a:xfrm>
              <a:off x="829818" y="3689032"/>
              <a:ext cx="9865614" cy="646557"/>
            </a:xfrm>
            <a:prstGeom prst="rect">
              <a:avLst/>
            </a:prstGeom>
            <a:noFill/>
            <a:ln>
              <a:noFill/>
            </a:ln>
          </p:spPr>
          <p:txBody>
            <a:bodyPr wrap="none" lIns="0" tIns="0" rIns="0" bIns="0" anchor="t" anchorCtr="0">
              <a:spAutoFit/>
            </a:bodyPr>
            <a:lstStyle/>
            <a:p>
              <a:pPr algn="l">
                <a:lnSpc>
                  <a:spcPts val="2550"/>
                </a:lnSpc>
              </a:pPr>
              <a:r>
                <a:rPr lang="zh-CN" sz="1650" b="1" dirty="0">
                  <a:solidFill>
                    <a:schemeClr val="accent1"/>
                  </a:solidFill>
                  <a:latin typeface="+mn-lt"/>
                  <a:ea typeface="+mn-ea"/>
                  <a:cs typeface="+mn-cs"/>
                </a:rPr>
                <a:t>第十二条</a:t>
              </a:r>
              <a:r>
                <a:rPr lang="zh-CN" sz="1650" dirty="0">
                  <a:solidFill>
                    <a:schemeClr val="dk1"/>
                  </a:solidFill>
                  <a:latin typeface="+mn-lt"/>
                  <a:ea typeface="+mn-ea"/>
                  <a:cs typeface="+mn-cs"/>
                </a:rPr>
                <a:t xml:space="preserve"> 市、县级自然资源主管部门应监管施工单位严格按审定的设计方案施工，</a:t>
              </a:r>
              <a:br/>
              <a:r>
                <a:rPr lang="zh-CN" sz="1650" dirty="0">
                  <a:solidFill>
                    <a:schemeClr val="dk1"/>
                  </a:solidFill>
                  <a:latin typeface="+mn-lt"/>
                  <a:ea typeface="+mn-ea"/>
                  <a:cs typeface="+mn-cs"/>
                </a:rPr>
                <a:t>因客观原因需</a:t>
              </a:r>
              <a:r>
                <a:rPr lang="zh-CN" sz="1650" b="1" dirty="0">
                  <a:solidFill>
                    <a:schemeClr val="accent1"/>
                  </a:solidFill>
                  <a:latin typeface="+mn-lt"/>
                  <a:ea typeface="+mn-ea"/>
                  <a:cs typeface="+mn-cs"/>
                </a:rPr>
                <a:t>变更设计方案</a:t>
              </a:r>
              <a:r>
                <a:rPr lang="zh-CN" sz="1650" dirty="0">
                  <a:solidFill>
                    <a:schemeClr val="dk1"/>
                  </a:solidFill>
                  <a:latin typeface="+mn-lt"/>
                  <a:ea typeface="+mn-ea"/>
                  <a:cs typeface="+mn-cs"/>
                </a:rPr>
                <a:t>，由原设计单位编制设计变更方案，报经原审批单位组织</a:t>
              </a:r>
              <a:r>
                <a:rPr lang="zh-CN" sz="1650" b="1" dirty="0">
                  <a:solidFill>
                    <a:schemeClr val="accent1"/>
                  </a:solidFill>
                  <a:latin typeface="+mn-lt"/>
                  <a:ea typeface="+mn-ea"/>
                  <a:cs typeface="+mn-cs"/>
                </a:rPr>
                <a:t>评审并经批准后实施</a:t>
              </a:r>
              <a:r>
                <a:rPr lang="zh-CN" sz="1650" dirty="0">
                  <a:solidFill>
                    <a:schemeClr val="dk1"/>
                  </a:solidFill>
                  <a:latin typeface="+mn-lt"/>
                  <a:ea typeface="+mn-ea"/>
                  <a:cs typeface="+mn-cs"/>
                </a:rPr>
                <a:t>；</a:t>
              </a:r>
            </a:p>
          </p:txBody>
        </p:sp>
        <p:sp>
          <p:nvSpPr>
            <p:cNvPr id="26" name="Line 26"/>
            <p:cNvSpPr/>
            <p:nvPr/>
          </p:nvSpPr>
          <p:spPr>
            <a:xfrm>
              <a:off x="1028700" y="4343400"/>
              <a:ext cx="9525" cy="247650"/>
            </a:xfrm>
            <a:custGeom>
              <a:avLst/>
              <a:gdLst/>
              <a:ahLst/>
              <a:cxnLst/>
              <a:rect l="l" t="t" r="r" b="b"/>
              <a:pathLst>
                <a:path w="9525" h="247650">
                  <a:moveTo>
                    <a:pt x="0" y="0"/>
                  </a:moveTo>
                  <a:lnTo>
                    <a:pt x="0" y="247650"/>
                  </a:lnTo>
                </a:path>
              </a:pathLst>
            </a:custGeom>
            <a:noFill/>
            <a:ln w="19050">
              <a:solidFill>
                <a:srgbClr val="5B9BD5"/>
              </a:solidFill>
            </a:ln>
          </p:spPr>
        </p:sp>
        <p:sp>
          <p:nvSpPr>
            <p:cNvPr id="27" name="TextBox 27"/>
            <p:cNvSpPr txBox="1"/>
            <p:nvPr/>
          </p:nvSpPr>
          <p:spPr>
            <a:xfrm>
              <a:off x="1172718" y="4336732"/>
              <a:ext cx="9345930" cy="322707"/>
            </a:xfrm>
            <a:prstGeom prst="rect">
              <a:avLst/>
            </a:prstGeom>
            <a:noFill/>
            <a:ln>
              <a:noFill/>
            </a:ln>
          </p:spPr>
          <p:txBody>
            <a:bodyPr wrap="none" lIns="0" tIns="0" rIns="0" bIns="0" anchor="t" anchorCtr="0">
              <a:spAutoFit/>
            </a:bodyPr>
            <a:lstStyle/>
            <a:p>
              <a:pPr algn="l"/>
              <a:r>
                <a:rPr lang="zh-CN" sz="1650" b="1" dirty="0">
                  <a:solidFill>
                    <a:schemeClr val="accent2"/>
                  </a:solidFill>
                  <a:latin typeface="+mn-lt"/>
                  <a:ea typeface="+mn-ea"/>
                  <a:cs typeface="+mn-cs"/>
                </a:rPr>
                <a:t>重大设计变更方案</a:t>
              </a:r>
              <a:r>
                <a:rPr lang="zh-CN" sz="1650" dirty="0">
                  <a:solidFill>
                    <a:schemeClr val="dk1"/>
                  </a:solidFill>
                  <a:latin typeface="+mn-lt"/>
                  <a:ea typeface="+mn-ea"/>
                  <a:cs typeface="+mn-cs"/>
                </a:rPr>
                <a:t>需经市（州）级自然资源主管部门审核后，报</a:t>
              </a:r>
              <a:r>
                <a:rPr lang="zh-CN" sz="1650" b="1" dirty="0">
                  <a:solidFill>
                    <a:schemeClr val="accent1"/>
                  </a:solidFill>
                  <a:latin typeface="+mn-lt"/>
                  <a:ea typeface="+mn-ea"/>
                  <a:cs typeface="+mn-cs"/>
                </a:rPr>
                <a:t>省自然资源厅和省财政厅</a:t>
              </a:r>
              <a:r>
                <a:rPr lang="zh-CN" sz="1650" dirty="0">
                  <a:solidFill>
                    <a:schemeClr val="dk1"/>
                  </a:solidFill>
                  <a:latin typeface="+mn-lt"/>
                  <a:ea typeface="+mn-ea"/>
                  <a:cs typeface="+mn-cs"/>
                </a:rPr>
                <a:t>审批。</a:t>
              </a:r>
            </a:p>
          </p:txBody>
        </p:sp>
      </p:grpSp>
      <p:grpSp>
        <p:nvGrpSpPr>
          <p:cNvPr id="32" name="article-13"/>
          <p:cNvGrpSpPr/>
          <p:nvPr/>
        </p:nvGrpSpPr>
        <p:grpSpPr>
          <a:xfrm>
            <a:off x="533400" y="4914900"/>
            <a:ext cx="11125200" cy="1257300"/>
            <a:chOff x="533400" y="4914900"/>
            <a:chExt cx="11125200" cy="1257300"/>
          </a:xfrm>
        </p:grpSpPr>
        <p:sp>
          <p:nvSpPr>
            <p:cNvPr id="29" name="Rectangle 29"/>
            <p:cNvSpPr/>
            <p:nvPr/>
          </p:nvSpPr>
          <p:spPr>
            <a:xfrm>
              <a:off x="533400" y="4914900"/>
              <a:ext cx="11125200" cy="1257300"/>
            </a:xfrm>
            <a:prstGeom prst="roundRect">
              <a:avLst>
                <a:gd name="adj" fmla="val 4545"/>
              </a:avLst>
            </a:prstGeom>
            <a:solidFill>
              <a:schemeClr val="lt2"/>
            </a:solidFill>
            <a:ln>
              <a:noFill/>
            </a:ln>
          </p:spPr>
        </p:sp>
        <p:sp>
          <p:nvSpPr>
            <p:cNvPr id="30" name="Rectangle 30"/>
            <p:cNvSpPr/>
            <p:nvPr/>
          </p:nvSpPr>
          <p:spPr>
            <a:xfrm>
              <a:off x="533400" y="4914900"/>
              <a:ext cx="47625" cy="1257300"/>
            </a:xfrm>
            <a:prstGeom prst="rect">
              <a:avLst/>
            </a:prstGeom>
            <a:solidFill>
              <a:schemeClr val="accent1"/>
            </a:solidFill>
            <a:ln>
              <a:noFill/>
            </a:ln>
          </p:spPr>
        </p:sp>
        <p:sp>
          <p:nvSpPr>
            <p:cNvPr id="31" name="TextBox 31"/>
            <p:cNvSpPr txBox="1"/>
            <p:nvPr/>
          </p:nvSpPr>
          <p:spPr>
            <a:xfrm>
              <a:off x="829818" y="5098732"/>
              <a:ext cx="9928479" cy="970407"/>
            </a:xfrm>
            <a:prstGeom prst="rect">
              <a:avLst/>
            </a:prstGeom>
            <a:noFill/>
            <a:ln>
              <a:noFill/>
            </a:ln>
          </p:spPr>
          <p:txBody>
            <a:bodyPr wrap="none" lIns="0" tIns="0" rIns="0" bIns="0" anchor="t" anchorCtr="0">
              <a:spAutoFit/>
            </a:bodyPr>
            <a:lstStyle/>
            <a:p>
              <a:pPr algn="l">
                <a:lnSpc>
                  <a:spcPts val="2550"/>
                </a:lnSpc>
              </a:pPr>
              <a:r>
                <a:rPr lang="zh-CN" sz="1650" b="1" dirty="0">
                  <a:solidFill>
                    <a:schemeClr val="accent1"/>
                  </a:solidFill>
                  <a:latin typeface="+mn-lt"/>
                  <a:ea typeface="+mn-ea"/>
                  <a:cs typeface="+mn-cs"/>
                </a:rPr>
                <a:t>第十三条</a:t>
              </a:r>
              <a:r>
                <a:rPr lang="zh-CN" sz="1650" dirty="0">
                  <a:solidFill>
                    <a:schemeClr val="dk1"/>
                  </a:solidFill>
                  <a:latin typeface="+mn-lt"/>
                  <a:ea typeface="+mn-ea"/>
                  <a:cs typeface="+mn-cs"/>
                </a:rPr>
                <a:t xml:space="preserve"> 施工中发现地质环境等客观条件变化或实际与勘查成果出入较大，原设计的地质灾害治理主体工程</a:t>
              </a:r>
              <a:br/>
              <a:r>
                <a:rPr lang="zh-CN" sz="1650" b="1" dirty="0">
                  <a:solidFill>
                    <a:schemeClr val="accent1"/>
                  </a:solidFill>
                  <a:latin typeface="+mn-lt"/>
                  <a:ea typeface="+mn-ea"/>
                  <a:cs typeface="+mn-cs"/>
                </a:rPr>
                <a:t>类型、结构、数量以及位置和范围</a:t>
              </a:r>
              <a:r>
                <a:rPr lang="zh-CN" sz="1650" dirty="0">
                  <a:solidFill>
                    <a:schemeClr val="dk1"/>
                  </a:solidFill>
                  <a:latin typeface="+mn-lt"/>
                  <a:ea typeface="+mn-ea"/>
                  <a:cs typeface="+mn-cs"/>
                </a:rPr>
                <a:t>需要调整，对工程的安全性需要重新进行复核论证的，</a:t>
              </a:r>
              <a:br/>
              <a:r>
                <a:rPr lang="zh-CN" sz="1650" dirty="0">
                  <a:solidFill>
                    <a:schemeClr val="dk1"/>
                  </a:solidFill>
                  <a:latin typeface="+mn-lt"/>
                  <a:ea typeface="+mn-ea"/>
                  <a:cs typeface="+mn-cs"/>
                </a:rPr>
                <a:t>属于</a:t>
              </a:r>
              <a:r>
                <a:rPr lang="zh-CN" sz="1650" b="1" dirty="0">
                  <a:solidFill>
                    <a:schemeClr val="accent2"/>
                  </a:solidFill>
                  <a:latin typeface="+mn-lt"/>
                  <a:ea typeface="+mn-ea"/>
                  <a:cs typeface="+mn-cs"/>
                </a:rPr>
                <a:t>重大设计变更</a:t>
              </a:r>
              <a:r>
                <a:rPr lang="zh-CN" sz="1650" dirty="0">
                  <a:solidFill>
                    <a:schemeClr val="dk1"/>
                  </a:solidFill>
                  <a:latin typeface="+mn-lt"/>
                  <a:ea typeface="+mn-ea"/>
                  <a:cs typeface="+mn-cs"/>
                </a:rPr>
                <a:t>。</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50"/>
                                        <p:tgtEl>
                                          <p:spTgt spid="22"/>
                                        </p:tgtEl>
                                      </p:cBhvr>
                                    </p:animEffect>
                                  </p:childTnLst>
                                </p:cTn>
                              </p:par>
                            </p:childTnLst>
                          </p:cTn>
                        </p:par>
                        <p:par>
                          <p:cTn id="8" fill="hold">
                            <p:stCondLst>
                              <p:cond delay="4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450"/>
                                        <p:tgtEl>
                                          <p:spTgt spid="28"/>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4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4" name="article-14"/>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sp>
          <p:nvSpPr>
            <p:cNvPr id="13" name="TextBox 13"/>
            <p:cNvSpPr txBox="1"/>
            <p:nvPr/>
          </p:nvSpPr>
          <p:spPr>
            <a:xfrm>
              <a:off x="752856" y="1224915"/>
              <a:ext cx="4622292"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第十四条：</a:t>
              </a:r>
              <a:r>
                <a:rPr lang="zh-CN" sz="1800" b="1" dirty="0">
                  <a:solidFill>
                    <a:srgbClr val="FFC000"/>
                  </a:solidFill>
                  <a:latin typeface="+mn-lt"/>
                  <a:ea typeface="+mn-ea"/>
                  <a:cs typeface="+mn-cs"/>
                </a:rPr>
                <a:t>施工</a:t>
              </a:r>
              <a:r>
                <a:rPr lang="zh-CN" sz="1800" b="1" dirty="0">
                  <a:solidFill>
                    <a:srgbClr val="FFFFFF"/>
                  </a:solidFill>
                  <a:latin typeface="+mn-lt"/>
                  <a:ea typeface="+mn-ea"/>
                  <a:cs typeface="+mn-cs"/>
                </a:rPr>
                <a:t>单位在项目实施过程中职责</a:t>
              </a:r>
            </a:p>
          </p:txBody>
        </p:sp>
      </p:grpSp>
      <p:grpSp>
        <p:nvGrpSpPr>
          <p:cNvPr id="19" name="build-duty-1"/>
          <p:cNvGrpSpPr/>
          <p:nvPr/>
        </p:nvGrpSpPr>
        <p:grpSpPr>
          <a:xfrm>
            <a:off x="533400" y="1771650"/>
            <a:ext cx="5448300" cy="1028700"/>
            <a:chOff x="533400" y="1771650"/>
            <a:chExt cx="5448300" cy="1028700"/>
          </a:xfrm>
        </p:grpSpPr>
        <p:sp>
          <p:nvSpPr>
            <p:cNvPr id="15" name="Rectangle 15"/>
            <p:cNvSpPr/>
            <p:nvPr/>
          </p:nvSpPr>
          <p:spPr>
            <a:xfrm>
              <a:off x="533400" y="1771650"/>
              <a:ext cx="5448300" cy="1028700"/>
            </a:xfrm>
            <a:prstGeom prst="roundRect">
              <a:avLst>
                <a:gd name="adj" fmla="val 5556"/>
              </a:avLst>
            </a:prstGeom>
            <a:solidFill>
              <a:schemeClr val="lt2"/>
            </a:solidFill>
            <a:ln>
              <a:noFill/>
            </a:ln>
          </p:spPr>
        </p:sp>
        <p:sp>
          <p:nvSpPr>
            <p:cNvPr id="16" name="Ellipse 16"/>
            <p:cNvSpPr/>
            <p:nvPr/>
          </p:nvSpPr>
          <p:spPr>
            <a:xfrm>
              <a:off x="685800" y="1905000"/>
              <a:ext cx="419100" cy="419100"/>
            </a:xfrm>
            <a:prstGeom prst="ellipse">
              <a:avLst/>
            </a:prstGeom>
            <a:solidFill>
              <a:schemeClr val="accent1"/>
            </a:solidFill>
            <a:ln>
              <a:noFill/>
            </a:ln>
          </p:spPr>
        </p:sp>
        <p:sp>
          <p:nvSpPr>
            <p:cNvPr id="17" name="TextBox 17"/>
            <p:cNvSpPr txBox="1"/>
            <p:nvPr/>
          </p:nvSpPr>
          <p:spPr>
            <a:xfrm>
              <a:off x="715450" y="196691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01</a:t>
              </a:r>
            </a:p>
          </p:txBody>
        </p:sp>
        <p:sp>
          <p:nvSpPr>
            <p:cNvPr id="18" name="TextBox 18"/>
            <p:cNvSpPr txBox="1"/>
            <p:nvPr/>
          </p:nvSpPr>
          <p:spPr>
            <a:xfrm>
              <a:off x="1229868" y="1993582"/>
              <a:ext cx="4207764" cy="6275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配备</a:t>
              </a:r>
              <a:r>
                <a:rPr lang="zh-CN" sz="1650" b="1" dirty="0">
                  <a:solidFill>
                    <a:schemeClr val="accent1"/>
                  </a:solidFill>
                  <a:latin typeface="+mn-lt"/>
                  <a:ea typeface="+mn-ea"/>
                  <a:cs typeface="+mn-cs"/>
                </a:rPr>
                <a:t>项目负责人</a:t>
              </a:r>
              <a:r>
                <a:rPr lang="zh-CN" sz="1650" dirty="0">
                  <a:solidFill>
                    <a:schemeClr val="dk1"/>
                  </a:solidFill>
                  <a:latin typeface="+mn-lt"/>
                  <a:ea typeface="+mn-ea"/>
                  <a:cs typeface="+mn-cs"/>
                </a:rPr>
                <a:t>和相关专业技术人员，调整</a:t>
              </a:r>
              <a:br/>
              <a:r>
                <a:rPr lang="zh-CN" sz="1650" dirty="0">
                  <a:solidFill>
                    <a:schemeClr val="dk1"/>
                  </a:solidFill>
                  <a:latin typeface="+mn-lt"/>
                  <a:ea typeface="+mn-ea"/>
                  <a:cs typeface="+mn-cs"/>
                </a:rPr>
                <a:t>主要管理人员时，应书面征得建设单位同意。</a:t>
              </a:r>
            </a:p>
          </p:txBody>
        </p:sp>
      </p:grpSp>
      <p:grpSp>
        <p:nvGrpSpPr>
          <p:cNvPr id="24" name="build-duty-2"/>
          <p:cNvGrpSpPr/>
          <p:nvPr/>
        </p:nvGrpSpPr>
        <p:grpSpPr>
          <a:xfrm>
            <a:off x="533400" y="2952750"/>
            <a:ext cx="5448300" cy="1333500"/>
            <a:chOff x="533400" y="2952750"/>
            <a:chExt cx="5448300" cy="1333500"/>
          </a:xfrm>
        </p:grpSpPr>
        <p:sp>
          <p:nvSpPr>
            <p:cNvPr id="20" name="Rectangle 20"/>
            <p:cNvSpPr/>
            <p:nvPr/>
          </p:nvSpPr>
          <p:spPr>
            <a:xfrm>
              <a:off x="533400" y="2952750"/>
              <a:ext cx="5448300" cy="1333500"/>
            </a:xfrm>
            <a:prstGeom prst="roundRect">
              <a:avLst>
                <a:gd name="adj" fmla="val 4286"/>
              </a:avLst>
            </a:prstGeom>
            <a:solidFill>
              <a:schemeClr val="lt2"/>
            </a:solidFill>
            <a:ln>
              <a:noFill/>
            </a:ln>
          </p:spPr>
        </p:sp>
        <p:sp>
          <p:nvSpPr>
            <p:cNvPr id="21" name="Ellipse 21"/>
            <p:cNvSpPr/>
            <p:nvPr/>
          </p:nvSpPr>
          <p:spPr>
            <a:xfrm>
              <a:off x="685800" y="3086100"/>
              <a:ext cx="419100" cy="419100"/>
            </a:xfrm>
            <a:prstGeom prst="ellipse">
              <a:avLst/>
            </a:prstGeom>
            <a:solidFill>
              <a:schemeClr val="accent1"/>
            </a:solidFill>
            <a:ln>
              <a:noFill/>
            </a:ln>
          </p:spPr>
        </p:sp>
        <p:sp>
          <p:nvSpPr>
            <p:cNvPr id="22" name="TextBox 22"/>
            <p:cNvSpPr txBox="1"/>
            <p:nvPr/>
          </p:nvSpPr>
          <p:spPr>
            <a:xfrm>
              <a:off x="715450" y="314801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02</a:t>
              </a:r>
            </a:p>
          </p:txBody>
        </p:sp>
        <p:sp>
          <p:nvSpPr>
            <p:cNvPr id="23" name="TextBox 23"/>
            <p:cNvSpPr txBox="1"/>
            <p:nvPr/>
          </p:nvSpPr>
          <p:spPr>
            <a:xfrm>
              <a:off x="1229868" y="3174682"/>
              <a:ext cx="4417314" cy="6275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编制</a:t>
              </a:r>
              <a:r>
                <a:rPr lang="zh-CN" sz="1650" b="1" dirty="0">
                  <a:solidFill>
                    <a:schemeClr val="accent1"/>
                  </a:solidFill>
                  <a:latin typeface="+mn-lt"/>
                  <a:ea typeface="+mn-ea"/>
                  <a:cs typeface="+mn-cs"/>
                </a:rPr>
                <a:t>施工组织方案</a:t>
              </a:r>
              <a:r>
                <a:rPr lang="zh-CN" sz="1650" dirty="0">
                  <a:solidFill>
                    <a:schemeClr val="dk1"/>
                  </a:solidFill>
                  <a:latin typeface="+mn-lt"/>
                  <a:ea typeface="+mn-ea"/>
                  <a:cs typeface="+mn-cs"/>
                </a:rPr>
                <a:t>，明确安全生产的具体措施，</a:t>
              </a:r>
              <a:br/>
              <a:r>
                <a:rPr lang="zh-CN" sz="1650" dirty="0">
                  <a:solidFill>
                    <a:schemeClr val="dk1"/>
                  </a:solidFill>
                  <a:latin typeface="+mn-lt"/>
                  <a:ea typeface="+mn-ea"/>
                  <a:cs typeface="+mn-cs"/>
                </a:rPr>
                <a:t>保障工程施工安全生产条件。</a:t>
              </a:r>
            </a:p>
          </p:txBody>
        </p:sp>
      </p:grpSp>
      <p:grpSp>
        <p:nvGrpSpPr>
          <p:cNvPr id="29" name="build-duty-3"/>
          <p:cNvGrpSpPr/>
          <p:nvPr/>
        </p:nvGrpSpPr>
        <p:grpSpPr>
          <a:xfrm>
            <a:off x="533400" y="4438650"/>
            <a:ext cx="5448300" cy="1638300"/>
            <a:chOff x="533400" y="4438650"/>
            <a:chExt cx="5448300" cy="1638300"/>
          </a:xfrm>
        </p:grpSpPr>
        <p:sp>
          <p:nvSpPr>
            <p:cNvPr id="25" name="Rectangle 25"/>
            <p:cNvSpPr/>
            <p:nvPr/>
          </p:nvSpPr>
          <p:spPr>
            <a:xfrm>
              <a:off x="533400" y="4438650"/>
              <a:ext cx="5448300" cy="1638300"/>
            </a:xfrm>
            <a:prstGeom prst="roundRect">
              <a:avLst>
                <a:gd name="adj" fmla="val 3488"/>
              </a:avLst>
            </a:prstGeom>
            <a:solidFill>
              <a:schemeClr val="lt2"/>
            </a:solidFill>
            <a:ln>
              <a:noFill/>
            </a:ln>
          </p:spPr>
        </p:sp>
        <p:sp>
          <p:nvSpPr>
            <p:cNvPr id="26" name="Ellipse 26"/>
            <p:cNvSpPr/>
            <p:nvPr/>
          </p:nvSpPr>
          <p:spPr>
            <a:xfrm>
              <a:off x="685800" y="4572000"/>
              <a:ext cx="419100" cy="419100"/>
            </a:xfrm>
            <a:prstGeom prst="ellipse">
              <a:avLst/>
            </a:prstGeom>
            <a:solidFill>
              <a:schemeClr val="accent1"/>
            </a:solidFill>
            <a:ln>
              <a:noFill/>
            </a:ln>
          </p:spPr>
        </p:sp>
        <p:sp>
          <p:nvSpPr>
            <p:cNvPr id="27" name="TextBox 27"/>
            <p:cNvSpPr txBox="1"/>
            <p:nvPr/>
          </p:nvSpPr>
          <p:spPr>
            <a:xfrm>
              <a:off x="715450" y="463391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03</a:t>
              </a:r>
            </a:p>
          </p:txBody>
        </p:sp>
        <p:sp>
          <p:nvSpPr>
            <p:cNvPr id="28" name="TextBox 28"/>
            <p:cNvSpPr txBox="1"/>
            <p:nvPr/>
          </p:nvSpPr>
          <p:spPr>
            <a:xfrm>
              <a:off x="1229868" y="4660582"/>
              <a:ext cx="4207764" cy="1237107"/>
            </a:xfrm>
            <a:prstGeom prst="rect">
              <a:avLst/>
            </a:prstGeom>
            <a:noFill/>
            <a:ln>
              <a:noFill/>
            </a:ln>
          </p:spPr>
          <p:txBody>
            <a:bodyPr wrap="none" lIns="0" tIns="0" rIns="0" bIns="0" anchor="t" anchorCtr="0">
              <a:spAutoFit/>
            </a:bodyPr>
            <a:lstStyle/>
            <a:p>
              <a:pPr algn="l">
                <a:lnSpc>
                  <a:spcPts val="2400"/>
                </a:lnSpc>
              </a:pPr>
              <a:r>
                <a:rPr lang="zh-CN" sz="1650" b="1" dirty="0">
                  <a:solidFill>
                    <a:schemeClr val="accent1"/>
                  </a:solidFill>
                  <a:latin typeface="+mn-lt"/>
                  <a:ea typeface="+mn-ea"/>
                  <a:cs typeface="+mn-cs"/>
                </a:rPr>
                <a:t>质量和安全生产隐患排查治理</a:t>
              </a:r>
              <a:r>
                <a:rPr lang="zh-CN" sz="1650" dirty="0">
                  <a:solidFill>
                    <a:schemeClr val="dk1"/>
                  </a:solidFill>
                  <a:latin typeface="+mn-lt"/>
                  <a:ea typeface="+mn-ea"/>
                  <a:cs typeface="+mn-cs"/>
                </a:rPr>
                <a:t>、风险管控、</a:t>
              </a:r>
              <a:br/>
              <a:r>
                <a:rPr lang="zh-CN" sz="1650" dirty="0">
                  <a:solidFill>
                    <a:schemeClr val="dk1"/>
                  </a:solidFill>
                  <a:latin typeface="+mn-lt"/>
                  <a:ea typeface="+mn-ea"/>
                  <a:cs typeface="+mn-cs"/>
                </a:rPr>
                <a:t>质量检验制度，及时处置工程质量问题和安全</a:t>
              </a:r>
              <a:br/>
              <a:r>
                <a:rPr lang="zh-CN" sz="1650" dirty="0">
                  <a:solidFill>
                    <a:schemeClr val="dk1"/>
                  </a:solidFill>
                  <a:latin typeface="+mn-lt"/>
                  <a:ea typeface="+mn-ea"/>
                  <a:cs typeface="+mn-cs"/>
                </a:rPr>
                <a:t>生产隐患，负责对存在质量问题的工程进行</a:t>
              </a:r>
              <a:br/>
              <a:r>
                <a:rPr lang="zh-CN" sz="1650" dirty="0">
                  <a:solidFill>
                    <a:schemeClr val="dk1"/>
                  </a:solidFill>
                  <a:latin typeface="+mn-lt"/>
                  <a:ea typeface="+mn-ea"/>
                  <a:cs typeface="+mn-cs"/>
                </a:rPr>
                <a:t>整改维护。</a:t>
              </a:r>
            </a:p>
          </p:txBody>
        </p:sp>
      </p:grpSp>
      <p:grpSp>
        <p:nvGrpSpPr>
          <p:cNvPr id="34" name="build-duty-4"/>
          <p:cNvGrpSpPr/>
          <p:nvPr/>
        </p:nvGrpSpPr>
        <p:grpSpPr>
          <a:xfrm>
            <a:off x="6210300" y="1771650"/>
            <a:ext cx="5448300" cy="1028700"/>
            <a:chOff x="6210300" y="1771650"/>
            <a:chExt cx="5448300" cy="1028700"/>
          </a:xfrm>
        </p:grpSpPr>
        <p:sp>
          <p:nvSpPr>
            <p:cNvPr id="30" name="Rectangle 30"/>
            <p:cNvSpPr/>
            <p:nvPr/>
          </p:nvSpPr>
          <p:spPr>
            <a:xfrm>
              <a:off x="6210300" y="1771650"/>
              <a:ext cx="5448300" cy="1028700"/>
            </a:xfrm>
            <a:prstGeom prst="roundRect">
              <a:avLst>
                <a:gd name="adj" fmla="val 5556"/>
              </a:avLst>
            </a:prstGeom>
            <a:solidFill>
              <a:schemeClr val="lt2"/>
            </a:solidFill>
            <a:ln>
              <a:noFill/>
            </a:ln>
          </p:spPr>
        </p:sp>
        <p:sp>
          <p:nvSpPr>
            <p:cNvPr id="31" name="Ellipse 31"/>
            <p:cNvSpPr/>
            <p:nvPr/>
          </p:nvSpPr>
          <p:spPr>
            <a:xfrm>
              <a:off x="6362700" y="1905000"/>
              <a:ext cx="419100" cy="419100"/>
            </a:xfrm>
            <a:prstGeom prst="ellipse">
              <a:avLst/>
            </a:prstGeom>
            <a:solidFill>
              <a:schemeClr val="accent1"/>
            </a:solidFill>
            <a:ln>
              <a:noFill/>
            </a:ln>
          </p:spPr>
        </p:sp>
        <p:sp>
          <p:nvSpPr>
            <p:cNvPr id="32" name="TextBox 32"/>
            <p:cNvSpPr txBox="1"/>
            <p:nvPr/>
          </p:nvSpPr>
          <p:spPr>
            <a:xfrm>
              <a:off x="6392350" y="196691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04</a:t>
              </a:r>
            </a:p>
          </p:txBody>
        </p:sp>
        <p:sp>
          <p:nvSpPr>
            <p:cNvPr id="33" name="TextBox 33"/>
            <p:cNvSpPr txBox="1"/>
            <p:nvPr/>
          </p:nvSpPr>
          <p:spPr>
            <a:xfrm>
              <a:off x="6906768" y="1993582"/>
              <a:ext cx="3788664" cy="6275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施工中发现实际与勘查成果</a:t>
              </a:r>
              <a:r>
                <a:rPr lang="zh-CN" sz="1650" b="1" dirty="0">
                  <a:solidFill>
                    <a:schemeClr val="accent2"/>
                  </a:solidFill>
                  <a:latin typeface="+mn-lt"/>
                  <a:ea typeface="+mn-ea"/>
                  <a:cs typeface="+mn-cs"/>
                </a:rPr>
                <a:t>出入较大</a:t>
              </a:r>
              <a:r>
                <a:rPr lang="zh-CN" sz="1650" dirty="0">
                  <a:solidFill>
                    <a:schemeClr val="dk1"/>
                  </a:solidFill>
                  <a:latin typeface="+mn-lt"/>
                  <a:ea typeface="+mn-ea"/>
                  <a:cs typeface="+mn-cs"/>
                </a:rPr>
                <a:t>时，</a:t>
              </a:r>
              <a:br/>
              <a:r>
                <a:rPr lang="zh-CN" sz="1650" dirty="0">
                  <a:solidFill>
                    <a:schemeClr val="dk1"/>
                  </a:solidFill>
                  <a:latin typeface="+mn-lt"/>
                  <a:ea typeface="+mn-ea"/>
                  <a:cs typeface="+mn-cs"/>
                </a:rPr>
                <a:t>应及时通知</a:t>
              </a:r>
              <a:r>
                <a:rPr lang="zh-CN" sz="1650" b="1" dirty="0">
                  <a:solidFill>
                    <a:schemeClr val="accent1"/>
                  </a:solidFill>
                  <a:latin typeface="+mn-lt"/>
                  <a:ea typeface="+mn-ea"/>
                  <a:cs typeface="+mn-cs"/>
                </a:rPr>
                <a:t>建设单位和监理单位</a:t>
              </a:r>
              <a:r>
                <a:rPr lang="zh-CN" sz="1650" dirty="0">
                  <a:solidFill>
                    <a:schemeClr val="dk1"/>
                  </a:solidFill>
                  <a:latin typeface="+mn-lt"/>
                  <a:ea typeface="+mn-ea"/>
                  <a:cs typeface="+mn-cs"/>
                </a:rPr>
                <a:t>。</a:t>
              </a:r>
            </a:p>
          </p:txBody>
        </p:sp>
      </p:grpSp>
      <p:grpSp>
        <p:nvGrpSpPr>
          <p:cNvPr id="39" name="build-duty-5"/>
          <p:cNvGrpSpPr/>
          <p:nvPr/>
        </p:nvGrpSpPr>
        <p:grpSpPr>
          <a:xfrm>
            <a:off x="6210300" y="2952750"/>
            <a:ext cx="5448300" cy="1333500"/>
            <a:chOff x="6210300" y="2952750"/>
            <a:chExt cx="5448300" cy="1333500"/>
          </a:xfrm>
        </p:grpSpPr>
        <p:sp>
          <p:nvSpPr>
            <p:cNvPr id="35" name="Rectangle 35"/>
            <p:cNvSpPr/>
            <p:nvPr/>
          </p:nvSpPr>
          <p:spPr>
            <a:xfrm>
              <a:off x="6210300" y="2952750"/>
              <a:ext cx="5448300" cy="1333500"/>
            </a:xfrm>
            <a:prstGeom prst="roundRect">
              <a:avLst>
                <a:gd name="adj" fmla="val 4286"/>
              </a:avLst>
            </a:prstGeom>
            <a:solidFill>
              <a:schemeClr val="lt2"/>
            </a:solidFill>
            <a:ln>
              <a:noFill/>
            </a:ln>
          </p:spPr>
        </p:sp>
        <p:sp>
          <p:nvSpPr>
            <p:cNvPr id="36" name="Ellipse 36"/>
            <p:cNvSpPr/>
            <p:nvPr/>
          </p:nvSpPr>
          <p:spPr>
            <a:xfrm>
              <a:off x="6362700" y="3086100"/>
              <a:ext cx="419100" cy="419100"/>
            </a:xfrm>
            <a:prstGeom prst="ellipse">
              <a:avLst/>
            </a:prstGeom>
            <a:solidFill>
              <a:schemeClr val="accent1"/>
            </a:solidFill>
            <a:ln>
              <a:noFill/>
            </a:ln>
          </p:spPr>
        </p:sp>
        <p:sp>
          <p:nvSpPr>
            <p:cNvPr id="37" name="TextBox 37"/>
            <p:cNvSpPr txBox="1"/>
            <p:nvPr/>
          </p:nvSpPr>
          <p:spPr>
            <a:xfrm>
              <a:off x="6392350" y="314801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05</a:t>
              </a:r>
            </a:p>
          </p:txBody>
        </p:sp>
        <p:sp>
          <p:nvSpPr>
            <p:cNvPr id="38" name="TextBox 38"/>
            <p:cNvSpPr txBox="1"/>
            <p:nvPr/>
          </p:nvSpPr>
          <p:spPr>
            <a:xfrm>
              <a:off x="6906768" y="3174682"/>
              <a:ext cx="4207764" cy="9323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开展</a:t>
              </a:r>
              <a:r>
                <a:rPr lang="zh-CN" sz="1650" b="1" dirty="0">
                  <a:solidFill>
                    <a:schemeClr val="accent1"/>
                  </a:solidFill>
                  <a:latin typeface="+mn-lt"/>
                  <a:ea typeface="+mn-ea"/>
                  <a:cs typeface="+mn-cs"/>
                </a:rPr>
                <a:t>施工安全专项风险评估</a:t>
              </a:r>
              <a:r>
                <a:rPr lang="zh-CN" sz="1650" dirty="0">
                  <a:solidFill>
                    <a:schemeClr val="dk1"/>
                  </a:solidFill>
                  <a:latin typeface="+mn-lt"/>
                  <a:ea typeface="+mn-ea"/>
                  <a:cs typeface="+mn-cs"/>
                </a:rPr>
                <a:t>，对危险性较大的</a:t>
              </a:r>
              <a:br/>
              <a:r>
                <a:rPr lang="zh-CN" sz="1650" dirty="0">
                  <a:solidFill>
                    <a:schemeClr val="dk1"/>
                  </a:solidFill>
                  <a:latin typeface="+mn-lt"/>
                  <a:ea typeface="+mn-ea"/>
                  <a:cs typeface="+mn-cs"/>
                </a:rPr>
                <a:t>土方开挖、模板及支撑体系、人工挖孔桩等</a:t>
              </a:r>
              <a:br/>
              <a:r>
                <a:rPr lang="zh-CN" sz="1650" dirty="0">
                  <a:solidFill>
                    <a:schemeClr val="dk1"/>
                  </a:solidFill>
                  <a:latin typeface="+mn-lt"/>
                  <a:ea typeface="+mn-ea"/>
                  <a:cs typeface="+mn-cs"/>
                </a:rPr>
                <a:t>分部分项工程，应当编制安全</a:t>
              </a:r>
              <a:r>
                <a:rPr lang="zh-CN" sz="1650" b="1" dirty="0">
                  <a:solidFill>
                    <a:schemeClr val="accent2"/>
                  </a:solidFill>
                  <a:latin typeface="+mn-lt"/>
                  <a:ea typeface="+mn-ea"/>
                  <a:cs typeface="+mn-cs"/>
                </a:rPr>
                <a:t>专项施工方案</a:t>
              </a:r>
              <a:r>
                <a:rPr lang="zh-CN" sz="1650" dirty="0">
                  <a:solidFill>
                    <a:schemeClr val="dk1"/>
                  </a:solidFill>
                  <a:latin typeface="+mn-lt"/>
                  <a:ea typeface="+mn-ea"/>
                  <a:cs typeface="+mn-cs"/>
                </a:rPr>
                <a:t>。</a:t>
              </a:r>
            </a:p>
          </p:txBody>
        </p:sp>
      </p:grpSp>
      <p:grpSp>
        <p:nvGrpSpPr>
          <p:cNvPr id="45" name="build-duty-6"/>
          <p:cNvGrpSpPr/>
          <p:nvPr/>
        </p:nvGrpSpPr>
        <p:grpSpPr>
          <a:xfrm>
            <a:off x="6210300" y="4438650"/>
            <a:ext cx="5448300" cy="1638300"/>
            <a:chOff x="6210300" y="4438650"/>
            <a:chExt cx="5448300" cy="1638300"/>
          </a:xfrm>
        </p:grpSpPr>
        <p:sp>
          <p:nvSpPr>
            <p:cNvPr id="40" name="Rectangle 40"/>
            <p:cNvSpPr/>
            <p:nvPr/>
          </p:nvSpPr>
          <p:spPr>
            <a:xfrm>
              <a:off x="6210300" y="4438650"/>
              <a:ext cx="5448300" cy="1638300"/>
            </a:xfrm>
            <a:prstGeom prst="roundRect">
              <a:avLst>
                <a:gd name="adj" fmla="val 3488"/>
              </a:avLst>
            </a:prstGeom>
            <a:solidFill>
              <a:schemeClr val="lt2"/>
            </a:solidFill>
            <a:ln>
              <a:noFill/>
            </a:ln>
          </p:spPr>
        </p:sp>
        <p:sp>
          <p:nvSpPr>
            <p:cNvPr id="41" name="Ellipse 41"/>
            <p:cNvSpPr/>
            <p:nvPr/>
          </p:nvSpPr>
          <p:spPr>
            <a:xfrm>
              <a:off x="6362700" y="4572000"/>
              <a:ext cx="419100" cy="419100"/>
            </a:xfrm>
            <a:prstGeom prst="ellipse">
              <a:avLst/>
            </a:prstGeom>
            <a:solidFill>
              <a:schemeClr val="accent1"/>
            </a:solidFill>
            <a:ln>
              <a:noFill/>
            </a:ln>
          </p:spPr>
        </p:sp>
        <p:sp>
          <p:nvSpPr>
            <p:cNvPr id="42" name="TextBox 42"/>
            <p:cNvSpPr txBox="1"/>
            <p:nvPr/>
          </p:nvSpPr>
          <p:spPr>
            <a:xfrm>
              <a:off x="6392350" y="4633912"/>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06</a:t>
              </a:r>
            </a:p>
          </p:txBody>
        </p:sp>
        <p:sp>
          <p:nvSpPr>
            <p:cNvPr id="43" name="TextBox 43"/>
            <p:cNvSpPr txBox="1"/>
            <p:nvPr/>
          </p:nvSpPr>
          <p:spPr>
            <a:xfrm>
              <a:off x="6906768" y="4660582"/>
              <a:ext cx="3788664" cy="9323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采取必要的</a:t>
              </a:r>
              <a:r>
                <a:rPr lang="zh-CN" sz="1650" b="1" dirty="0">
                  <a:solidFill>
                    <a:schemeClr val="accent1"/>
                  </a:solidFill>
                  <a:latin typeface="+mn-lt"/>
                  <a:ea typeface="+mn-ea"/>
                  <a:cs typeface="+mn-cs"/>
                </a:rPr>
                <a:t>安全措施</a:t>
              </a:r>
              <a:r>
                <a:rPr lang="zh-CN" sz="1650" dirty="0">
                  <a:solidFill>
                    <a:schemeClr val="dk1"/>
                  </a:solidFill>
                  <a:latin typeface="+mn-lt"/>
                  <a:ea typeface="+mn-ea"/>
                  <a:cs typeface="+mn-cs"/>
                </a:rPr>
                <a:t>防范安全生产事故，</a:t>
              </a:r>
              <a:br/>
              <a:r>
                <a:rPr lang="zh-CN" sz="1650" dirty="0">
                  <a:solidFill>
                    <a:schemeClr val="dk1"/>
                  </a:solidFill>
                  <a:latin typeface="+mn-lt"/>
                  <a:ea typeface="+mn-ea"/>
                  <a:cs typeface="+mn-cs"/>
                </a:rPr>
                <a:t>施工现场的办公、生活区不得设置在</a:t>
              </a:r>
              <a:br/>
              <a:r>
                <a:rPr lang="zh-CN" sz="1650" dirty="0">
                  <a:solidFill>
                    <a:schemeClr val="dk1"/>
                  </a:solidFill>
                  <a:latin typeface="+mn-lt"/>
                  <a:ea typeface="+mn-ea"/>
                  <a:cs typeface="+mn-cs"/>
                </a:rPr>
                <a:t>地质灾害危险区内。</a:t>
              </a:r>
            </a:p>
          </p:txBody>
        </p:sp>
        <p:sp>
          <p:nvSpPr>
            <p:cNvPr id="44" name="Freeform 44"/>
            <p:cNvSpPr/>
            <p:nvPr/>
          </p:nvSpPr>
          <p:spPr>
            <a:xfrm>
              <a:off x="11174200" y="5717159"/>
              <a:ext cx="282851" cy="245440"/>
            </a:xfrm>
            <a:custGeom>
              <a:avLst/>
              <a:gdLst/>
              <a:ahLst/>
              <a:cxnLst/>
              <a:rect l="l" t="t" r="r" b="b"/>
              <a:pathLst>
                <a:path w="282851" h="245440">
                  <a:moveTo>
                    <a:pt x="141499" y="0"/>
                  </a:moveTo>
                  <a:cubicBezTo>
                    <a:pt x="153628" y="0"/>
                    <a:pt x="164931" y="5931"/>
                    <a:pt x="171852" y="15837"/>
                  </a:cubicBezTo>
                  <a:lnTo>
                    <a:pt x="173186" y="17869"/>
                  </a:lnTo>
                  <a:lnTo>
                    <a:pt x="276233" y="189928"/>
                  </a:lnTo>
                  <a:cubicBezTo>
                    <a:pt x="282599" y="200953"/>
                    <a:pt x="282851" y="214477"/>
                    <a:pt x="276900" y="225732"/>
                  </a:cubicBezTo>
                  <a:cubicBezTo>
                    <a:pt x="270949" y="236986"/>
                    <a:pt x="259630" y="244392"/>
                    <a:pt x="246934" y="245338"/>
                  </a:cubicBezTo>
                  <a:lnTo>
                    <a:pt x="244458" y="245440"/>
                  </a:lnTo>
                  <a:lnTo>
                    <a:pt x="38401" y="245440"/>
                  </a:lnTo>
                  <a:cubicBezTo>
                    <a:pt x="25693" y="245297"/>
                    <a:pt x="13947" y="238642"/>
                    <a:pt x="7291" y="227816"/>
                  </a:cubicBezTo>
                  <a:cubicBezTo>
                    <a:pt x="635" y="216989"/>
                    <a:pt x="0" y="203504"/>
                    <a:pt x="5610" y="192100"/>
                  </a:cubicBezTo>
                  <a:lnTo>
                    <a:pt x="6867" y="189750"/>
                  </a:lnTo>
                  <a:lnTo>
                    <a:pt x="109864" y="17818"/>
                  </a:lnTo>
                  <a:cubicBezTo>
                    <a:pt x="116570" y="6758"/>
                    <a:pt x="128565" y="3"/>
                    <a:pt x="141499" y="0"/>
                  </a:cubicBezTo>
                  <a:close/>
                  <a:moveTo>
                    <a:pt x="141626" y="169291"/>
                  </a:moveTo>
                  <a:lnTo>
                    <a:pt x="140013" y="169379"/>
                  </a:lnTo>
                  <a:cubicBezTo>
                    <a:pt x="133625" y="170139"/>
                    <a:pt x="128813" y="175557"/>
                    <a:pt x="128813" y="181991"/>
                  </a:cubicBezTo>
                  <a:cubicBezTo>
                    <a:pt x="128813" y="188424"/>
                    <a:pt x="133625" y="193842"/>
                    <a:pt x="140013" y="194602"/>
                  </a:cubicBezTo>
                  <a:lnTo>
                    <a:pt x="141499" y="194691"/>
                  </a:lnTo>
                  <a:lnTo>
                    <a:pt x="143112" y="194602"/>
                  </a:lnTo>
                  <a:cubicBezTo>
                    <a:pt x="149501" y="193842"/>
                    <a:pt x="154312" y="188424"/>
                    <a:pt x="154312" y="181991"/>
                  </a:cubicBezTo>
                  <a:cubicBezTo>
                    <a:pt x="154312" y="175557"/>
                    <a:pt x="149501" y="170139"/>
                    <a:pt x="143112" y="169379"/>
                  </a:cubicBezTo>
                  <a:lnTo>
                    <a:pt x="141626" y="169291"/>
                  </a:lnTo>
                  <a:close/>
                  <a:moveTo>
                    <a:pt x="141499" y="80391"/>
                  </a:moveTo>
                  <a:cubicBezTo>
                    <a:pt x="135061" y="80392"/>
                    <a:pt x="129641" y="85211"/>
                    <a:pt x="128888" y="91605"/>
                  </a:cubicBezTo>
                  <a:lnTo>
                    <a:pt x="128799" y="93091"/>
                  </a:lnTo>
                  <a:lnTo>
                    <a:pt x="128799" y="143891"/>
                  </a:lnTo>
                  <a:lnTo>
                    <a:pt x="128888" y="145377"/>
                  </a:lnTo>
                  <a:cubicBezTo>
                    <a:pt x="129648" y="151765"/>
                    <a:pt x="135065" y="156576"/>
                    <a:pt x="141499" y="156576"/>
                  </a:cubicBezTo>
                  <a:cubicBezTo>
                    <a:pt x="147933" y="156576"/>
                    <a:pt x="153350" y="151765"/>
                    <a:pt x="154110" y="145377"/>
                  </a:cubicBezTo>
                  <a:lnTo>
                    <a:pt x="154199" y="143891"/>
                  </a:lnTo>
                  <a:lnTo>
                    <a:pt x="154199" y="93091"/>
                  </a:lnTo>
                  <a:lnTo>
                    <a:pt x="154110" y="91605"/>
                  </a:lnTo>
                  <a:cubicBezTo>
                    <a:pt x="153357" y="85211"/>
                    <a:pt x="147938" y="80392"/>
                    <a:pt x="141499" y="80391"/>
                  </a:cubicBezTo>
                  <a:close/>
                </a:path>
              </a:pathLst>
            </a:custGeom>
            <a:solidFill>
              <a:srgbClr val="5B9BD5"/>
            </a:solidFill>
            <a:ln>
              <a:noFill/>
            </a:ln>
          </p:spPr>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par>
                          <p:cTn id="8" fill="hold">
                            <p:stCondLst>
                              <p:cond delay="3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350"/>
                                        <p:tgtEl>
                                          <p:spTgt spid="24"/>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350"/>
                                        <p:tgtEl>
                                          <p:spTgt spid="29"/>
                                        </p:tgtEl>
                                      </p:cBhvr>
                                    </p:animEffect>
                                  </p:childTnLst>
                                </p:cTn>
                              </p:par>
                            </p:childTnLst>
                          </p:cTn>
                        </p:par>
                        <p:par>
                          <p:cTn id="16" fill="hold">
                            <p:stCondLst>
                              <p:cond delay="205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350"/>
                                        <p:tgtEl>
                                          <p:spTgt spid="34"/>
                                        </p:tgtEl>
                                      </p:cBhvr>
                                    </p:animEffect>
                                  </p:childTnLst>
                                </p:cTn>
                              </p:par>
                            </p:childTnLst>
                          </p:cTn>
                        </p:par>
                        <p:par>
                          <p:cTn id="20" fill="hold">
                            <p:stCondLst>
                              <p:cond delay="29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50"/>
                                        <p:tgtEl>
                                          <p:spTgt spid="39"/>
                                        </p:tgtEl>
                                      </p:cBhvr>
                                    </p:animEffect>
                                  </p:childTnLst>
                                </p:cTn>
                              </p:par>
                            </p:childTnLst>
                          </p:cTn>
                        </p:par>
                        <p:par>
                          <p:cTn id="24" fill="hold">
                            <p:stCondLst>
                              <p:cond delay="375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3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4" name="other-requirements"/>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sp>
          <p:nvSpPr>
            <p:cNvPr id="13" name="TextBox 13"/>
            <p:cNvSpPr txBox="1"/>
            <p:nvPr/>
          </p:nvSpPr>
          <p:spPr>
            <a:xfrm>
              <a:off x="752856" y="1224915"/>
              <a:ext cx="2926080"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对项目施工单位的其它要求</a:t>
              </a:r>
            </a:p>
          </p:txBody>
        </p:sp>
      </p:grpSp>
      <p:grpSp>
        <p:nvGrpSpPr>
          <p:cNvPr id="17" name="article-15"/>
          <p:cNvGrpSpPr/>
          <p:nvPr/>
        </p:nvGrpSpPr>
        <p:grpSpPr>
          <a:xfrm>
            <a:off x="533400" y="2038350"/>
            <a:ext cx="5106924" cy="1091184"/>
            <a:chOff x="533400" y="2038350"/>
            <a:chExt cx="5106924" cy="1091184"/>
          </a:xfrm>
        </p:grpSpPr>
        <p:sp>
          <p:nvSpPr>
            <p:cNvPr id="15" name="Rectangle 15"/>
            <p:cNvSpPr/>
            <p:nvPr/>
          </p:nvSpPr>
          <p:spPr>
            <a:xfrm>
              <a:off x="533400" y="2038350"/>
              <a:ext cx="47625" cy="1009650"/>
            </a:xfrm>
            <a:prstGeom prst="rect">
              <a:avLst/>
            </a:prstGeom>
            <a:solidFill>
              <a:schemeClr val="accent1"/>
            </a:solidFill>
            <a:ln>
              <a:noFill/>
            </a:ln>
          </p:spPr>
        </p:sp>
        <p:sp>
          <p:nvSpPr>
            <p:cNvPr id="16" name="TextBox 16"/>
            <p:cNvSpPr txBox="1"/>
            <p:nvPr/>
          </p:nvSpPr>
          <p:spPr>
            <a:xfrm>
              <a:off x="752856" y="2053590"/>
              <a:ext cx="4887468" cy="1075944"/>
            </a:xfrm>
            <a:prstGeom prst="rect">
              <a:avLst/>
            </a:prstGeom>
            <a:noFill/>
            <a:ln>
              <a:noFill/>
            </a:ln>
          </p:spPr>
          <p:txBody>
            <a:bodyPr wrap="none" lIns="0" tIns="0" rIns="0" bIns="0" anchor="t" anchorCtr="0">
              <a:spAutoFit/>
            </a:bodyPr>
            <a:lstStyle/>
            <a:p>
              <a:pPr algn="l">
                <a:lnSpc>
                  <a:spcPts val="2850"/>
                </a:lnSpc>
              </a:pPr>
              <a:r>
                <a:rPr lang="zh-CN" sz="1800" b="1" dirty="0">
                  <a:solidFill>
                    <a:schemeClr val="accent1"/>
                  </a:solidFill>
                  <a:latin typeface="+mn-lt"/>
                  <a:ea typeface="+mn-ea"/>
                  <a:cs typeface="+mn-cs"/>
                </a:rPr>
                <a:t>第十五条</a:t>
              </a:r>
              <a:r>
                <a:rPr lang="zh-CN" sz="1800" dirty="0">
                  <a:solidFill>
                    <a:schemeClr val="dk1"/>
                  </a:solidFill>
                  <a:latin typeface="+mn-lt"/>
                  <a:ea typeface="+mn-ea"/>
                  <a:cs typeface="+mn-cs"/>
                </a:rPr>
                <a:t xml:space="preserve"> 地质灾害治理工程实行</a:t>
              </a:r>
              <a:r>
                <a:rPr lang="zh-CN" sz="1800" b="1" dirty="0">
                  <a:solidFill>
                    <a:schemeClr val="accent1"/>
                  </a:solidFill>
                  <a:latin typeface="+mn-lt"/>
                  <a:ea typeface="+mn-ea"/>
                  <a:cs typeface="+mn-cs"/>
                </a:rPr>
                <a:t>施工总承包制</a:t>
              </a:r>
              <a:r>
                <a:rPr lang="zh-CN" sz="1800" dirty="0">
                  <a:solidFill>
                    <a:schemeClr val="dk1"/>
                  </a:solidFill>
                  <a:latin typeface="+mn-lt"/>
                  <a:ea typeface="+mn-ea"/>
                  <a:cs typeface="+mn-cs"/>
                </a:rPr>
                <a:t>，</a:t>
              </a:r>
              <a:br/>
              <a:r>
                <a:rPr lang="zh-CN" sz="1800" dirty="0">
                  <a:solidFill>
                    <a:schemeClr val="dk1"/>
                  </a:solidFill>
                  <a:latin typeface="+mn-lt"/>
                  <a:ea typeface="+mn-ea"/>
                  <a:cs typeface="+mn-cs"/>
                </a:rPr>
                <a:t>施工单位不得将其承接的工程进行</a:t>
              </a:r>
              <a:r>
                <a:rPr lang="zh-CN" sz="1800" b="1" dirty="0">
                  <a:solidFill>
                    <a:schemeClr val="accent2"/>
                  </a:solidFill>
                  <a:latin typeface="+mn-lt"/>
                  <a:ea typeface="+mn-ea"/>
                  <a:cs typeface="+mn-cs"/>
                </a:rPr>
                <a:t>转包</a:t>
              </a:r>
              <a:br/>
              <a:r>
                <a:rPr lang="zh-CN" sz="1800" dirty="0">
                  <a:solidFill>
                    <a:schemeClr val="dk1"/>
                  </a:solidFill>
                  <a:latin typeface="+mn-lt"/>
                  <a:ea typeface="+mn-ea"/>
                  <a:cs typeface="+mn-cs"/>
                </a:rPr>
                <a:t>或者</a:t>
              </a:r>
              <a:r>
                <a:rPr lang="zh-CN" sz="1800" b="1" dirty="0">
                  <a:solidFill>
                    <a:schemeClr val="accent2"/>
                  </a:solidFill>
                  <a:latin typeface="+mn-lt"/>
                  <a:ea typeface="+mn-ea"/>
                  <a:cs typeface="+mn-cs"/>
                </a:rPr>
                <a:t>违法分包</a:t>
              </a:r>
              <a:r>
                <a:rPr lang="zh-CN" sz="1800" dirty="0">
                  <a:solidFill>
                    <a:schemeClr val="dk1"/>
                  </a:solidFill>
                  <a:latin typeface="+mn-lt"/>
                  <a:ea typeface="+mn-ea"/>
                  <a:cs typeface="+mn-cs"/>
                </a:rPr>
                <a:t>。</a:t>
              </a:r>
            </a:p>
          </p:txBody>
        </p:sp>
      </p:grpSp>
      <p:grpSp>
        <p:nvGrpSpPr>
          <p:cNvPr id="22" name="article-16"/>
          <p:cNvGrpSpPr/>
          <p:nvPr/>
        </p:nvGrpSpPr>
        <p:grpSpPr>
          <a:xfrm>
            <a:off x="533400" y="3448050"/>
            <a:ext cx="5524500" cy="2329434"/>
            <a:chOff x="533400" y="3448050"/>
            <a:chExt cx="5524500" cy="2329434"/>
          </a:xfrm>
        </p:grpSpPr>
        <p:sp>
          <p:nvSpPr>
            <p:cNvPr id="18" name="Rectangle 18"/>
            <p:cNvSpPr/>
            <p:nvPr/>
          </p:nvSpPr>
          <p:spPr>
            <a:xfrm>
              <a:off x="533400" y="3448050"/>
              <a:ext cx="47625" cy="1371600"/>
            </a:xfrm>
            <a:prstGeom prst="rect">
              <a:avLst/>
            </a:prstGeom>
            <a:solidFill>
              <a:schemeClr val="accent1"/>
            </a:solidFill>
            <a:ln>
              <a:noFill/>
            </a:ln>
          </p:spPr>
        </p:sp>
        <p:sp>
          <p:nvSpPr>
            <p:cNvPr id="19" name="TextBox 19"/>
            <p:cNvSpPr txBox="1"/>
            <p:nvPr/>
          </p:nvSpPr>
          <p:spPr>
            <a:xfrm>
              <a:off x="752856" y="3463290"/>
              <a:ext cx="5047488" cy="1437894"/>
            </a:xfrm>
            <a:prstGeom prst="rect">
              <a:avLst/>
            </a:prstGeom>
            <a:noFill/>
            <a:ln>
              <a:noFill/>
            </a:ln>
          </p:spPr>
          <p:txBody>
            <a:bodyPr wrap="none" lIns="0" tIns="0" rIns="0" bIns="0" anchor="t" anchorCtr="0">
              <a:spAutoFit/>
            </a:bodyPr>
            <a:lstStyle/>
            <a:p>
              <a:pPr algn="l">
                <a:lnSpc>
                  <a:spcPts val="2850"/>
                </a:lnSpc>
              </a:pPr>
              <a:r>
                <a:rPr lang="zh-CN" sz="1800" b="1" dirty="0">
                  <a:solidFill>
                    <a:schemeClr val="accent1"/>
                  </a:solidFill>
                  <a:latin typeface="+mn-lt"/>
                  <a:ea typeface="+mn-ea"/>
                  <a:cs typeface="+mn-cs"/>
                </a:rPr>
                <a:t>第十六条</a:t>
              </a:r>
              <a:r>
                <a:rPr lang="zh-CN" sz="1800" dirty="0">
                  <a:solidFill>
                    <a:schemeClr val="dk1"/>
                  </a:solidFill>
                  <a:latin typeface="+mn-lt"/>
                  <a:ea typeface="+mn-ea"/>
                  <a:cs typeface="+mn-cs"/>
                </a:rPr>
                <a:t xml:space="preserve"> 施工单位应当根据设计要求，</a:t>
              </a:r>
              <a:br/>
              <a:r>
                <a:rPr lang="zh-CN" sz="1800" dirty="0">
                  <a:solidFill>
                    <a:schemeClr val="dk1"/>
                  </a:solidFill>
                  <a:latin typeface="+mn-lt"/>
                  <a:ea typeface="+mn-ea"/>
                  <a:cs typeface="+mn-cs"/>
                </a:rPr>
                <a:t>做好地质灾害治理工程监测工作并形成</a:t>
              </a:r>
              <a:r>
                <a:rPr lang="zh-CN" sz="1800" b="1" dirty="0">
                  <a:solidFill>
                    <a:schemeClr val="accent1"/>
                  </a:solidFill>
                  <a:latin typeface="+mn-lt"/>
                  <a:ea typeface="+mn-ea"/>
                  <a:cs typeface="+mn-cs"/>
                </a:rPr>
                <a:t>监测记录</a:t>
              </a:r>
              <a:r>
                <a:rPr lang="zh-CN" sz="1800" dirty="0">
                  <a:solidFill>
                    <a:schemeClr val="dk1"/>
                  </a:solidFill>
                  <a:latin typeface="+mn-lt"/>
                  <a:ea typeface="+mn-ea"/>
                  <a:cs typeface="+mn-cs"/>
                </a:rPr>
                <a:t>，</a:t>
              </a:r>
              <a:br/>
              <a:r>
                <a:rPr lang="zh-CN" sz="1800" dirty="0">
                  <a:solidFill>
                    <a:schemeClr val="dk1"/>
                  </a:solidFill>
                  <a:latin typeface="+mn-lt"/>
                  <a:ea typeface="+mn-ea"/>
                  <a:cs typeface="+mn-cs"/>
                </a:rPr>
                <a:t>监测周期包含施工期间以及竣工验收后</a:t>
              </a:r>
              <a:br/>
              <a:r>
                <a:rPr lang="zh-CN" sz="1800" b="1" dirty="0">
                  <a:solidFill>
                    <a:schemeClr val="accent2"/>
                  </a:solidFill>
                  <a:latin typeface="+mn-lt"/>
                  <a:ea typeface="+mn-ea"/>
                  <a:cs typeface="+mn-cs"/>
                </a:rPr>
                <a:t>不少于一个水文年</a:t>
              </a:r>
              <a:r>
                <a:rPr lang="zh-CN" sz="1800" dirty="0">
                  <a:solidFill>
                    <a:schemeClr val="dk1"/>
                  </a:solidFill>
                  <a:latin typeface="+mn-lt"/>
                  <a:ea typeface="+mn-ea"/>
                  <a:cs typeface="+mn-cs"/>
                </a:rPr>
                <a:t>。</a:t>
              </a:r>
            </a:p>
          </p:txBody>
        </p:sp>
        <p:sp>
          <p:nvSpPr>
            <p:cNvPr id="20" name="Rectangle 20"/>
            <p:cNvSpPr/>
            <p:nvPr/>
          </p:nvSpPr>
          <p:spPr>
            <a:xfrm>
              <a:off x="762000" y="4991100"/>
              <a:ext cx="5295900" cy="762000"/>
            </a:xfrm>
            <a:prstGeom prst="roundRect">
              <a:avLst>
                <a:gd name="adj" fmla="val 7500"/>
              </a:avLst>
            </a:prstGeom>
            <a:solidFill>
              <a:schemeClr val="lt2"/>
            </a:solidFill>
            <a:ln>
              <a:noFill/>
            </a:ln>
          </p:spPr>
        </p:sp>
        <p:sp>
          <p:nvSpPr>
            <p:cNvPr id="21" name="TextBox 21"/>
            <p:cNvSpPr txBox="1"/>
            <p:nvPr/>
          </p:nvSpPr>
          <p:spPr>
            <a:xfrm>
              <a:off x="943356" y="5101590"/>
              <a:ext cx="390448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设计文件要求委托</a:t>
              </a:r>
              <a:r>
                <a:rPr lang="zh-CN" sz="1800" b="1" dirty="0">
                  <a:solidFill>
                    <a:schemeClr val="accent1"/>
                  </a:solidFill>
                  <a:latin typeface="+mn-lt"/>
                  <a:ea typeface="+mn-ea"/>
                  <a:cs typeface="+mn-cs"/>
                </a:rPr>
                <a:t>第三方进行监测</a:t>
              </a:r>
              <a:r>
                <a:rPr lang="zh-CN" sz="1800" dirty="0">
                  <a:solidFill>
                    <a:schemeClr val="dk1"/>
                  </a:solidFill>
                  <a:latin typeface="+mn-lt"/>
                  <a:ea typeface="+mn-ea"/>
                  <a:cs typeface="+mn-cs"/>
                </a:rPr>
                <a:t>的，</a:t>
              </a:r>
              <a:br/>
              <a:r>
                <a:rPr lang="zh-CN" sz="1800" dirty="0">
                  <a:solidFill>
                    <a:schemeClr val="dk1"/>
                  </a:solidFill>
                  <a:latin typeface="+mn-lt"/>
                  <a:ea typeface="+mn-ea"/>
                  <a:cs typeface="+mn-cs"/>
                </a:rPr>
                <a:t>由建设单位另行委托。</a:t>
              </a:r>
            </a:p>
          </p:txBody>
        </p:sp>
      </p:grpSp>
      <p:grpSp>
        <p:nvGrpSpPr>
          <p:cNvPr id="26" name="subcontract-figure"/>
          <p:cNvGrpSpPr/>
          <p:nvPr/>
        </p:nvGrpSpPr>
        <p:grpSpPr>
          <a:xfrm>
            <a:off x="6515100" y="2247900"/>
            <a:ext cx="5143500" cy="3048000"/>
            <a:chOff x="6515100" y="2247900"/>
            <a:chExt cx="5143500" cy="3048000"/>
          </a:xfrm>
        </p:grpSpPr>
        <p:sp>
          <p:nvSpPr>
            <p:cNvPr id="23" name="Rectangle 23"/>
            <p:cNvSpPr/>
            <p:nvPr/>
          </p:nvSpPr>
          <p:spPr>
            <a:xfrm>
              <a:off x="6515100" y="2247900"/>
              <a:ext cx="5143500" cy="3048000"/>
            </a:xfrm>
            <a:prstGeom prst="roundRect">
              <a:avLst>
                <a:gd name="adj" fmla="val 1875"/>
              </a:avLst>
            </a:prstGeom>
            <a:solidFill>
              <a:schemeClr val="lt1"/>
            </a:solidFill>
            <a:ln w="14288">
              <a:solidFill>
                <a:schemeClr val="accent6"/>
              </a:solidFill>
            </a:ln>
          </p:spPr>
        </p:sp>
        <p:pic>
          <p:nvPicPr>
            <p:cNvPr id="24" name="Image 24"/>
            <p:cNvPicPr>
              <a:picLocks noChangeAspect="1"/>
            </p:cNvPicPr>
            <p:nvPr/>
          </p:nvPicPr>
          <p:blipFill>
            <a:blip r:embed="rId3"/>
            <a:stretch>
              <a:fillRect/>
            </a:stretch>
          </p:blipFill>
          <p:spPr>
            <a:xfrm>
              <a:off x="6591300" y="2324100"/>
              <a:ext cx="4991100" cy="2809875"/>
            </a:xfrm>
            <a:prstGeom prst="rect">
              <a:avLst/>
            </a:prstGeom>
          </p:spPr>
        </p:pic>
        <p:sp>
          <p:nvSpPr>
            <p:cNvPr id="25" name="Rectangle 25"/>
            <p:cNvSpPr/>
            <p:nvPr/>
          </p:nvSpPr>
          <p:spPr>
            <a:xfrm>
              <a:off x="6591300" y="5191125"/>
              <a:ext cx="1143000" cy="38100"/>
            </a:xfrm>
            <a:prstGeom prst="rect">
              <a:avLst/>
            </a:prstGeom>
            <a:solidFill>
              <a:schemeClr val="accent2"/>
            </a:solidFill>
            <a:ln>
              <a:noFill/>
            </a:ln>
          </p:spPr>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450"/>
                                        <p:tgtEl>
                                          <p:spTgt spid="17"/>
                                        </p:tgtEl>
                                      </p:cBhvr>
                                    </p:animEffect>
                                  </p:childTnLst>
                                </p:cTn>
                              </p:par>
                            </p:childTnLst>
                          </p:cTn>
                        </p:par>
                        <p:par>
                          <p:cTn id="8" fill="hold">
                            <p:stCondLst>
                              <p:cond delay="4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450"/>
                                        <p:tgtEl>
                                          <p:spTgt spid="26"/>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4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6" name="article-17"/>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sp>
          <p:nvSpPr>
            <p:cNvPr id="13" name="TextBox 13"/>
            <p:cNvSpPr txBox="1"/>
            <p:nvPr/>
          </p:nvSpPr>
          <p:spPr>
            <a:xfrm>
              <a:off x="752856" y="1224915"/>
              <a:ext cx="4622292"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第十七条：</a:t>
              </a:r>
              <a:r>
                <a:rPr lang="zh-CN" sz="1800" b="1" dirty="0">
                  <a:solidFill>
                    <a:srgbClr val="FFC000"/>
                  </a:solidFill>
                  <a:latin typeface="+mn-lt"/>
                  <a:ea typeface="+mn-ea"/>
                  <a:cs typeface="+mn-cs"/>
                </a:rPr>
                <a:t>监理</a:t>
              </a:r>
              <a:r>
                <a:rPr lang="zh-CN" sz="1800" b="1" dirty="0">
                  <a:solidFill>
                    <a:srgbClr val="FFFFFF"/>
                  </a:solidFill>
                  <a:latin typeface="+mn-lt"/>
                  <a:ea typeface="+mn-ea"/>
                  <a:cs typeface="+mn-cs"/>
                </a:rPr>
                <a:t>单位在项目实施过程中职责</a:t>
              </a:r>
            </a:p>
          </p:txBody>
        </p:sp>
        <p:sp>
          <p:nvSpPr>
            <p:cNvPr id="14" name="Rectangle 14"/>
            <p:cNvSpPr/>
            <p:nvPr/>
          </p:nvSpPr>
          <p:spPr>
            <a:xfrm>
              <a:off x="9753600" y="1152525"/>
              <a:ext cx="1562100" cy="361950"/>
            </a:xfrm>
            <a:prstGeom prst="roundRect">
              <a:avLst>
                <a:gd name="adj" fmla="val 50000"/>
              </a:avLst>
            </a:prstGeom>
            <a:solidFill>
              <a:srgbClr val="FFC000"/>
            </a:solidFill>
            <a:ln>
              <a:noFill/>
            </a:ln>
          </p:spPr>
        </p:sp>
        <p:sp>
          <p:nvSpPr>
            <p:cNvPr id="15" name="TextBox 15"/>
            <p:cNvSpPr txBox="1"/>
            <p:nvPr/>
          </p:nvSpPr>
          <p:spPr>
            <a:xfrm>
              <a:off x="9970960" y="1231582"/>
              <a:ext cx="1127379" cy="322707"/>
            </a:xfrm>
            <a:prstGeom prst="rect">
              <a:avLst/>
            </a:prstGeom>
            <a:noFill/>
            <a:ln>
              <a:noFill/>
            </a:ln>
          </p:spPr>
          <p:txBody>
            <a:bodyPr wrap="none" lIns="0" tIns="0" rIns="0" bIns="0" anchor="t" anchorCtr="0">
              <a:spAutoFit/>
            </a:bodyPr>
            <a:lstStyle/>
            <a:p>
              <a:pPr algn="ctr"/>
              <a:r>
                <a:rPr lang="zh-CN" sz="1650" b="1" dirty="0">
                  <a:solidFill>
                    <a:srgbClr val="0B2A5B"/>
                  </a:solidFill>
                  <a:latin typeface="+mn-lt"/>
                  <a:ea typeface="+mn-ea"/>
                  <a:cs typeface="+mn-cs"/>
                </a:rPr>
                <a:t>全过程监理</a:t>
              </a:r>
            </a:p>
          </p:txBody>
        </p:sp>
      </p:grpSp>
      <p:grpSp>
        <p:nvGrpSpPr>
          <p:cNvPr id="22" name="supervise-plan"/>
          <p:cNvGrpSpPr/>
          <p:nvPr/>
        </p:nvGrpSpPr>
        <p:grpSpPr>
          <a:xfrm>
            <a:off x="533400" y="1771650"/>
            <a:ext cx="5448300" cy="1905000"/>
            <a:chOff x="533400" y="1771650"/>
            <a:chExt cx="5448300" cy="1905000"/>
          </a:xfrm>
        </p:grpSpPr>
        <p:sp>
          <p:nvSpPr>
            <p:cNvPr id="17" name="Rectangle 17"/>
            <p:cNvSpPr/>
            <p:nvPr/>
          </p:nvSpPr>
          <p:spPr>
            <a:xfrm>
              <a:off x="533400" y="1771650"/>
              <a:ext cx="5448300" cy="1905000"/>
            </a:xfrm>
            <a:prstGeom prst="roundRect">
              <a:avLst>
                <a:gd name="adj" fmla="val 3000"/>
              </a:avLst>
            </a:prstGeom>
            <a:solidFill>
              <a:schemeClr val="lt2"/>
            </a:solidFill>
            <a:ln>
              <a:noFill/>
            </a:ln>
          </p:spPr>
        </p:sp>
        <p:grpSp>
          <p:nvGrpSpPr>
            <p:cNvPr id="20" name="Group 20"/>
            <p:cNvGrpSpPr/>
            <p:nvPr/>
          </p:nvGrpSpPr>
          <p:grpSpPr>
            <a:xfrm>
              <a:off x="781049" y="1990725"/>
              <a:ext cx="228603" cy="285751"/>
              <a:chOff x="781049" y="1990725"/>
              <a:chExt cx="228603" cy="285751"/>
            </a:xfrm>
          </p:grpSpPr>
          <p:sp>
            <p:nvSpPr>
              <p:cNvPr id="18" name="Freeform 18"/>
              <p:cNvSpPr/>
              <p:nvPr/>
            </p:nvSpPr>
            <p:spPr>
              <a:xfrm>
                <a:off x="781049" y="1990725"/>
                <a:ext cx="228603" cy="285751"/>
              </a:xfrm>
              <a:custGeom>
                <a:avLst/>
                <a:gdLst/>
                <a:ahLst/>
                <a:cxnLst/>
                <a:rect l="l" t="t" r="r" b="b"/>
                <a:pathLst>
                  <a:path w="228603" h="285751">
                    <a:moveTo>
                      <a:pt x="114301" y="0"/>
                    </a:moveTo>
                    <a:lnTo>
                      <a:pt x="115973" y="100"/>
                    </a:lnTo>
                    <a:cubicBezTo>
                      <a:pt x="122538" y="874"/>
                      <a:pt x="127715" y="6051"/>
                      <a:pt x="128489" y="12616"/>
                    </a:cubicBezTo>
                    <a:lnTo>
                      <a:pt x="128589" y="14288"/>
                    </a:lnTo>
                    <a:lnTo>
                      <a:pt x="128589" y="71438"/>
                    </a:lnTo>
                    <a:lnTo>
                      <a:pt x="128660" y="73581"/>
                    </a:lnTo>
                    <a:cubicBezTo>
                      <a:pt x="129717" y="87638"/>
                      <a:pt x="140867" y="98825"/>
                      <a:pt x="154921" y="99927"/>
                    </a:cubicBezTo>
                    <a:lnTo>
                      <a:pt x="157164" y="100012"/>
                    </a:lnTo>
                    <a:lnTo>
                      <a:pt x="214314" y="100012"/>
                    </a:lnTo>
                    <a:lnTo>
                      <a:pt x="215985" y="100113"/>
                    </a:lnTo>
                    <a:cubicBezTo>
                      <a:pt x="222550" y="100887"/>
                      <a:pt x="227727" y="106063"/>
                      <a:pt x="228501" y="112628"/>
                    </a:cubicBezTo>
                    <a:lnTo>
                      <a:pt x="228601" y="114300"/>
                    </a:lnTo>
                    <a:lnTo>
                      <a:pt x="228601" y="242888"/>
                    </a:lnTo>
                    <a:cubicBezTo>
                      <a:pt x="228603" y="265584"/>
                      <a:pt x="210911" y="284347"/>
                      <a:pt x="188253" y="285679"/>
                    </a:cubicBezTo>
                    <a:lnTo>
                      <a:pt x="185739" y="285750"/>
                    </a:lnTo>
                    <a:lnTo>
                      <a:pt x="42864" y="285750"/>
                    </a:lnTo>
                    <a:cubicBezTo>
                      <a:pt x="20167" y="285751"/>
                      <a:pt x="1404" y="268060"/>
                      <a:pt x="73" y="245402"/>
                    </a:cubicBezTo>
                    <a:lnTo>
                      <a:pt x="1" y="242888"/>
                    </a:lnTo>
                    <a:lnTo>
                      <a:pt x="1" y="42862"/>
                    </a:lnTo>
                    <a:cubicBezTo>
                      <a:pt x="0" y="20166"/>
                      <a:pt x="17692" y="1403"/>
                      <a:pt x="40349" y="71"/>
                    </a:cubicBezTo>
                    <a:lnTo>
                      <a:pt x="42864" y="0"/>
                    </a:lnTo>
                    <a:close/>
                    <a:moveTo>
                      <a:pt x="157164" y="200025"/>
                    </a:moveTo>
                    <a:lnTo>
                      <a:pt x="71439" y="200025"/>
                    </a:lnTo>
                    <a:cubicBezTo>
                      <a:pt x="63548" y="200025"/>
                      <a:pt x="57151" y="206422"/>
                      <a:pt x="57151" y="214312"/>
                    </a:cubicBezTo>
                    <a:cubicBezTo>
                      <a:pt x="57151" y="222203"/>
                      <a:pt x="63548" y="228600"/>
                      <a:pt x="71439" y="228600"/>
                    </a:cubicBezTo>
                    <a:lnTo>
                      <a:pt x="157164" y="228600"/>
                    </a:lnTo>
                    <a:cubicBezTo>
                      <a:pt x="165055" y="228600"/>
                      <a:pt x="171451" y="222203"/>
                      <a:pt x="171451" y="214312"/>
                    </a:cubicBezTo>
                    <a:cubicBezTo>
                      <a:pt x="171451" y="206422"/>
                      <a:pt x="165055" y="200025"/>
                      <a:pt x="157164" y="200025"/>
                    </a:cubicBezTo>
                    <a:moveTo>
                      <a:pt x="157164" y="142875"/>
                    </a:moveTo>
                    <a:lnTo>
                      <a:pt x="71439" y="142875"/>
                    </a:lnTo>
                    <a:cubicBezTo>
                      <a:pt x="63548" y="142875"/>
                      <a:pt x="57151" y="149272"/>
                      <a:pt x="57151" y="157162"/>
                    </a:cubicBezTo>
                    <a:cubicBezTo>
                      <a:pt x="57151" y="165053"/>
                      <a:pt x="63548" y="171450"/>
                      <a:pt x="71439" y="171450"/>
                    </a:cubicBezTo>
                    <a:lnTo>
                      <a:pt x="157164" y="171450"/>
                    </a:lnTo>
                    <a:cubicBezTo>
                      <a:pt x="165055" y="171450"/>
                      <a:pt x="171451" y="165053"/>
                      <a:pt x="171451" y="157162"/>
                    </a:cubicBezTo>
                    <a:cubicBezTo>
                      <a:pt x="171451" y="149272"/>
                      <a:pt x="165055" y="142875"/>
                      <a:pt x="157164" y="142875"/>
                    </a:cubicBezTo>
                    <a:moveTo>
                      <a:pt x="85726" y="85725"/>
                    </a:moveTo>
                    <a:lnTo>
                      <a:pt x="71439" y="85725"/>
                    </a:lnTo>
                    <a:cubicBezTo>
                      <a:pt x="63548" y="85725"/>
                      <a:pt x="57151" y="92122"/>
                      <a:pt x="57151" y="100012"/>
                    </a:cubicBezTo>
                    <a:cubicBezTo>
                      <a:pt x="57151" y="107903"/>
                      <a:pt x="63548" y="114300"/>
                      <a:pt x="71439" y="114300"/>
                    </a:cubicBezTo>
                    <a:lnTo>
                      <a:pt x="85726" y="114300"/>
                    </a:lnTo>
                    <a:cubicBezTo>
                      <a:pt x="93617" y="114300"/>
                      <a:pt x="100014" y="107903"/>
                      <a:pt x="100014" y="100012"/>
                    </a:cubicBezTo>
                    <a:cubicBezTo>
                      <a:pt x="100014" y="92122"/>
                      <a:pt x="93617" y="85725"/>
                      <a:pt x="85726" y="85725"/>
                    </a:cubicBezTo>
                  </a:path>
                </a:pathLst>
              </a:custGeom>
              <a:solidFill>
                <a:schemeClr val="accent1"/>
              </a:solidFill>
              <a:ln>
                <a:noFill/>
              </a:ln>
            </p:spPr>
          </p:sp>
          <p:sp>
            <p:nvSpPr>
              <p:cNvPr id="19" name="Freeform 19"/>
              <p:cNvSpPr/>
              <p:nvPr/>
            </p:nvSpPr>
            <p:spPr>
              <a:xfrm>
                <a:off x="938198" y="2004998"/>
                <a:ext cx="57164" cy="57164"/>
              </a:xfrm>
              <a:custGeom>
                <a:avLst/>
                <a:gdLst/>
                <a:ahLst/>
                <a:cxnLst/>
                <a:rect l="l" t="t" r="r" b="b"/>
                <a:pathLst>
                  <a:path w="57164" h="57164">
                    <a:moveTo>
                      <a:pt x="57164" y="57164"/>
                    </a:moveTo>
                    <a:lnTo>
                      <a:pt x="14" y="57164"/>
                    </a:lnTo>
                    <a:lnTo>
                      <a:pt x="0" y="0"/>
                    </a:lnTo>
                    <a:close/>
                  </a:path>
                </a:pathLst>
              </a:custGeom>
              <a:solidFill>
                <a:schemeClr val="accent1"/>
              </a:solidFill>
              <a:ln>
                <a:noFill/>
              </a:ln>
            </p:spPr>
          </p:sp>
        </p:grpSp>
        <p:sp>
          <p:nvSpPr>
            <p:cNvPr id="21" name="TextBox 21"/>
            <p:cNvSpPr txBox="1"/>
            <p:nvPr/>
          </p:nvSpPr>
          <p:spPr>
            <a:xfrm>
              <a:off x="1210818" y="2012632"/>
              <a:ext cx="4207764" cy="1541907"/>
            </a:xfrm>
            <a:prstGeom prst="rect">
              <a:avLst/>
            </a:prstGeom>
            <a:noFill/>
            <a:ln>
              <a:noFill/>
            </a:ln>
          </p:spPr>
          <p:txBody>
            <a:bodyPr wrap="none" lIns="0" tIns="0" rIns="0" bIns="0" anchor="t" anchorCtr="0">
              <a:spAutoFit/>
            </a:bodyPr>
            <a:lstStyle/>
            <a:p>
              <a:pPr algn="l">
                <a:lnSpc>
                  <a:spcPts val="2400"/>
                </a:lnSpc>
              </a:pPr>
              <a:r>
                <a:rPr lang="zh-CN" sz="1650" b="1" dirty="0">
                  <a:solidFill>
                    <a:schemeClr val="accent1"/>
                  </a:solidFill>
                  <a:latin typeface="+mn-lt"/>
                  <a:ea typeface="+mn-ea"/>
                  <a:cs typeface="+mn-cs"/>
                </a:rPr>
                <a:t>编制监理规划和监理实施细则</a:t>
              </a:r>
              <a:r>
                <a:rPr lang="zh-CN" sz="1650" dirty="0">
                  <a:solidFill>
                    <a:schemeClr val="dk1"/>
                  </a:solidFill>
                  <a:latin typeface="+mn-lt"/>
                  <a:ea typeface="+mn-ea"/>
                  <a:cs typeface="+mn-cs"/>
                </a:rPr>
                <a:t>，建立与项目规</a:t>
              </a:r>
              <a:br/>
              <a:r>
                <a:rPr lang="zh-CN" sz="1650" dirty="0">
                  <a:solidFill>
                    <a:schemeClr val="dk1"/>
                  </a:solidFill>
                  <a:latin typeface="+mn-lt"/>
                  <a:ea typeface="+mn-ea"/>
                  <a:cs typeface="+mn-cs"/>
                </a:rPr>
                <a:t>模、专业相适应的监理机构，确定总监理工程</a:t>
              </a:r>
              <a:br/>
              <a:r>
                <a:rPr lang="zh-CN" sz="1650" dirty="0">
                  <a:solidFill>
                    <a:schemeClr val="dk1"/>
                  </a:solidFill>
                  <a:latin typeface="+mn-lt"/>
                  <a:ea typeface="+mn-ea"/>
                  <a:cs typeface="+mn-cs"/>
                </a:rPr>
                <a:t>师和监理人员。监理工程师不得擅自调整，</a:t>
              </a:r>
              <a:br/>
              <a:r>
                <a:rPr lang="zh-CN" sz="1650" dirty="0">
                  <a:solidFill>
                    <a:schemeClr val="dk1"/>
                  </a:solidFill>
                  <a:latin typeface="+mn-lt"/>
                  <a:ea typeface="+mn-ea"/>
                  <a:cs typeface="+mn-cs"/>
                </a:rPr>
                <a:t>确需调整的应符合监理合同约定要求并征得建</a:t>
              </a:r>
              <a:br/>
              <a:r>
                <a:rPr lang="zh-CN" sz="1650" dirty="0">
                  <a:solidFill>
                    <a:schemeClr val="dk1"/>
                  </a:solidFill>
                  <a:latin typeface="+mn-lt"/>
                  <a:ea typeface="+mn-ea"/>
                  <a:cs typeface="+mn-cs"/>
                </a:rPr>
                <a:t>设单位同意。</a:t>
              </a:r>
            </a:p>
          </p:txBody>
        </p:sp>
      </p:grpSp>
      <p:grpSp>
        <p:nvGrpSpPr>
          <p:cNvPr id="26" name="supervise-review"/>
          <p:cNvGrpSpPr/>
          <p:nvPr/>
        </p:nvGrpSpPr>
        <p:grpSpPr>
          <a:xfrm>
            <a:off x="6210300" y="1771650"/>
            <a:ext cx="5448300" cy="1905000"/>
            <a:chOff x="6210300" y="1771650"/>
            <a:chExt cx="5448300" cy="1905000"/>
          </a:xfrm>
        </p:grpSpPr>
        <p:sp>
          <p:nvSpPr>
            <p:cNvPr id="23" name="Rectangle 23"/>
            <p:cNvSpPr/>
            <p:nvPr/>
          </p:nvSpPr>
          <p:spPr>
            <a:xfrm>
              <a:off x="6210300" y="1771650"/>
              <a:ext cx="5448300" cy="1905000"/>
            </a:xfrm>
            <a:prstGeom prst="roundRect">
              <a:avLst>
                <a:gd name="adj" fmla="val 3000"/>
              </a:avLst>
            </a:prstGeom>
            <a:solidFill>
              <a:schemeClr val="lt2"/>
            </a:solidFill>
            <a:ln>
              <a:noFill/>
            </a:ln>
          </p:spPr>
        </p:sp>
        <p:sp>
          <p:nvSpPr>
            <p:cNvPr id="24" name="Freeform 24"/>
            <p:cNvSpPr/>
            <p:nvPr/>
          </p:nvSpPr>
          <p:spPr>
            <a:xfrm>
              <a:off x="6457947" y="1990725"/>
              <a:ext cx="228606" cy="285750"/>
            </a:xfrm>
            <a:custGeom>
              <a:avLst/>
              <a:gdLst/>
              <a:ahLst/>
              <a:cxnLst/>
              <a:rect l="l" t="t" r="r" b="b"/>
              <a:pathLst>
                <a:path w="228606" h="285750">
                  <a:moveTo>
                    <a:pt x="199985" y="31004"/>
                  </a:moveTo>
                  <a:cubicBezTo>
                    <a:pt x="217136" y="37047"/>
                    <a:pt x="228606" y="53254"/>
                    <a:pt x="228603" y="71438"/>
                  </a:cubicBezTo>
                  <a:lnTo>
                    <a:pt x="228603" y="242888"/>
                  </a:lnTo>
                  <a:cubicBezTo>
                    <a:pt x="228603" y="266560"/>
                    <a:pt x="209413" y="285750"/>
                    <a:pt x="185741" y="285750"/>
                  </a:cubicBezTo>
                  <a:lnTo>
                    <a:pt x="42866" y="285750"/>
                  </a:lnTo>
                  <a:cubicBezTo>
                    <a:pt x="19193" y="285750"/>
                    <a:pt x="3" y="266560"/>
                    <a:pt x="3" y="242888"/>
                  </a:cubicBezTo>
                  <a:lnTo>
                    <a:pt x="3" y="71438"/>
                  </a:lnTo>
                  <a:cubicBezTo>
                    <a:pt x="0" y="53254"/>
                    <a:pt x="11471" y="37047"/>
                    <a:pt x="28621" y="31004"/>
                  </a:cubicBezTo>
                  <a:cubicBezTo>
                    <a:pt x="29922" y="61598"/>
                    <a:pt x="55106" y="85730"/>
                    <a:pt x="85728" y="85725"/>
                  </a:cubicBezTo>
                  <a:lnTo>
                    <a:pt x="142878" y="85725"/>
                  </a:lnTo>
                  <a:cubicBezTo>
                    <a:pt x="172214" y="85728"/>
                    <a:pt x="196787" y="63519"/>
                    <a:pt x="199742" y="34333"/>
                  </a:cubicBezTo>
                  <a:close/>
                  <a:moveTo>
                    <a:pt x="147064" y="132774"/>
                  </a:moveTo>
                  <a:lnTo>
                    <a:pt x="100016" y="179808"/>
                  </a:lnTo>
                  <a:lnTo>
                    <a:pt x="81542" y="161349"/>
                  </a:lnTo>
                  <a:cubicBezTo>
                    <a:pt x="77955" y="157635"/>
                    <a:pt x="72643" y="156145"/>
                    <a:pt x="67647" y="157453"/>
                  </a:cubicBezTo>
                  <a:cubicBezTo>
                    <a:pt x="62652" y="158760"/>
                    <a:pt x="58751" y="162661"/>
                    <a:pt x="57443" y="167657"/>
                  </a:cubicBezTo>
                  <a:cubicBezTo>
                    <a:pt x="56136" y="172652"/>
                    <a:pt x="57625" y="177964"/>
                    <a:pt x="61339" y="181551"/>
                  </a:cubicBezTo>
                  <a:lnTo>
                    <a:pt x="89914" y="210126"/>
                  </a:lnTo>
                  <a:cubicBezTo>
                    <a:pt x="95494" y="215704"/>
                    <a:pt x="104538" y="215704"/>
                    <a:pt x="110117" y="210126"/>
                  </a:cubicBezTo>
                  <a:lnTo>
                    <a:pt x="167267" y="152976"/>
                  </a:lnTo>
                  <a:cubicBezTo>
                    <a:pt x="172681" y="147370"/>
                    <a:pt x="172604" y="138459"/>
                    <a:pt x="167093" y="132948"/>
                  </a:cubicBezTo>
                  <a:cubicBezTo>
                    <a:pt x="161582" y="127437"/>
                    <a:pt x="152670" y="127359"/>
                    <a:pt x="147064" y="132774"/>
                  </a:cubicBezTo>
                  <a:moveTo>
                    <a:pt x="142878" y="0"/>
                  </a:moveTo>
                  <a:cubicBezTo>
                    <a:pt x="158660" y="0"/>
                    <a:pt x="171453" y="12793"/>
                    <a:pt x="171453" y="28575"/>
                  </a:cubicBezTo>
                  <a:cubicBezTo>
                    <a:pt x="171453" y="44357"/>
                    <a:pt x="158660" y="57150"/>
                    <a:pt x="142878" y="57150"/>
                  </a:cubicBezTo>
                  <a:lnTo>
                    <a:pt x="85728" y="57150"/>
                  </a:lnTo>
                  <a:cubicBezTo>
                    <a:pt x="69947" y="57150"/>
                    <a:pt x="57153" y="44357"/>
                    <a:pt x="57153" y="28575"/>
                  </a:cubicBezTo>
                  <a:cubicBezTo>
                    <a:pt x="57153" y="12793"/>
                    <a:pt x="69947" y="0"/>
                    <a:pt x="85728" y="0"/>
                  </a:cubicBezTo>
                  <a:close/>
                </a:path>
              </a:pathLst>
            </a:custGeom>
            <a:solidFill>
              <a:schemeClr val="accent1"/>
            </a:solidFill>
            <a:ln>
              <a:noFill/>
            </a:ln>
          </p:spPr>
        </p:sp>
        <p:sp>
          <p:nvSpPr>
            <p:cNvPr id="25" name="TextBox 25"/>
            <p:cNvSpPr txBox="1"/>
            <p:nvPr/>
          </p:nvSpPr>
          <p:spPr>
            <a:xfrm>
              <a:off x="6887718" y="2012632"/>
              <a:ext cx="4207764" cy="15419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按建设单位要求，组织或参加</a:t>
              </a:r>
              <a:r>
                <a:rPr lang="zh-CN" sz="1650" b="1" dirty="0">
                  <a:solidFill>
                    <a:schemeClr val="accent1"/>
                  </a:solidFill>
                  <a:latin typeface="+mn-lt"/>
                  <a:ea typeface="+mn-ea"/>
                  <a:cs typeface="+mn-cs"/>
                </a:rPr>
                <a:t>设计交底、施工</a:t>
              </a:r>
              <a:br/>
              <a:r>
                <a:rPr lang="zh-CN" sz="1650" b="1" dirty="0">
                  <a:solidFill>
                    <a:schemeClr val="accent1"/>
                  </a:solidFill>
                  <a:latin typeface="+mn-lt"/>
                  <a:ea typeface="+mn-ea"/>
                  <a:cs typeface="+mn-cs"/>
                </a:rPr>
                <a:t>组织方案审查、开工报告审查</a:t>
              </a:r>
              <a:r>
                <a:rPr lang="zh-CN" sz="1650" dirty="0">
                  <a:solidFill>
                    <a:schemeClr val="dk1"/>
                  </a:solidFill>
                  <a:latin typeface="+mn-lt"/>
                  <a:ea typeface="+mn-ea"/>
                  <a:cs typeface="+mn-cs"/>
                </a:rPr>
                <a:t>、存在较大危险</a:t>
              </a:r>
              <a:br/>
              <a:r>
                <a:rPr lang="zh-CN" sz="1650" dirty="0">
                  <a:solidFill>
                    <a:schemeClr val="dk1"/>
                  </a:solidFill>
                  <a:latin typeface="+mn-lt"/>
                  <a:ea typeface="+mn-ea"/>
                  <a:cs typeface="+mn-cs"/>
                </a:rPr>
                <a:t>性隐患的分部分项工程</a:t>
              </a:r>
              <a:r>
                <a:rPr lang="zh-CN" sz="1650" b="1" dirty="0">
                  <a:solidFill>
                    <a:schemeClr val="accent1"/>
                  </a:solidFill>
                  <a:latin typeface="+mn-lt"/>
                  <a:ea typeface="+mn-ea"/>
                  <a:cs typeface="+mn-cs"/>
                </a:rPr>
                <a:t>专项施工方案审查</a:t>
              </a:r>
              <a:r>
                <a:rPr lang="zh-CN" sz="1650" dirty="0">
                  <a:solidFill>
                    <a:schemeClr val="dk1"/>
                  </a:solidFill>
                  <a:latin typeface="+mn-lt"/>
                  <a:ea typeface="+mn-ea"/>
                  <a:cs typeface="+mn-cs"/>
                </a:rPr>
                <a:t>、现</a:t>
              </a:r>
              <a:br/>
              <a:r>
                <a:rPr lang="zh-CN" sz="1650" dirty="0">
                  <a:solidFill>
                    <a:schemeClr val="dk1"/>
                  </a:solidFill>
                  <a:latin typeface="+mn-lt"/>
                  <a:ea typeface="+mn-ea"/>
                  <a:cs typeface="+mn-cs"/>
                </a:rPr>
                <a:t>场验槽、单元工程阶段性验收、质量事故分析</a:t>
              </a:r>
              <a:br/>
              <a:r>
                <a:rPr lang="zh-CN" sz="1650" dirty="0">
                  <a:solidFill>
                    <a:schemeClr val="dk1"/>
                  </a:solidFill>
                  <a:latin typeface="+mn-lt"/>
                  <a:ea typeface="+mn-ea"/>
                  <a:cs typeface="+mn-cs"/>
                </a:rPr>
                <a:t>以及工程初步验收与竣工验收等工作。</a:t>
              </a:r>
            </a:p>
          </p:txBody>
        </p:sp>
      </p:grpSp>
      <p:grpSp>
        <p:nvGrpSpPr>
          <p:cNvPr id="30" name="supervise-inspect"/>
          <p:cNvGrpSpPr/>
          <p:nvPr/>
        </p:nvGrpSpPr>
        <p:grpSpPr>
          <a:xfrm>
            <a:off x="533400" y="3829050"/>
            <a:ext cx="5448300" cy="2209800"/>
            <a:chOff x="533400" y="3829050"/>
            <a:chExt cx="5448300" cy="2209800"/>
          </a:xfrm>
        </p:grpSpPr>
        <p:sp>
          <p:nvSpPr>
            <p:cNvPr id="27" name="Rectangle 27"/>
            <p:cNvSpPr/>
            <p:nvPr/>
          </p:nvSpPr>
          <p:spPr>
            <a:xfrm>
              <a:off x="533400" y="3829050"/>
              <a:ext cx="5448300" cy="2209800"/>
            </a:xfrm>
            <a:prstGeom prst="roundRect">
              <a:avLst>
                <a:gd name="adj" fmla="val 2586"/>
              </a:avLst>
            </a:prstGeom>
            <a:solidFill>
              <a:schemeClr val="lt2"/>
            </a:solidFill>
            <a:ln>
              <a:noFill/>
            </a:ln>
          </p:spPr>
        </p:sp>
        <p:sp>
          <p:nvSpPr>
            <p:cNvPr id="28" name="Freeform 28"/>
            <p:cNvSpPr/>
            <p:nvPr/>
          </p:nvSpPr>
          <p:spPr>
            <a:xfrm>
              <a:off x="752475" y="4043005"/>
              <a:ext cx="288031" cy="293373"/>
            </a:xfrm>
            <a:custGeom>
              <a:avLst/>
              <a:gdLst/>
              <a:ahLst/>
              <a:cxnLst/>
              <a:rect l="l" t="t" r="r" b="b"/>
              <a:pathLst>
                <a:path w="288031" h="293373">
                  <a:moveTo>
                    <a:pt x="171450" y="20436"/>
                  </a:moveTo>
                  <a:cubicBezTo>
                    <a:pt x="198960" y="36319"/>
                    <a:pt x="218618" y="62935"/>
                    <a:pt x="225712" y="93898"/>
                  </a:cubicBezTo>
                  <a:cubicBezTo>
                    <a:pt x="232805" y="124862"/>
                    <a:pt x="226692" y="157381"/>
                    <a:pt x="208840" y="183656"/>
                  </a:cubicBezTo>
                  <a:lnTo>
                    <a:pt x="279478" y="254279"/>
                  </a:lnTo>
                  <a:cubicBezTo>
                    <a:pt x="287648" y="262330"/>
                    <a:pt x="288031" y="275387"/>
                    <a:pt x="280346" y="283903"/>
                  </a:cubicBezTo>
                  <a:cubicBezTo>
                    <a:pt x="272660" y="292418"/>
                    <a:pt x="259633" y="293373"/>
                    <a:pt x="250788" y="286069"/>
                  </a:cubicBezTo>
                  <a:lnTo>
                    <a:pt x="249160" y="284597"/>
                  </a:lnTo>
                  <a:lnTo>
                    <a:pt x="178537" y="213960"/>
                  </a:lnTo>
                  <a:cubicBezTo>
                    <a:pt x="144125" y="237334"/>
                    <a:pt x="99732" y="240167"/>
                    <a:pt x="62629" y="221357"/>
                  </a:cubicBezTo>
                  <a:cubicBezTo>
                    <a:pt x="25526" y="202547"/>
                    <a:pt x="1571" y="165064"/>
                    <a:pt x="86" y="123492"/>
                  </a:cubicBezTo>
                  <a:lnTo>
                    <a:pt x="0" y="119420"/>
                  </a:lnTo>
                  <a:lnTo>
                    <a:pt x="71" y="115348"/>
                  </a:lnTo>
                  <a:cubicBezTo>
                    <a:pt x="1501" y="75264"/>
                    <a:pt x="23836" y="38864"/>
                    <a:pt x="58923" y="19432"/>
                  </a:cubicBezTo>
                  <a:cubicBezTo>
                    <a:pt x="94010" y="0"/>
                    <a:pt x="136715" y="381"/>
                    <a:pt x="171450" y="20436"/>
                  </a:cubicBezTo>
                  <a:close/>
                  <a:moveTo>
                    <a:pt x="167264" y="80729"/>
                  </a:moveTo>
                  <a:cubicBezTo>
                    <a:pt x="161684" y="75151"/>
                    <a:pt x="152641" y="75151"/>
                    <a:pt x="147061" y="80729"/>
                  </a:cubicBezTo>
                  <a:lnTo>
                    <a:pt x="100012" y="127792"/>
                  </a:lnTo>
                  <a:lnTo>
                    <a:pt x="81539" y="109318"/>
                  </a:lnTo>
                  <a:lnTo>
                    <a:pt x="80196" y="108132"/>
                  </a:lnTo>
                  <a:cubicBezTo>
                    <a:pt x="74236" y="103524"/>
                    <a:pt x="65722" y="104335"/>
                    <a:pt x="60740" y="109986"/>
                  </a:cubicBezTo>
                  <a:cubicBezTo>
                    <a:pt x="55757" y="115636"/>
                    <a:pt x="56018" y="124185"/>
                    <a:pt x="61336" y="129521"/>
                  </a:cubicBezTo>
                  <a:lnTo>
                    <a:pt x="89911" y="158096"/>
                  </a:lnTo>
                  <a:lnTo>
                    <a:pt x="91254" y="159282"/>
                  </a:lnTo>
                  <a:cubicBezTo>
                    <a:pt x="96942" y="163694"/>
                    <a:pt x="105024" y="163186"/>
                    <a:pt x="110114" y="158096"/>
                  </a:cubicBezTo>
                  <a:lnTo>
                    <a:pt x="167264" y="100946"/>
                  </a:lnTo>
                  <a:lnTo>
                    <a:pt x="168450" y="99603"/>
                  </a:lnTo>
                  <a:cubicBezTo>
                    <a:pt x="172862" y="93915"/>
                    <a:pt x="172353" y="85833"/>
                    <a:pt x="167264" y="80743"/>
                  </a:cubicBezTo>
                  <a:close/>
                </a:path>
              </a:pathLst>
            </a:custGeom>
            <a:solidFill>
              <a:schemeClr val="accent1"/>
            </a:solidFill>
            <a:ln>
              <a:noFill/>
            </a:ln>
          </p:spPr>
        </p:sp>
        <p:sp>
          <p:nvSpPr>
            <p:cNvPr id="29" name="TextBox 29"/>
            <p:cNvSpPr txBox="1"/>
            <p:nvPr/>
          </p:nvSpPr>
          <p:spPr>
            <a:xfrm>
              <a:off x="1210818" y="4070032"/>
              <a:ext cx="4207764" cy="18467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检查施工单位的质量和安全生产</a:t>
              </a:r>
              <a:r>
                <a:rPr lang="zh-CN" sz="1650" b="1" dirty="0">
                  <a:solidFill>
                    <a:schemeClr val="accent1"/>
                  </a:solidFill>
                  <a:latin typeface="+mn-lt"/>
                  <a:ea typeface="+mn-ea"/>
                  <a:cs typeface="+mn-cs"/>
                </a:rPr>
                <a:t>制度及措施</a:t>
              </a:r>
              <a:br/>
              <a:r>
                <a:rPr lang="zh-CN" sz="1650" dirty="0">
                  <a:solidFill>
                    <a:schemeClr val="dk1"/>
                  </a:solidFill>
                  <a:latin typeface="+mn-lt"/>
                  <a:ea typeface="+mn-ea"/>
                  <a:cs typeface="+mn-cs"/>
                </a:rPr>
                <a:t>落实情况；核查主要</a:t>
              </a:r>
              <a:r>
                <a:rPr lang="zh-CN" sz="1650" b="1" dirty="0">
                  <a:solidFill>
                    <a:schemeClr val="accent1"/>
                  </a:solidFill>
                  <a:latin typeface="+mn-lt"/>
                  <a:ea typeface="+mn-ea"/>
                  <a:cs typeface="+mn-cs"/>
                </a:rPr>
                <a:t>管理人员</a:t>
              </a:r>
              <a:r>
                <a:rPr lang="zh-CN" sz="1650" dirty="0">
                  <a:solidFill>
                    <a:schemeClr val="dk1"/>
                  </a:solidFill>
                  <a:latin typeface="+mn-lt"/>
                  <a:ea typeface="+mn-ea"/>
                  <a:cs typeface="+mn-cs"/>
                </a:rPr>
                <a:t>和</a:t>
              </a:r>
              <a:r>
                <a:rPr lang="zh-CN" sz="1650" b="1" dirty="0">
                  <a:solidFill>
                    <a:schemeClr val="accent1"/>
                  </a:solidFill>
                  <a:latin typeface="+mn-lt"/>
                  <a:ea typeface="+mn-ea"/>
                  <a:cs typeface="+mn-cs"/>
                </a:rPr>
                <a:t>关键设备</a:t>
              </a:r>
              <a:r>
                <a:rPr lang="zh-CN" sz="1650" dirty="0">
                  <a:solidFill>
                    <a:schemeClr val="dk1"/>
                  </a:solidFill>
                  <a:latin typeface="+mn-lt"/>
                  <a:ea typeface="+mn-ea"/>
                  <a:cs typeface="+mn-cs"/>
                </a:rPr>
                <a:t>到位</a:t>
              </a:r>
              <a:br/>
              <a:r>
                <a:rPr lang="zh-CN" sz="1650" dirty="0">
                  <a:solidFill>
                    <a:schemeClr val="dk1"/>
                  </a:solidFill>
                  <a:latin typeface="+mn-lt"/>
                  <a:ea typeface="+mn-ea"/>
                  <a:cs typeface="+mn-cs"/>
                </a:rPr>
                <a:t>情况、相关从业人员依法应当取得的执业</a:t>
              </a:r>
              <a:br/>
              <a:r>
                <a:rPr lang="zh-CN" sz="1650" b="1" dirty="0">
                  <a:solidFill>
                    <a:schemeClr val="accent1"/>
                  </a:solidFill>
                  <a:latin typeface="+mn-lt"/>
                  <a:ea typeface="+mn-ea"/>
                  <a:cs typeface="+mn-cs"/>
                </a:rPr>
                <a:t>资格证书</a:t>
              </a:r>
              <a:r>
                <a:rPr lang="zh-CN" sz="1650" dirty="0">
                  <a:solidFill>
                    <a:schemeClr val="dk1"/>
                  </a:solidFill>
                  <a:latin typeface="+mn-lt"/>
                  <a:ea typeface="+mn-ea"/>
                  <a:cs typeface="+mn-cs"/>
                </a:rPr>
                <a:t>或者考核合格证书情况、设备合格</a:t>
              </a:r>
              <a:br/>
              <a:r>
                <a:rPr lang="zh-CN" sz="1650" dirty="0">
                  <a:solidFill>
                    <a:schemeClr val="dk1"/>
                  </a:solidFill>
                  <a:latin typeface="+mn-lt"/>
                  <a:ea typeface="+mn-ea"/>
                  <a:cs typeface="+mn-cs"/>
                </a:rPr>
                <a:t>证书和施工</a:t>
              </a:r>
              <a:r>
                <a:rPr lang="zh-CN" sz="1650" b="1" dirty="0">
                  <a:solidFill>
                    <a:schemeClr val="accent1"/>
                  </a:solidFill>
                  <a:latin typeface="+mn-lt"/>
                  <a:ea typeface="+mn-ea"/>
                  <a:cs typeface="+mn-cs"/>
                </a:rPr>
                <a:t>技术档案</a:t>
              </a:r>
              <a:r>
                <a:rPr lang="zh-CN" sz="1650" dirty="0">
                  <a:solidFill>
                    <a:schemeClr val="dk1"/>
                  </a:solidFill>
                  <a:latin typeface="+mn-lt"/>
                  <a:ea typeface="+mn-ea"/>
                  <a:cs typeface="+mn-cs"/>
                </a:rPr>
                <a:t>情况；督促施工单位及时</a:t>
              </a:r>
              <a:br/>
              <a:r>
                <a:rPr lang="zh-CN" sz="1650" dirty="0">
                  <a:solidFill>
                    <a:schemeClr val="dk1"/>
                  </a:solidFill>
                  <a:latin typeface="+mn-lt"/>
                  <a:ea typeface="+mn-ea"/>
                  <a:cs typeface="+mn-cs"/>
                </a:rPr>
                <a:t>整改</a:t>
              </a:r>
              <a:r>
                <a:rPr lang="zh-CN" sz="1650" b="1" dirty="0">
                  <a:solidFill>
                    <a:schemeClr val="accent1"/>
                  </a:solidFill>
                  <a:latin typeface="+mn-lt"/>
                  <a:ea typeface="+mn-ea"/>
                  <a:cs typeface="+mn-cs"/>
                </a:rPr>
                <a:t>工程质量问题</a:t>
              </a:r>
              <a:r>
                <a:rPr lang="zh-CN" sz="1650" dirty="0">
                  <a:solidFill>
                    <a:schemeClr val="dk1"/>
                  </a:solidFill>
                  <a:latin typeface="+mn-lt"/>
                  <a:ea typeface="+mn-ea"/>
                  <a:cs typeface="+mn-cs"/>
                </a:rPr>
                <a:t>，消除安全生产隐患。</a:t>
              </a:r>
            </a:p>
          </p:txBody>
        </p:sp>
      </p:grpSp>
      <p:grpSp>
        <p:nvGrpSpPr>
          <p:cNvPr id="34" name="supervise-onsite"/>
          <p:cNvGrpSpPr/>
          <p:nvPr/>
        </p:nvGrpSpPr>
        <p:grpSpPr>
          <a:xfrm>
            <a:off x="6210300" y="3829050"/>
            <a:ext cx="5448300" cy="2209800"/>
            <a:chOff x="6210300" y="3829050"/>
            <a:chExt cx="5448300" cy="2209800"/>
          </a:xfrm>
        </p:grpSpPr>
        <p:sp>
          <p:nvSpPr>
            <p:cNvPr id="31" name="Rectangle 31"/>
            <p:cNvSpPr/>
            <p:nvPr/>
          </p:nvSpPr>
          <p:spPr>
            <a:xfrm>
              <a:off x="6210300" y="3829050"/>
              <a:ext cx="5448300" cy="2209800"/>
            </a:xfrm>
            <a:prstGeom prst="roundRect">
              <a:avLst>
                <a:gd name="adj" fmla="val 2586"/>
              </a:avLst>
            </a:prstGeom>
            <a:solidFill>
              <a:schemeClr val="lt2"/>
            </a:solidFill>
            <a:ln>
              <a:noFill/>
            </a:ln>
          </p:spPr>
        </p:sp>
        <p:sp>
          <p:nvSpPr>
            <p:cNvPr id="32" name="Freeform 32"/>
            <p:cNvSpPr/>
            <p:nvPr/>
          </p:nvSpPr>
          <p:spPr>
            <a:xfrm>
              <a:off x="6414465" y="4076700"/>
              <a:ext cx="314933" cy="228600"/>
            </a:xfrm>
            <a:custGeom>
              <a:avLst/>
              <a:gdLst/>
              <a:ahLst/>
              <a:cxnLst/>
              <a:rect l="l" t="t" r="r" b="b"/>
              <a:pathLst>
                <a:path w="314933" h="228600">
                  <a:moveTo>
                    <a:pt x="157785" y="0"/>
                  </a:moveTo>
                  <a:cubicBezTo>
                    <a:pt x="219078" y="0"/>
                    <a:pt x="270128" y="34704"/>
                    <a:pt x="310161" y="102213"/>
                  </a:cubicBezTo>
                  <a:lnTo>
                    <a:pt x="313304" y="107628"/>
                  </a:lnTo>
                  <a:lnTo>
                    <a:pt x="313947" y="109056"/>
                  </a:lnTo>
                  <a:lnTo>
                    <a:pt x="314376" y="110242"/>
                  </a:lnTo>
                  <a:lnTo>
                    <a:pt x="314576" y="111028"/>
                  </a:lnTo>
                  <a:lnTo>
                    <a:pt x="314776" y="112200"/>
                  </a:lnTo>
                  <a:lnTo>
                    <a:pt x="314933" y="113628"/>
                  </a:lnTo>
                  <a:lnTo>
                    <a:pt x="314933" y="115200"/>
                  </a:lnTo>
                  <a:lnTo>
                    <a:pt x="314733" y="116786"/>
                  </a:lnTo>
                  <a:cubicBezTo>
                    <a:pt x="314639" y="117317"/>
                    <a:pt x="314515" y="117841"/>
                    <a:pt x="314362" y="118358"/>
                  </a:cubicBezTo>
                  <a:lnTo>
                    <a:pt x="313805" y="119901"/>
                  </a:lnTo>
                  <a:lnTo>
                    <a:pt x="313290" y="120972"/>
                  </a:lnTo>
                  <a:lnTo>
                    <a:pt x="313062" y="121401"/>
                  </a:lnTo>
                  <a:cubicBezTo>
                    <a:pt x="273571" y="190495"/>
                    <a:pt x="223050" y="226843"/>
                    <a:pt x="162257" y="228543"/>
                  </a:cubicBezTo>
                  <a:lnTo>
                    <a:pt x="157785" y="228600"/>
                  </a:lnTo>
                  <a:cubicBezTo>
                    <a:pt x="94977" y="228600"/>
                    <a:pt x="42956" y="192181"/>
                    <a:pt x="2508" y="121387"/>
                  </a:cubicBezTo>
                  <a:cubicBezTo>
                    <a:pt x="0" y="116995"/>
                    <a:pt x="0" y="111605"/>
                    <a:pt x="2508" y="107213"/>
                  </a:cubicBezTo>
                  <a:cubicBezTo>
                    <a:pt x="42956" y="36419"/>
                    <a:pt x="94977" y="0"/>
                    <a:pt x="157785" y="0"/>
                  </a:cubicBezTo>
                  <a:close/>
                  <a:moveTo>
                    <a:pt x="157785" y="71438"/>
                  </a:moveTo>
                  <a:cubicBezTo>
                    <a:pt x="134113" y="71438"/>
                    <a:pt x="114923" y="90628"/>
                    <a:pt x="114923" y="114300"/>
                  </a:cubicBezTo>
                  <a:cubicBezTo>
                    <a:pt x="114923" y="137972"/>
                    <a:pt x="134113" y="157162"/>
                    <a:pt x="157785" y="157162"/>
                  </a:cubicBezTo>
                  <a:cubicBezTo>
                    <a:pt x="181457" y="157162"/>
                    <a:pt x="200648" y="137972"/>
                    <a:pt x="200648" y="114300"/>
                  </a:cubicBezTo>
                  <a:cubicBezTo>
                    <a:pt x="200648" y="90628"/>
                    <a:pt x="181457" y="71438"/>
                    <a:pt x="157785" y="71438"/>
                  </a:cubicBezTo>
                </a:path>
              </a:pathLst>
            </a:custGeom>
            <a:solidFill>
              <a:schemeClr val="accent1"/>
            </a:solidFill>
            <a:ln>
              <a:noFill/>
            </a:ln>
          </p:spPr>
        </p:sp>
        <p:sp>
          <p:nvSpPr>
            <p:cNvPr id="33" name="TextBox 33"/>
            <p:cNvSpPr txBox="1"/>
            <p:nvPr/>
          </p:nvSpPr>
          <p:spPr>
            <a:xfrm>
              <a:off x="6887718" y="4070032"/>
              <a:ext cx="4207764" cy="9323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监理工程师应当按照工程监理规范的要求，</a:t>
              </a:r>
              <a:br/>
              <a:r>
                <a:rPr lang="zh-CN" sz="1650" dirty="0">
                  <a:solidFill>
                    <a:schemeClr val="dk1"/>
                  </a:solidFill>
                  <a:latin typeface="+mn-lt"/>
                  <a:ea typeface="+mn-ea"/>
                  <a:cs typeface="+mn-cs"/>
                </a:rPr>
                <a:t>采取</a:t>
              </a:r>
              <a:r>
                <a:rPr lang="zh-CN" sz="1650" b="1" dirty="0">
                  <a:solidFill>
                    <a:schemeClr val="accent1"/>
                  </a:solidFill>
                  <a:latin typeface="+mn-lt"/>
                  <a:ea typeface="+mn-ea"/>
                  <a:cs typeface="+mn-cs"/>
                </a:rPr>
                <a:t>旁站、巡视和平行检验</a:t>
              </a:r>
              <a:r>
                <a:rPr lang="zh-CN" sz="1650" dirty="0">
                  <a:solidFill>
                    <a:schemeClr val="dk1"/>
                  </a:solidFill>
                  <a:latin typeface="+mn-lt"/>
                  <a:ea typeface="+mn-ea"/>
                  <a:cs typeface="+mn-cs"/>
                </a:rPr>
                <a:t>等形式对工程实施</a:t>
              </a:r>
              <a:br/>
              <a:r>
                <a:rPr lang="zh-CN" sz="1650" dirty="0">
                  <a:solidFill>
                    <a:schemeClr val="dk1"/>
                  </a:solidFill>
                  <a:latin typeface="+mn-lt"/>
                  <a:ea typeface="+mn-ea"/>
                  <a:cs typeface="+mn-cs"/>
                </a:rPr>
                <a:t>监理，并及时、真实、完整地做好</a:t>
              </a:r>
              <a:r>
                <a:rPr lang="zh-CN" sz="1650" b="1" dirty="0">
                  <a:solidFill>
                    <a:schemeClr val="accent2"/>
                  </a:solidFill>
                  <a:latin typeface="+mn-lt"/>
                  <a:ea typeface="+mn-ea"/>
                  <a:cs typeface="+mn-cs"/>
                </a:rPr>
                <a:t>监理记录</a:t>
              </a:r>
              <a:r>
                <a:rPr lang="zh-CN" sz="1650" dirty="0">
                  <a:solidFill>
                    <a:schemeClr val="dk1"/>
                  </a:solidFill>
                  <a:latin typeface="+mn-lt"/>
                  <a:ea typeface="+mn-ea"/>
                  <a:cs typeface="+mn-cs"/>
                </a:rPr>
                <a:t>。</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400"/>
                                        <p:tgtEl>
                                          <p:spTgt spid="26"/>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400"/>
                                        <p:tgtEl>
                                          <p:spTgt spid="30"/>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781175" cy="360045"/>
            <a:chOff x="2905125" y="409575"/>
            <a:chExt cx="1781175" cy="360045"/>
          </a:xfrm>
        </p:grpSpPr>
        <p:sp>
          <p:nvSpPr>
            <p:cNvPr id="3" name="Rectangle 3"/>
            <p:cNvSpPr/>
            <p:nvPr/>
          </p:nvSpPr>
          <p:spPr>
            <a:xfrm>
              <a:off x="2905125" y="409575"/>
              <a:ext cx="1781175" cy="323850"/>
            </a:xfrm>
            <a:prstGeom prst="roundRect">
              <a:avLst>
                <a:gd name="adj" fmla="val 50000"/>
              </a:avLst>
            </a:prstGeom>
            <a:solidFill>
              <a:schemeClr val="accent1"/>
            </a:solidFill>
            <a:ln>
              <a:noFill/>
            </a:ln>
          </p:spPr>
        </p:sp>
        <p:sp>
          <p:nvSpPr>
            <p:cNvPr id="4" name="TextBox 4"/>
            <p:cNvSpPr txBox="1"/>
            <p:nvPr/>
          </p:nvSpPr>
          <p:spPr>
            <a:xfrm>
              <a:off x="3049534" y="476250"/>
              <a:ext cx="149235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第三章 项目实施</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21" name="article-18"/>
          <p:cNvGrpSpPr/>
          <p:nvPr/>
        </p:nvGrpSpPr>
        <p:grpSpPr>
          <a:xfrm>
            <a:off x="533400" y="1219200"/>
            <a:ext cx="3552825" cy="4572000"/>
            <a:chOff x="533400" y="1219200"/>
            <a:chExt cx="3552825" cy="4572000"/>
          </a:xfrm>
        </p:grpSpPr>
        <p:sp>
          <p:nvSpPr>
            <p:cNvPr id="12" name="Freeform 12"/>
            <p:cNvSpPr/>
            <p:nvPr/>
          </p:nvSpPr>
          <p:spPr>
            <a:xfrm>
              <a:off x="533400" y="1219200"/>
              <a:ext cx="3552825" cy="476250"/>
            </a:xfrm>
            <a:prstGeom prst="round2SameRect">
              <a:avLst/>
            </a:prstGeom>
            <a:solidFill>
              <a:schemeClr val="accent1"/>
            </a:solidFill>
            <a:ln>
              <a:noFill/>
            </a:ln>
          </p:spPr>
        </p:sp>
        <p:sp>
          <p:nvSpPr>
            <p:cNvPr id="13" name="TextBox 13"/>
            <p:cNvSpPr txBox="1"/>
            <p:nvPr/>
          </p:nvSpPr>
          <p:spPr>
            <a:xfrm>
              <a:off x="1774888" y="1342072"/>
              <a:ext cx="1069848" cy="381381"/>
            </a:xfrm>
            <a:prstGeom prst="rect">
              <a:avLst/>
            </a:prstGeom>
            <a:noFill/>
            <a:ln>
              <a:noFill/>
            </a:ln>
          </p:spPr>
          <p:txBody>
            <a:bodyPr wrap="none" lIns="0" tIns="0" rIns="0" bIns="0" anchor="t" anchorCtr="0">
              <a:spAutoFit/>
            </a:bodyPr>
            <a:lstStyle/>
            <a:p>
              <a:pPr algn="ctr"/>
              <a:r>
                <a:rPr lang="zh-CN" sz="1950" b="1" dirty="0">
                  <a:solidFill>
                    <a:srgbClr val="FFFFFF"/>
                  </a:solidFill>
                  <a:latin typeface="+mn-lt"/>
                  <a:ea typeface="+mn-ea"/>
                  <a:cs typeface="+mn-cs"/>
                </a:rPr>
                <a:t>第十八条</a:t>
              </a:r>
            </a:p>
          </p:txBody>
        </p:sp>
        <p:sp>
          <p:nvSpPr>
            <p:cNvPr id="14" name="Rectangle 14"/>
            <p:cNvSpPr/>
            <p:nvPr/>
          </p:nvSpPr>
          <p:spPr>
            <a:xfrm>
              <a:off x="533400" y="1695450"/>
              <a:ext cx="3552825" cy="4095750"/>
            </a:xfrm>
            <a:prstGeom prst="rect">
              <a:avLst/>
            </a:prstGeom>
            <a:solidFill>
              <a:schemeClr val="lt2"/>
            </a:solidFill>
            <a:ln>
              <a:noFill/>
            </a:ln>
          </p:spPr>
        </p:sp>
        <p:grpSp>
          <p:nvGrpSpPr>
            <p:cNvPr id="17" name="Group 17"/>
            <p:cNvGrpSpPr/>
            <p:nvPr/>
          </p:nvGrpSpPr>
          <p:grpSpPr>
            <a:xfrm>
              <a:off x="781049" y="1895475"/>
              <a:ext cx="228603" cy="285751"/>
              <a:chOff x="781049" y="1895475"/>
              <a:chExt cx="228603" cy="285751"/>
            </a:xfrm>
          </p:grpSpPr>
          <p:sp>
            <p:nvSpPr>
              <p:cNvPr id="15" name="Freeform 15"/>
              <p:cNvSpPr/>
              <p:nvPr/>
            </p:nvSpPr>
            <p:spPr>
              <a:xfrm>
                <a:off x="781049" y="1895475"/>
                <a:ext cx="228603" cy="285751"/>
              </a:xfrm>
              <a:custGeom>
                <a:avLst/>
                <a:gdLst/>
                <a:ahLst/>
                <a:cxnLst/>
                <a:rect l="l" t="t" r="r" b="b"/>
                <a:pathLst>
                  <a:path w="228603" h="285751">
                    <a:moveTo>
                      <a:pt x="114301" y="0"/>
                    </a:moveTo>
                    <a:lnTo>
                      <a:pt x="115973" y="100"/>
                    </a:lnTo>
                    <a:cubicBezTo>
                      <a:pt x="122538" y="874"/>
                      <a:pt x="127715" y="6051"/>
                      <a:pt x="128489" y="12616"/>
                    </a:cubicBezTo>
                    <a:lnTo>
                      <a:pt x="128589" y="14288"/>
                    </a:lnTo>
                    <a:lnTo>
                      <a:pt x="128589" y="71438"/>
                    </a:lnTo>
                    <a:lnTo>
                      <a:pt x="128660" y="73581"/>
                    </a:lnTo>
                    <a:cubicBezTo>
                      <a:pt x="129717" y="87638"/>
                      <a:pt x="140867" y="98825"/>
                      <a:pt x="154921" y="99927"/>
                    </a:cubicBezTo>
                    <a:lnTo>
                      <a:pt x="157164" y="100012"/>
                    </a:lnTo>
                    <a:lnTo>
                      <a:pt x="214314" y="100012"/>
                    </a:lnTo>
                    <a:lnTo>
                      <a:pt x="215985" y="100113"/>
                    </a:lnTo>
                    <a:cubicBezTo>
                      <a:pt x="222550" y="100887"/>
                      <a:pt x="227727" y="106063"/>
                      <a:pt x="228501" y="112628"/>
                    </a:cubicBezTo>
                    <a:lnTo>
                      <a:pt x="228601" y="114300"/>
                    </a:lnTo>
                    <a:lnTo>
                      <a:pt x="228601" y="242888"/>
                    </a:lnTo>
                    <a:cubicBezTo>
                      <a:pt x="228603" y="265584"/>
                      <a:pt x="210911" y="284347"/>
                      <a:pt x="188253" y="285679"/>
                    </a:cubicBezTo>
                    <a:lnTo>
                      <a:pt x="185739" y="285750"/>
                    </a:lnTo>
                    <a:lnTo>
                      <a:pt x="42864" y="285750"/>
                    </a:lnTo>
                    <a:cubicBezTo>
                      <a:pt x="20167" y="285751"/>
                      <a:pt x="1404" y="268060"/>
                      <a:pt x="73" y="245402"/>
                    </a:cubicBezTo>
                    <a:lnTo>
                      <a:pt x="1" y="242888"/>
                    </a:lnTo>
                    <a:lnTo>
                      <a:pt x="1" y="42862"/>
                    </a:lnTo>
                    <a:cubicBezTo>
                      <a:pt x="0" y="20166"/>
                      <a:pt x="17692" y="1403"/>
                      <a:pt x="40349" y="71"/>
                    </a:cubicBezTo>
                    <a:lnTo>
                      <a:pt x="42864" y="0"/>
                    </a:lnTo>
                    <a:close/>
                    <a:moveTo>
                      <a:pt x="157164" y="200025"/>
                    </a:moveTo>
                    <a:lnTo>
                      <a:pt x="71439" y="200025"/>
                    </a:lnTo>
                    <a:cubicBezTo>
                      <a:pt x="63548" y="200025"/>
                      <a:pt x="57151" y="206422"/>
                      <a:pt x="57151" y="214312"/>
                    </a:cubicBezTo>
                    <a:cubicBezTo>
                      <a:pt x="57151" y="222203"/>
                      <a:pt x="63548" y="228600"/>
                      <a:pt x="71439" y="228600"/>
                    </a:cubicBezTo>
                    <a:lnTo>
                      <a:pt x="157164" y="228600"/>
                    </a:lnTo>
                    <a:cubicBezTo>
                      <a:pt x="165055" y="228600"/>
                      <a:pt x="171451" y="222203"/>
                      <a:pt x="171451" y="214312"/>
                    </a:cubicBezTo>
                    <a:cubicBezTo>
                      <a:pt x="171451" y="206422"/>
                      <a:pt x="165055" y="200025"/>
                      <a:pt x="157164" y="200025"/>
                    </a:cubicBezTo>
                    <a:moveTo>
                      <a:pt x="157164" y="142875"/>
                    </a:moveTo>
                    <a:lnTo>
                      <a:pt x="71439" y="142875"/>
                    </a:lnTo>
                    <a:cubicBezTo>
                      <a:pt x="63548" y="142875"/>
                      <a:pt x="57151" y="149272"/>
                      <a:pt x="57151" y="157162"/>
                    </a:cubicBezTo>
                    <a:cubicBezTo>
                      <a:pt x="57151" y="165053"/>
                      <a:pt x="63548" y="171450"/>
                      <a:pt x="71439" y="171450"/>
                    </a:cubicBezTo>
                    <a:lnTo>
                      <a:pt x="157164" y="171450"/>
                    </a:lnTo>
                    <a:cubicBezTo>
                      <a:pt x="165055" y="171450"/>
                      <a:pt x="171451" y="165053"/>
                      <a:pt x="171451" y="157162"/>
                    </a:cubicBezTo>
                    <a:cubicBezTo>
                      <a:pt x="171451" y="149272"/>
                      <a:pt x="165055" y="142875"/>
                      <a:pt x="157164" y="142875"/>
                    </a:cubicBezTo>
                    <a:moveTo>
                      <a:pt x="85726" y="85725"/>
                    </a:moveTo>
                    <a:lnTo>
                      <a:pt x="71439" y="85725"/>
                    </a:lnTo>
                    <a:cubicBezTo>
                      <a:pt x="63548" y="85725"/>
                      <a:pt x="57151" y="92122"/>
                      <a:pt x="57151" y="100012"/>
                    </a:cubicBezTo>
                    <a:cubicBezTo>
                      <a:pt x="57151" y="107903"/>
                      <a:pt x="63548" y="114300"/>
                      <a:pt x="71439" y="114300"/>
                    </a:cubicBezTo>
                    <a:lnTo>
                      <a:pt x="85726" y="114300"/>
                    </a:lnTo>
                    <a:cubicBezTo>
                      <a:pt x="93617" y="114300"/>
                      <a:pt x="100014" y="107903"/>
                      <a:pt x="100014" y="100012"/>
                    </a:cubicBezTo>
                    <a:cubicBezTo>
                      <a:pt x="100014" y="92122"/>
                      <a:pt x="93617" y="85725"/>
                      <a:pt x="85726" y="85725"/>
                    </a:cubicBezTo>
                  </a:path>
                </a:pathLst>
              </a:custGeom>
              <a:solidFill>
                <a:schemeClr val="accent1"/>
              </a:solidFill>
              <a:ln>
                <a:noFill/>
              </a:ln>
            </p:spPr>
          </p:sp>
          <p:sp>
            <p:nvSpPr>
              <p:cNvPr id="16" name="Freeform 16"/>
              <p:cNvSpPr/>
              <p:nvPr/>
            </p:nvSpPr>
            <p:spPr>
              <a:xfrm>
                <a:off x="938198" y="1909748"/>
                <a:ext cx="57164" cy="57164"/>
              </a:xfrm>
              <a:custGeom>
                <a:avLst/>
                <a:gdLst/>
                <a:ahLst/>
                <a:cxnLst/>
                <a:rect l="l" t="t" r="r" b="b"/>
                <a:pathLst>
                  <a:path w="57164" h="57164">
                    <a:moveTo>
                      <a:pt x="57164" y="57164"/>
                    </a:moveTo>
                    <a:lnTo>
                      <a:pt x="14" y="57164"/>
                    </a:lnTo>
                    <a:lnTo>
                      <a:pt x="0" y="0"/>
                    </a:lnTo>
                    <a:close/>
                  </a:path>
                </a:pathLst>
              </a:custGeom>
              <a:solidFill>
                <a:schemeClr val="accent1"/>
              </a:solidFill>
              <a:ln>
                <a:noFill/>
              </a:ln>
            </p:spPr>
          </p:sp>
        </p:grpSp>
        <p:sp>
          <p:nvSpPr>
            <p:cNvPr id="18" name="TextBox 18"/>
            <p:cNvSpPr txBox="1"/>
            <p:nvPr/>
          </p:nvSpPr>
          <p:spPr>
            <a:xfrm>
              <a:off x="715518" y="2393632"/>
              <a:ext cx="2950464" cy="15419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项目的勘查、设计成果以及施工</a:t>
              </a:r>
              <a:br/>
              <a:r>
                <a:rPr lang="zh-CN" sz="1650" dirty="0">
                  <a:solidFill>
                    <a:schemeClr val="dk1"/>
                  </a:solidFill>
                  <a:latin typeface="+mn-lt"/>
                  <a:ea typeface="+mn-ea"/>
                  <a:cs typeface="+mn-cs"/>
                </a:rPr>
                <a:t>组织方案、监理规划等技术文</a:t>
              </a:r>
              <a:br/>
              <a:r>
                <a:rPr lang="zh-CN" sz="1650" dirty="0">
                  <a:solidFill>
                    <a:schemeClr val="dk1"/>
                  </a:solidFill>
                  <a:latin typeface="+mn-lt"/>
                  <a:ea typeface="+mn-ea"/>
                  <a:cs typeface="+mn-cs"/>
                </a:rPr>
                <a:t>件，应当符合相关法律、法规、</a:t>
              </a:r>
              <a:br/>
              <a:r>
                <a:rPr lang="zh-CN" sz="1650" dirty="0">
                  <a:solidFill>
                    <a:schemeClr val="dk1"/>
                  </a:solidFill>
                  <a:latin typeface="+mn-lt"/>
                  <a:ea typeface="+mn-ea"/>
                  <a:cs typeface="+mn-cs"/>
                </a:rPr>
                <a:t>规章规定，工程建设强制性标</a:t>
              </a:r>
              <a:br/>
              <a:r>
                <a:rPr lang="zh-CN" sz="1650" dirty="0">
                  <a:solidFill>
                    <a:schemeClr val="dk1"/>
                  </a:solidFill>
                  <a:latin typeface="+mn-lt"/>
                  <a:ea typeface="+mn-ea"/>
                  <a:cs typeface="+mn-cs"/>
                </a:rPr>
                <a:t>准、规范规程以及合同约定。</a:t>
              </a:r>
            </a:p>
          </p:txBody>
        </p:sp>
        <p:sp>
          <p:nvSpPr>
            <p:cNvPr id="19" name="Line 19"/>
            <p:cNvSpPr/>
            <p:nvPr/>
          </p:nvSpPr>
          <p:spPr>
            <a:xfrm>
              <a:off x="723900" y="4038600"/>
              <a:ext cx="3171825" cy="9525"/>
            </a:xfrm>
            <a:custGeom>
              <a:avLst/>
              <a:gdLst/>
              <a:ahLst/>
              <a:cxnLst/>
              <a:rect l="l" t="t" r="r" b="b"/>
              <a:pathLst>
                <a:path w="3171825" h="9525">
                  <a:moveTo>
                    <a:pt x="0" y="0"/>
                  </a:moveTo>
                  <a:lnTo>
                    <a:pt x="3171825" y="0"/>
                  </a:lnTo>
                </a:path>
              </a:pathLst>
            </a:custGeom>
            <a:noFill/>
            <a:ln w="14288">
              <a:solidFill>
                <a:schemeClr val="accent6"/>
              </a:solidFill>
            </a:ln>
          </p:spPr>
        </p:sp>
        <p:sp>
          <p:nvSpPr>
            <p:cNvPr id="20" name="TextBox 20"/>
            <p:cNvSpPr txBox="1"/>
            <p:nvPr/>
          </p:nvSpPr>
          <p:spPr>
            <a:xfrm>
              <a:off x="715518" y="4222432"/>
              <a:ext cx="2950464" cy="12371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任何单位和个人</a:t>
              </a:r>
              <a:r>
                <a:rPr lang="zh-CN" sz="1650" b="1" dirty="0">
                  <a:solidFill>
                    <a:schemeClr val="accent1"/>
                  </a:solidFill>
                  <a:latin typeface="+mn-lt"/>
                  <a:ea typeface="+mn-ea"/>
                  <a:cs typeface="+mn-cs"/>
                </a:rPr>
                <a:t>不得</a:t>
              </a:r>
              <a:r>
                <a:rPr lang="zh-CN" sz="1650" dirty="0">
                  <a:solidFill>
                    <a:schemeClr val="dk1"/>
                  </a:solidFill>
                  <a:latin typeface="+mn-lt"/>
                  <a:ea typeface="+mn-ea"/>
                  <a:cs typeface="+mn-cs"/>
                </a:rPr>
                <a:t>擅自压缩工</a:t>
              </a:r>
              <a:br/>
              <a:r>
                <a:rPr lang="zh-CN" sz="1650" dirty="0">
                  <a:solidFill>
                    <a:schemeClr val="dk1"/>
                  </a:solidFill>
                  <a:latin typeface="+mn-lt"/>
                  <a:ea typeface="+mn-ea"/>
                  <a:cs typeface="+mn-cs"/>
                </a:rPr>
                <a:t>程勘查、设计周期和施工工期；</a:t>
              </a:r>
              <a:br/>
              <a:r>
                <a:rPr lang="zh-CN" sz="1650" b="1" dirty="0">
                  <a:solidFill>
                    <a:schemeClr val="accent1"/>
                  </a:solidFill>
                  <a:latin typeface="+mn-lt"/>
                  <a:ea typeface="+mn-ea"/>
                  <a:cs typeface="+mn-cs"/>
                </a:rPr>
                <a:t>不得</a:t>
              </a:r>
              <a:r>
                <a:rPr lang="zh-CN" sz="1650" dirty="0">
                  <a:solidFill>
                    <a:schemeClr val="dk1"/>
                  </a:solidFill>
                  <a:latin typeface="+mn-lt"/>
                  <a:ea typeface="+mn-ea"/>
                  <a:cs typeface="+mn-cs"/>
                </a:rPr>
                <a:t>提供虚假的工程资料；</a:t>
              </a:r>
              <a:br/>
              <a:r>
                <a:rPr lang="zh-CN" sz="1650" b="1" dirty="0">
                  <a:solidFill>
                    <a:schemeClr val="accent1"/>
                  </a:solidFill>
                  <a:latin typeface="+mn-lt"/>
                  <a:ea typeface="+mn-ea"/>
                  <a:cs typeface="+mn-cs"/>
                </a:rPr>
                <a:t>不得</a:t>
              </a:r>
              <a:r>
                <a:rPr lang="zh-CN" sz="1650" dirty="0">
                  <a:solidFill>
                    <a:schemeClr val="dk1"/>
                  </a:solidFill>
                  <a:latin typeface="+mn-lt"/>
                  <a:ea typeface="+mn-ea"/>
                  <a:cs typeface="+mn-cs"/>
                </a:rPr>
                <a:t>代签有关工程资料。</a:t>
              </a:r>
            </a:p>
          </p:txBody>
        </p:sp>
      </p:grpSp>
      <p:grpSp>
        <p:nvGrpSpPr>
          <p:cNvPr id="29" name="article-19"/>
          <p:cNvGrpSpPr/>
          <p:nvPr/>
        </p:nvGrpSpPr>
        <p:grpSpPr>
          <a:xfrm>
            <a:off x="4314825" y="1219200"/>
            <a:ext cx="3552825" cy="4572000"/>
            <a:chOff x="4314825" y="1219200"/>
            <a:chExt cx="3552825" cy="4572000"/>
          </a:xfrm>
        </p:grpSpPr>
        <p:sp>
          <p:nvSpPr>
            <p:cNvPr id="22" name="Freeform 22"/>
            <p:cNvSpPr/>
            <p:nvPr/>
          </p:nvSpPr>
          <p:spPr>
            <a:xfrm>
              <a:off x="4314825" y="1219200"/>
              <a:ext cx="3552825" cy="476250"/>
            </a:xfrm>
            <a:prstGeom prst="round2SameRect">
              <a:avLst/>
            </a:prstGeom>
            <a:solidFill>
              <a:schemeClr val="accent1"/>
            </a:solidFill>
            <a:ln>
              <a:noFill/>
            </a:ln>
          </p:spPr>
        </p:sp>
        <p:sp>
          <p:nvSpPr>
            <p:cNvPr id="23" name="TextBox 23"/>
            <p:cNvSpPr txBox="1"/>
            <p:nvPr/>
          </p:nvSpPr>
          <p:spPr>
            <a:xfrm>
              <a:off x="5556314" y="1342072"/>
              <a:ext cx="1069848" cy="381381"/>
            </a:xfrm>
            <a:prstGeom prst="rect">
              <a:avLst/>
            </a:prstGeom>
            <a:noFill/>
            <a:ln>
              <a:noFill/>
            </a:ln>
          </p:spPr>
          <p:txBody>
            <a:bodyPr wrap="none" lIns="0" tIns="0" rIns="0" bIns="0" anchor="t" anchorCtr="0">
              <a:spAutoFit/>
            </a:bodyPr>
            <a:lstStyle/>
            <a:p>
              <a:pPr algn="ctr"/>
              <a:r>
                <a:rPr lang="zh-CN" sz="1950" b="1" dirty="0">
                  <a:solidFill>
                    <a:srgbClr val="FFFFFF"/>
                  </a:solidFill>
                  <a:latin typeface="+mn-lt"/>
                  <a:ea typeface="+mn-ea"/>
                  <a:cs typeface="+mn-cs"/>
                </a:rPr>
                <a:t>第十九条</a:t>
              </a:r>
            </a:p>
          </p:txBody>
        </p:sp>
        <p:sp>
          <p:nvSpPr>
            <p:cNvPr id="24" name="Rectangle 24"/>
            <p:cNvSpPr/>
            <p:nvPr/>
          </p:nvSpPr>
          <p:spPr>
            <a:xfrm>
              <a:off x="4314825" y="1695450"/>
              <a:ext cx="3552825" cy="4095750"/>
            </a:xfrm>
            <a:prstGeom prst="rect">
              <a:avLst/>
            </a:prstGeom>
            <a:solidFill>
              <a:schemeClr val="lt2"/>
            </a:solidFill>
            <a:ln>
              <a:noFill/>
            </a:ln>
          </p:spPr>
        </p:sp>
        <p:grpSp>
          <p:nvGrpSpPr>
            <p:cNvPr id="27" name="Group 27"/>
            <p:cNvGrpSpPr/>
            <p:nvPr/>
          </p:nvGrpSpPr>
          <p:grpSpPr>
            <a:xfrm>
              <a:off x="4533900" y="1909762"/>
              <a:ext cx="285750" cy="257176"/>
              <a:chOff x="4533900" y="1909762"/>
              <a:chExt cx="285750" cy="257176"/>
            </a:xfrm>
          </p:grpSpPr>
          <p:sp>
            <p:nvSpPr>
              <p:cNvPr id="25" name="Freeform 25"/>
              <p:cNvSpPr/>
              <p:nvPr/>
            </p:nvSpPr>
            <p:spPr>
              <a:xfrm>
                <a:off x="4533900" y="1909762"/>
                <a:ext cx="285750" cy="57150"/>
              </a:xfrm>
              <a:custGeom>
                <a:avLst/>
                <a:gdLst/>
                <a:ahLst/>
                <a:cxnLst/>
                <a:rect l="l" t="t" r="r" b="b"/>
                <a:pathLst>
                  <a:path w="285750" h="57150">
                    <a:moveTo>
                      <a:pt x="0" y="28575"/>
                    </a:moveTo>
                    <a:cubicBezTo>
                      <a:pt x="0" y="12793"/>
                      <a:pt x="12793" y="0"/>
                      <a:pt x="28575" y="0"/>
                    </a:cubicBezTo>
                    <a:lnTo>
                      <a:pt x="257175" y="0"/>
                    </a:lnTo>
                    <a:cubicBezTo>
                      <a:pt x="272957" y="0"/>
                      <a:pt x="285750" y="12793"/>
                      <a:pt x="285750" y="28575"/>
                    </a:cubicBezTo>
                    <a:cubicBezTo>
                      <a:pt x="285750" y="44357"/>
                      <a:pt x="272957" y="57150"/>
                      <a:pt x="257175" y="57150"/>
                    </a:cubicBezTo>
                    <a:lnTo>
                      <a:pt x="28575" y="57150"/>
                    </a:lnTo>
                    <a:cubicBezTo>
                      <a:pt x="12793" y="57150"/>
                      <a:pt x="0" y="44357"/>
                      <a:pt x="0" y="28575"/>
                    </a:cubicBezTo>
                    <a:close/>
                  </a:path>
                </a:pathLst>
              </a:custGeom>
              <a:solidFill>
                <a:schemeClr val="accent1"/>
              </a:solidFill>
              <a:ln>
                <a:noFill/>
              </a:ln>
            </p:spPr>
          </p:sp>
          <p:sp>
            <p:nvSpPr>
              <p:cNvPr id="26" name="Freeform 26"/>
              <p:cNvSpPr/>
              <p:nvPr/>
            </p:nvSpPr>
            <p:spPr>
              <a:xfrm>
                <a:off x="4562475" y="1995488"/>
                <a:ext cx="228600" cy="171450"/>
              </a:xfrm>
              <a:custGeom>
                <a:avLst/>
                <a:gdLst/>
                <a:ahLst/>
                <a:cxnLst/>
                <a:rect l="l" t="t" r="r" b="b"/>
                <a:pathLst>
                  <a:path w="228600" h="171450">
                    <a:moveTo>
                      <a:pt x="214312" y="0"/>
                    </a:moveTo>
                    <a:cubicBezTo>
                      <a:pt x="221642" y="0"/>
                      <a:pt x="227686" y="6615"/>
                      <a:pt x="228500" y="15145"/>
                    </a:cubicBezTo>
                    <a:lnTo>
                      <a:pt x="228600" y="17145"/>
                    </a:lnTo>
                    <a:lnTo>
                      <a:pt x="228600" y="120015"/>
                    </a:lnTo>
                    <a:cubicBezTo>
                      <a:pt x="228600" y="147404"/>
                      <a:pt x="210755" y="169793"/>
                      <a:pt x="188252" y="171364"/>
                    </a:cubicBezTo>
                    <a:lnTo>
                      <a:pt x="185738" y="171450"/>
                    </a:lnTo>
                    <a:lnTo>
                      <a:pt x="42862" y="171450"/>
                    </a:lnTo>
                    <a:cubicBezTo>
                      <a:pt x="20031" y="171450"/>
                      <a:pt x="1372" y="150033"/>
                      <a:pt x="71" y="123044"/>
                    </a:cubicBezTo>
                    <a:lnTo>
                      <a:pt x="0" y="120015"/>
                    </a:lnTo>
                    <a:lnTo>
                      <a:pt x="0" y="17145"/>
                    </a:lnTo>
                    <a:cubicBezTo>
                      <a:pt x="0" y="7672"/>
                      <a:pt x="6401" y="0"/>
                      <a:pt x="14288" y="0"/>
                    </a:cubicBezTo>
                    <a:lnTo>
                      <a:pt x="214312" y="0"/>
                    </a:lnTo>
                    <a:close/>
                    <a:moveTo>
                      <a:pt x="142875" y="28575"/>
                    </a:moveTo>
                    <a:lnTo>
                      <a:pt x="85725" y="28575"/>
                    </a:lnTo>
                    <a:lnTo>
                      <a:pt x="84053" y="28675"/>
                    </a:lnTo>
                    <a:cubicBezTo>
                      <a:pt x="76866" y="29530"/>
                      <a:pt x="71453" y="35624"/>
                      <a:pt x="71453" y="42862"/>
                    </a:cubicBezTo>
                    <a:cubicBezTo>
                      <a:pt x="71453" y="50101"/>
                      <a:pt x="76866" y="56195"/>
                      <a:pt x="84053" y="57050"/>
                    </a:cubicBezTo>
                    <a:lnTo>
                      <a:pt x="85725" y="57150"/>
                    </a:lnTo>
                    <a:lnTo>
                      <a:pt x="142875" y="57150"/>
                    </a:lnTo>
                    <a:lnTo>
                      <a:pt x="144547" y="57050"/>
                    </a:lnTo>
                    <a:cubicBezTo>
                      <a:pt x="151734" y="56195"/>
                      <a:pt x="157147" y="50101"/>
                      <a:pt x="157147" y="42862"/>
                    </a:cubicBezTo>
                    <a:cubicBezTo>
                      <a:pt x="157147" y="35624"/>
                      <a:pt x="151734" y="29530"/>
                      <a:pt x="144547" y="28675"/>
                    </a:cubicBezTo>
                    <a:lnTo>
                      <a:pt x="142875" y="28575"/>
                    </a:lnTo>
                    <a:close/>
                  </a:path>
                </a:pathLst>
              </a:custGeom>
              <a:solidFill>
                <a:schemeClr val="accent1"/>
              </a:solidFill>
              <a:ln>
                <a:noFill/>
              </a:ln>
            </p:spPr>
          </p:sp>
        </p:grpSp>
        <p:sp>
          <p:nvSpPr>
            <p:cNvPr id="28" name="TextBox 28"/>
            <p:cNvSpPr txBox="1"/>
            <p:nvPr/>
          </p:nvSpPr>
          <p:spPr>
            <a:xfrm>
              <a:off x="4496943" y="2393632"/>
              <a:ext cx="2950464" cy="18467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项目相关单位应当按照档案管理</a:t>
              </a:r>
              <a:br/>
              <a:r>
                <a:rPr lang="zh-CN" sz="1650" dirty="0">
                  <a:solidFill>
                    <a:schemeClr val="dk1"/>
                  </a:solidFill>
                  <a:latin typeface="+mn-lt"/>
                  <a:ea typeface="+mn-ea"/>
                  <a:cs typeface="+mn-cs"/>
                </a:rPr>
                <a:t>有关法律、法规、规章规定，</a:t>
              </a:r>
              <a:br/>
              <a:r>
                <a:rPr lang="zh-CN" sz="1650" dirty="0">
                  <a:solidFill>
                    <a:schemeClr val="dk1"/>
                  </a:solidFill>
                  <a:latin typeface="+mn-lt"/>
                  <a:ea typeface="+mn-ea"/>
                  <a:cs typeface="+mn-cs"/>
                </a:rPr>
                <a:t>及时、真实、完整记录工程建设</a:t>
              </a:r>
              <a:br/>
              <a:r>
                <a:rPr lang="zh-CN" sz="1650" dirty="0">
                  <a:solidFill>
                    <a:schemeClr val="dk1"/>
                  </a:solidFill>
                  <a:latin typeface="+mn-lt"/>
                  <a:ea typeface="+mn-ea"/>
                  <a:cs typeface="+mn-cs"/>
                </a:rPr>
                <a:t>过程中的信息资料，</a:t>
              </a:r>
              <a:br/>
              <a:r>
                <a:rPr lang="zh-CN" sz="1650" b="1" dirty="0">
                  <a:solidFill>
                    <a:schemeClr val="accent1"/>
                  </a:solidFill>
                  <a:latin typeface="+mn-lt"/>
                  <a:ea typeface="+mn-ea"/>
                  <a:cs typeface="+mn-cs"/>
                </a:rPr>
                <a:t>建立工程项目档案</a:t>
              </a:r>
              <a:r>
                <a:rPr lang="zh-CN" sz="1650" dirty="0">
                  <a:solidFill>
                    <a:schemeClr val="dk1"/>
                  </a:solidFill>
                  <a:latin typeface="+mn-lt"/>
                  <a:ea typeface="+mn-ea"/>
                  <a:cs typeface="+mn-cs"/>
                </a:rPr>
                <a:t>，并及时向</a:t>
              </a:r>
              <a:br/>
              <a:r>
                <a:rPr lang="zh-CN" sz="1650" dirty="0">
                  <a:solidFill>
                    <a:schemeClr val="dk1"/>
                  </a:solidFill>
                  <a:latin typeface="+mn-lt"/>
                  <a:ea typeface="+mn-ea"/>
                  <a:cs typeface="+mn-cs"/>
                </a:rPr>
                <a:t>建设单位移交。</a:t>
              </a:r>
            </a:p>
          </p:txBody>
        </p:sp>
      </p:grpSp>
      <p:grpSp>
        <p:nvGrpSpPr>
          <p:cNvPr id="39" name="article-20"/>
          <p:cNvGrpSpPr/>
          <p:nvPr/>
        </p:nvGrpSpPr>
        <p:grpSpPr>
          <a:xfrm>
            <a:off x="8096250" y="1219200"/>
            <a:ext cx="3562350" cy="4572000"/>
            <a:chOff x="8096250" y="1219200"/>
            <a:chExt cx="3562350" cy="4572000"/>
          </a:xfrm>
        </p:grpSpPr>
        <p:sp>
          <p:nvSpPr>
            <p:cNvPr id="30" name="Freeform 30"/>
            <p:cNvSpPr/>
            <p:nvPr/>
          </p:nvSpPr>
          <p:spPr>
            <a:xfrm>
              <a:off x="8096250" y="1219200"/>
              <a:ext cx="3562350" cy="476250"/>
            </a:xfrm>
            <a:prstGeom prst="round2SameRect">
              <a:avLst/>
            </a:prstGeom>
            <a:solidFill>
              <a:schemeClr val="accent1"/>
            </a:solidFill>
            <a:ln>
              <a:noFill/>
            </a:ln>
          </p:spPr>
        </p:sp>
        <p:sp>
          <p:nvSpPr>
            <p:cNvPr id="31" name="TextBox 31"/>
            <p:cNvSpPr txBox="1"/>
            <p:nvPr/>
          </p:nvSpPr>
          <p:spPr>
            <a:xfrm>
              <a:off x="9342501" y="1342072"/>
              <a:ext cx="1069848" cy="381381"/>
            </a:xfrm>
            <a:prstGeom prst="rect">
              <a:avLst/>
            </a:prstGeom>
            <a:noFill/>
            <a:ln>
              <a:noFill/>
            </a:ln>
          </p:spPr>
          <p:txBody>
            <a:bodyPr wrap="none" lIns="0" tIns="0" rIns="0" bIns="0" anchor="t" anchorCtr="0">
              <a:spAutoFit/>
            </a:bodyPr>
            <a:lstStyle/>
            <a:p>
              <a:pPr algn="ctr"/>
              <a:r>
                <a:rPr lang="zh-CN" sz="1950" b="1" dirty="0">
                  <a:solidFill>
                    <a:srgbClr val="FFFFFF"/>
                  </a:solidFill>
                  <a:latin typeface="+mn-lt"/>
                  <a:ea typeface="+mn-ea"/>
                  <a:cs typeface="+mn-cs"/>
                </a:rPr>
                <a:t>第二十条</a:t>
              </a:r>
            </a:p>
          </p:txBody>
        </p:sp>
        <p:sp>
          <p:nvSpPr>
            <p:cNvPr id="32" name="Rectangle 32"/>
            <p:cNvSpPr/>
            <p:nvPr/>
          </p:nvSpPr>
          <p:spPr>
            <a:xfrm>
              <a:off x="8096250" y="1695450"/>
              <a:ext cx="3562350" cy="4095750"/>
            </a:xfrm>
            <a:prstGeom prst="rect">
              <a:avLst/>
            </a:prstGeom>
            <a:solidFill>
              <a:schemeClr val="lt2"/>
            </a:solidFill>
            <a:ln>
              <a:noFill/>
            </a:ln>
          </p:spPr>
        </p:sp>
        <p:grpSp>
          <p:nvGrpSpPr>
            <p:cNvPr id="35" name="Group 35"/>
            <p:cNvGrpSpPr/>
            <p:nvPr/>
          </p:nvGrpSpPr>
          <p:grpSpPr>
            <a:xfrm>
              <a:off x="8329611" y="1895072"/>
              <a:ext cx="257178" cy="286154"/>
              <a:chOff x="8329611" y="1895072"/>
              <a:chExt cx="257178" cy="286154"/>
            </a:xfrm>
          </p:grpSpPr>
          <p:sp>
            <p:nvSpPr>
              <p:cNvPr id="33" name="Freeform 33"/>
              <p:cNvSpPr/>
              <p:nvPr/>
            </p:nvSpPr>
            <p:spPr>
              <a:xfrm>
                <a:off x="8329611" y="1895072"/>
                <a:ext cx="257178" cy="286154"/>
              </a:xfrm>
              <a:custGeom>
                <a:avLst/>
                <a:gdLst/>
                <a:ahLst/>
                <a:cxnLst/>
                <a:rect l="l" t="t" r="r" b="b"/>
                <a:pathLst>
                  <a:path w="257178" h="286154">
                    <a:moveTo>
                      <a:pt x="185739" y="403"/>
                    </a:moveTo>
                    <a:cubicBezTo>
                      <a:pt x="192982" y="404"/>
                      <a:pt x="199079" y="5825"/>
                      <a:pt x="199926" y="13018"/>
                    </a:cubicBezTo>
                    <a:lnTo>
                      <a:pt x="200026" y="14690"/>
                    </a:lnTo>
                    <a:lnTo>
                      <a:pt x="200026" y="28978"/>
                    </a:lnTo>
                    <a:lnTo>
                      <a:pt x="214314" y="28978"/>
                    </a:lnTo>
                    <a:cubicBezTo>
                      <a:pt x="237010" y="28976"/>
                      <a:pt x="255773" y="46668"/>
                      <a:pt x="257105" y="69326"/>
                    </a:cubicBezTo>
                    <a:lnTo>
                      <a:pt x="257176" y="71840"/>
                    </a:lnTo>
                    <a:lnTo>
                      <a:pt x="257176" y="243290"/>
                    </a:lnTo>
                    <a:cubicBezTo>
                      <a:pt x="257178" y="265987"/>
                      <a:pt x="239486" y="284750"/>
                      <a:pt x="216828" y="286081"/>
                    </a:cubicBezTo>
                    <a:lnTo>
                      <a:pt x="214314" y="286153"/>
                    </a:lnTo>
                    <a:lnTo>
                      <a:pt x="42864" y="286153"/>
                    </a:lnTo>
                    <a:cubicBezTo>
                      <a:pt x="20167" y="286154"/>
                      <a:pt x="1404" y="268462"/>
                      <a:pt x="73" y="245805"/>
                    </a:cubicBezTo>
                    <a:lnTo>
                      <a:pt x="1" y="243290"/>
                    </a:lnTo>
                    <a:lnTo>
                      <a:pt x="1" y="71840"/>
                    </a:lnTo>
                    <a:cubicBezTo>
                      <a:pt x="0" y="49144"/>
                      <a:pt x="17692" y="30381"/>
                      <a:pt x="40349" y="29049"/>
                    </a:cubicBezTo>
                    <a:lnTo>
                      <a:pt x="42864" y="28978"/>
                    </a:lnTo>
                    <a:lnTo>
                      <a:pt x="57151" y="28978"/>
                    </a:lnTo>
                    <a:lnTo>
                      <a:pt x="57151" y="14690"/>
                    </a:lnTo>
                    <a:cubicBezTo>
                      <a:pt x="57160" y="7131"/>
                      <a:pt x="63055" y="886"/>
                      <a:pt x="70601" y="443"/>
                    </a:cubicBezTo>
                    <a:cubicBezTo>
                      <a:pt x="78148" y="0"/>
                      <a:pt x="84733" y="5512"/>
                      <a:pt x="85626" y="13018"/>
                    </a:cubicBezTo>
                    <a:lnTo>
                      <a:pt x="85726" y="14690"/>
                    </a:lnTo>
                    <a:lnTo>
                      <a:pt x="85726" y="28978"/>
                    </a:lnTo>
                    <a:lnTo>
                      <a:pt x="171451" y="28978"/>
                    </a:lnTo>
                    <a:lnTo>
                      <a:pt x="171451" y="14690"/>
                    </a:lnTo>
                    <a:cubicBezTo>
                      <a:pt x="171451" y="6799"/>
                      <a:pt x="177848" y="403"/>
                      <a:pt x="185739" y="403"/>
                    </a:cubicBezTo>
                    <a:close/>
                    <a:moveTo>
                      <a:pt x="228601" y="100415"/>
                    </a:moveTo>
                    <a:lnTo>
                      <a:pt x="28576" y="100415"/>
                    </a:lnTo>
                    <a:lnTo>
                      <a:pt x="28576" y="237932"/>
                    </a:lnTo>
                    <a:cubicBezTo>
                      <a:pt x="28576" y="248005"/>
                      <a:pt x="34091" y="256306"/>
                      <a:pt x="41192" y="257449"/>
                    </a:cubicBezTo>
                    <a:lnTo>
                      <a:pt x="42864" y="257578"/>
                    </a:lnTo>
                    <a:lnTo>
                      <a:pt x="214314" y="257578"/>
                    </a:lnTo>
                    <a:cubicBezTo>
                      <a:pt x="221643" y="257578"/>
                      <a:pt x="227687" y="250005"/>
                      <a:pt x="228501" y="240218"/>
                    </a:cubicBezTo>
                    <a:lnTo>
                      <a:pt x="228601" y="237932"/>
                    </a:lnTo>
                    <a:lnTo>
                      <a:pt x="228601" y="100415"/>
                    </a:lnTo>
                    <a:close/>
                  </a:path>
                </a:pathLst>
              </a:custGeom>
              <a:solidFill>
                <a:schemeClr val="accent1"/>
              </a:solidFill>
              <a:ln>
                <a:noFill/>
              </a:ln>
            </p:spPr>
          </p:sp>
          <p:sp>
            <p:nvSpPr>
              <p:cNvPr id="34" name="Freeform 34"/>
              <p:cNvSpPr/>
              <p:nvPr/>
            </p:nvSpPr>
            <p:spPr>
              <a:xfrm>
                <a:off x="8429222" y="2038350"/>
                <a:ext cx="43265" cy="71840"/>
              </a:xfrm>
              <a:custGeom>
                <a:avLst/>
                <a:gdLst/>
                <a:ahLst/>
                <a:cxnLst/>
                <a:rect l="l" t="t" r="r" b="b"/>
                <a:pathLst>
                  <a:path w="43265" h="71840">
                    <a:moveTo>
                      <a:pt x="28978" y="0"/>
                    </a:moveTo>
                    <a:cubicBezTo>
                      <a:pt x="36221" y="1"/>
                      <a:pt x="42318" y="5422"/>
                      <a:pt x="43165" y="12616"/>
                    </a:cubicBezTo>
                    <a:lnTo>
                      <a:pt x="43265" y="14288"/>
                    </a:lnTo>
                    <a:lnTo>
                      <a:pt x="43265" y="57150"/>
                    </a:lnTo>
                    <a:cubicBezTo>
                      <a:pt x="43257" y="64709"/>
                      <a:pt x="37361" y="70954"/>
                      <a:pt x="29815" y="71397"/>
                    </a:cubicBezTo>
                    <a:cubicBezTo>
                      <a:pt x="22269" y="71840"/>
                      <a:pt x="15683" y="66328"/>
                      <a:pt x="14790" y="58822"/>
                    </a:cubicBezTo>
                    <a:lnTo>
                      <a:pt x="14690" y="57150"/>
                    </a:lnTo>
                    <a:lnTo>
                      <a:pt x="14690" y="28575"/>
                    </a:lnTo>
                    <a:cubicBezTo>
                      <a:pt x="7131" y="28567"/>
                      <a:pt x="886" y="22671"/>
                      <a:pt x="443" y="15125"/>
                    </a:cubicBezTo>
                    <a:cubicBezTo>
                      <a:pt x="0" y="7578"/>
                      <a:pt x="5512" y="993"/>
                      <a:pt x="13018" y="100"/>
                    </a:cubicBezTo>
                    <a:lnTo>
                      <a:pt x="14690" y="0"/>
                    </a:lnTo>
                    <a:lnTo>
                      <a:pt x="28978" y="0"/>
                    </a:lnTo>
                    <a:close/>
                  </a:path>
                </a:pathLst>
              </a:custGeom>
              <a:solidFill>
                <a:schemeClr val="accent1"/>
              </a:solidFill>
              <a:ln>
                <a:noFill/>
              </a:ln>
            </p:spPr>
          </p:sp>
        </p:grpSp>
        <p:sp>
          <p:nvSpPr>
            <p:cNvPr id="36" name="TextBox 36"/>
            <p:cNvSpPr txBox="1"/>
            <p:nvPr/>
          </p:nvSpPr>
          <p:spPr>
            <a:xfrm>
              <a:off x="8278368" y="2393632"/>
              <a:ext cx="2531364" cy="9323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项目实施期限原则上应</a:t>
              </a:r>
              <a:br/>
              <a:r>
                <a:rPr lang="zh-CN" sz="1650" b="1" dirty="0">
                  <a:solidFill>
                    <a:schemeClr val="accent1"/>
                  </a:solidFill>
                  <a:latin typeface="+mn-lt"/>
                  <a:ea typeface="+mn-ea"/>
                  <a:cs typeface="+mn-cs"/>
                </a:rPr>
                <a:t>自预算下达之日起</a:t>
              </a:r>
              <a:r>
                <a:rPr lang="zh-CN" sz="1650" b="1" dirty="0">
                  <a:solidFill>
                    <a:schemeClr val="accent2"/>
                  </a:solidFill>
                  <a:latin typeface="+mn-lt"/>
                  <a:ea typeface="+mn-ea"/>
                  <a:cs typeface="+mn-cs"/>
                </a:rPr>
                <a:t>2年内</a:t>
              </a:r>
              <a:br/>
              <a:r>
                <a:rPr lang="zh-CN" sz="1650" dirty="0">
                  <a:solidFill>
                    <a:schemeClr val="dk1"/>
                  </a:solidFill>
                  <a:latin typeface="+mn-lt"/>
                  <a:ea typeface="+mn-ea"/>
                  <a:cs typeface="+mn-cs"/>
                </a:rPr>
                <a:t>完成竣工验收及财务决算；</a:t>
              </a:r>
            </a:p>
          </p:txBody>
        </p:sp>
        <p:sp>
          <p:nvSpPr>
            <p:cNvPr id="37" name="Line 37"/>
            <p:cNvSpPr/>
            <p:nvPr/>
          </p:nvSpPr>
          <p:spPr>
            <a:xfrm>
              <a:off x="8286750" y="3429000"/>
              <a:ext cx="3181350" cy="9525"/>
            </a:xfrm>
            <a:custGeom>
              <a:avLst/>
              <a:gdLst/>
              <a:ahLst/>
              <a:cxnLst/>
              <a:rect l="l" t="t" r="r" b="b"/>
              <a:pathLst>
                <a:path w="3181350" h="9525">
                  <a:moveTo>
                    <a:pt x="0" y="0"/>
                  </a:moveTo>
                  <a:lnTo>
                    <a:pt x="3181350" y="0"/>
                  </a:lnTo>
                </a:path>
              </a:pathLst>
            </a:custGeom>
            <a:noFill/>
            <a:ln w="14288">
              <a:solidFill>
                <a:schemeClr val="accent6"/>
              </a:solidFill>
            </a:ln>
          </p:spPr>
        </p:sp>
        <p:sp>
          <p:nvSpPr>
            <p:cNvPr id="38" name="TextBox 38"/>
            <p:cNvSpPr txBox="1"/>
            <p:nvPr/>
          </p:nvSpPr>
          <p:spPr>
            <a:xfrm>
              <a:off x="8278368" y="3612832"/>
              <a:ext cx="2950464" cy="15419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因施工条件等不可抗力客观因素</a:t>
              </a:r>
              <a:br/>
              <a:r>
                <a:rPr lang="zh-CN" sz="1650" dirty="0">
                  <a:solidFill>
                    <a:schemeClr val="dk1"/>
                  </a:solidFill>
                  <a:latin typeface="+mn-lt"/>
                  <a:ea typeface="+mn-ea"/>
                  <a:cs typeface="+mn-cs"/>
                </a:rPr>
                <a:t>确需延期的，市、县级自然资源</a:t>
              </a:r>
              <a:br/>
              <a:r>
                <a:rPr lang="zh-CN" sz="1650" dirty="0">
                  <a:solidFill>
                    <a:schemeClr val="dk1"/>
                  </a:solidFill>
                  <a:latin typeface="+mn-lt"/>
                  <a:ea typeface="+mn-ea"/>
                  <a:cs typeface="+mn-cs"/>
                </a:rPr>
                <a:t>主管部门须向省自然资源厅和省</a:t>
              </a:r>
              <a:br/>
              <a:r>
                <a:rPr lang="zh-CN" sz="1650" dirty="0">
                  <a:solidFill>
                    <a:schemeClr val="dk1"/>
                  </a:solidFill>
                  <a:latin typeface="+mn-lt"/>
                  <a:ea typeface="+mn-ea"/>
                  <a:cs typeface="+mn-cs"/>
                </a:rPr>
                <a:t>财政厅</a:t>
              </a:r>
              <a:r>
                <a:rPr lang="zh-CN" sz="1650" b="1" dirty="0">
                  <a:solidFill>
                    <a:schemeClr val="accent1"/>
                  </a:solidFill>
                  <a:latin typeface="+mn-lt"/>
                  <a:ea typeface="+mn-ea"/>
                  <a:cs typeface="+mn-cs"/>
                </a:rPr>
                <a:t>书面说明</a:t>
              </a:r>
              <a:r>
                <a:rPr lang="zh-CN" sz="1650" dirty="0">
                  <a:solidFill>
                    <a:schemeClr val="dk1"/>
                  </a:solidFill>
                  <a:latin typeface="+mn-lt"/>
                  <a:ea typeface="+mn-ea"/>
                  <a:cs typeface="+mn-cs"/>
                </a:rPr>
                <a:t>情况，经同意后</a:t>
              </a:r>
              <a:br/>
              <a:r>
                <a:rPr lang="zh-CN" sz="1650" dirty="0">
                  <a:solidFill>
                    <a:schemeClr val="dk1"/>
                  </a:solidFill>
                  <a:latin typeface="+mn-lt"/>
                  <a:ea typeface="+mn-ea"/>
                  <a:cs typeface="+mn-cs"/>
                </a:rPr>
                <a:t>可</a:t>
              </a:r>
              <a:r>
                <a:rPr lang="zh-CN" sz="1650" b="1" dirty="0">
                  <a:solidFill>
                    <a:schemeClr val="accent2"/>
                  </a:solidFill>
                  <a:latin typeface="+mn-lt"/>
                  <a:ea typeface="+mn-ea"/>
                  <a:cs typeface="+mn-cs"/>
                </a:rPr>
                <a:t>延期1年</a:t>
              </a:r>
              <a:r>
                <a:rPr lang="zh-CN" sz="1650" dirty="0">
                  <a:solidFill>
                    <a:schemeClr val="dk1"/>
                  </a:solidFill>
                  <a:latin typeface="+mn-lt"/>
                  <a:ea typeface="+mn-ea"/>
                  <a:cs typeface="+mn-cs"/>
                </a:rPr>
                <a:t>。</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450"/>
                                        <p:tgtEl>
                                          <p:spTgt spid="21"/>
                                        </p:tgtEl>
                                      </p:cBhvr>
                                    </p:animEffect>
                                  </p:childTnLst>
                                </p:cTn>
                              </p:par>
                            </p:childTnLst>
                          </p:cTn>
                        </p:par>
                        <p:par>
                          <p:cTn id="8" fill="hold">
                            <p:stCondLst>
                              <p:cond delay="450"/>
                            </p:stCondLst>
                            <p:childTnLst>
                              <p:par>
                                <p:cTn id="9" presetID="10" presetClass="entr" presetSubtype="0" fill="hold" grpId="0" nodeType="afterEffect">
                                  <p:stCondLst>
                                    <p:cond delay="50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450"/>
                                        <p:tgtEl>
                                          <p:spTgt spid="29"/>
                                        </p:tgtEl>
                                      </p:cBhvr>
                                    </p:animEffect>
                                  </p:childTnLst>
                                </p:cTn>
                              </p:par>
                            </p:childTnLst>
                          </p:cTn>
                        </p:par>
                        <p:par>
                          <p:cTn id="12" fill="hold">
                            <p:stCondLst>
                              <p:cond delay="1400"/>
                            </p:stCondLst>
                            <p:childTnLst>
                              <p:par>
                                <p:cTn id="13" presetID="10" presetClass="entr" presetSubtype="0" fill="hold" grpId="0" nodeType="afterEffect">
                                  <p:stCondLst>
                                    <p:cond delay="50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4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3200400" cy="360045"/>
            <a:chOff x="2905125" y="409575"/>
            <a:chExt cx="3200400" cy="360045"/>
          </a:xfrm>
        </p:grpSpPr>
        <p:sp>
          <p:nvSpPr>
            <p:cNvPr id="3" name="Rectangle 3"/>
            <p:cNvSpPr/>
            <p:nvPr/>
          </p:nvSpPr>
          <p:spPr>
            <a:xfrm>
              <a:off x="2905125" y="409575"/>
              <a:ext cx="3200400" cy="323850"/>
            </a:xfrm>
            <a:prstGeom prst="roundRect">
              <a:avLst>
                <a:gd name="adj" fmla="val 50000"/>
              </a:avLst>
            </a:prstGeom>
            <a:solidFill>
              <a:schemeClr val="accent1"/>
            </a:solidFill>
            <a:ln>
              <a:noFill/>
            </a:ln>
          </p:spPr>
        </p:sp>
        <p:sp>
          <p:nvSpPr>
            <p:cNvPr id="4" name="TextBox 4"/>
            <p:cNvSpPr txBox="1"/>
            <p:nvPr/>
          </p:nvSpPr>
          <p:spPr>
            <a:xfrm>
              <a:off x="3052391" y="476250"/>
              <a:ext cx="290586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第四章 项目验收（第二十一条）</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sp>
        <p:nvSpPr>
          <p:cNvPr id="12" name="Line 12"/>
          <p:cNvSpPr/>
          <p:nvPr/>
        </p:nvSpPr>
        <p:spPr>
          <a:xfrm>
            <a:off x="2743200" y="1219200"/>
            <a:ext cx="9525" cy="5314950"/>
          </a:xfrm>
          <a:custGeom>
            <a:avLst/>
            <a:gdLst/>
            <a:ahLst/>
            <a:cxnLst/>
            <a:rect l="l" t="t" r="r" b="b"/>
            <a:pathLst>
              <a:path w="9525" h="5314950">
                <a:moveTo>
                  <a:pt x="0" y="0"/>
                </a:moveTo>
                <a:lnTo>
                  <a:pt x="0" y="5314950"/>
                </a:lnTo>
              </a:path>
            </a:pathLst>
          </a:custGeom>
          <a:noFill/>
          <a:ln w="19050">
            <a:solidFill>
              <a:schemeClr val="accent6"/>
            </a:solidFill>
          </a:ln>
        </p:spPr>
      </p:sp>
      <p:grpSp>
        <p:nvGrpSpPr>
          <p:cNvPr id="20" name="stage-1-self-check"/>
          <p:cNvGrpSpPr/>
          <p:nvPr/>
        </p:nvGrpSpPr>
        <p:grpSpPr>
          <a:xfrm>
            <a:off x="533400" y="1143000"/>
            <a:ext cx="10504932" cy="1249489"/>
            <a:chOff x="533400" y="1143000"/>
            <a:chExt cx="10504932" cy="1249489"/>
          </a:xfrm>
        </p:grpSpPr>
        <p:sp>
          <p:nvSpPr>
            <p:cNvPr id="13" name="Freeform 13"/>
            <p:cNvSpPr/>
            <p:nvPr/>
          </p:nvSpPr>
          <p:spPr>
            <a:xfrm>
              <a:off x="533400" y="1143000"/>
              <a:ext cx="685800" cy="342900"/>
            </a:xfrm>
            <a:prstGeom prst="homePlate">
              <a:avLst/>
            </a:prstGeom>
            <a:solidFill>
              <a:schemeClr val="accent1"/>
            </a:solidFill>
            <a:ln>
              <a:noFill/>
            </a:ln>
          </p:spPr>
        </p:sp>
        <p:sp>
          <p:nvSpPr>
            <p:cNvPr id="14" name="TextBox 14"/>
            <p:cNvSpPr txBox="1"/>
            <p:nvPr/>
          </p:nvSpPr>
          <p:spPr>
            <a:xfrm>
              <a:off x="620200" y="117633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01</a:t>
              </a:r>
            </a:p>
          </p:txBody>
        </p:sp>
        <p:sp>
          <p:nvSpPr>
            <p:cNvPr id="15" name="TextBox 15"/>
            <p:cNvSpPr txBox="1"/>
            <p:nvPr/>
          </p:nvSpPr>
          <p:spPr>
            <a:xfrm>
              <a:off x="1323594" y="1199198"/>
              <a:ext cx="1069848" cy="381381"/>
            </a:xfrm>
            <a:prstGeom prst="rect">
              <a:avLst/>
            </a:prstGeom>
            <a:noFill/>
            <a:ln>
              <a:noFill/>
            </a:ln>
          </p:spPr>
          <p:txBody>
            <a:bodyPr wrap="none" lIns="0" tIns="0" rIns="0" bIns="0" anchor="t" anchorCtr="0">
              <a:spAutoFit/>
            </a:bodyPr>
            <a:lstStyle/>
            <a:p>
              <a:pPr algn="l"/>
              <a:r>
                <a:rPr lang="zh-CN" sz="1950" b="1" dirty="0">
                  <a:solidFill>
                    <a:srgbClr val="0B2A5B"/>
                  </a:solidFill>
                  <a:latin typeface="+mn-lt"/>
                  <a:ea typeface="+mn-ea"/>
                  <a:cs typeface="+mn-cs"/>
                </a:rPr>
                <a:t>自行检验</a:t>
              </a:r>
            </a:p>
          </p:txBody>
        </p:sp>
        <p:sp>
          <p:nvSpPr>
            <p:cNvPr id="16" name="Rectangle 16"/>
            <p:cNvSpPr/>
            <p:nvPr/>
          </p:nvSpPr>
          <p:spPr>
            <a:xfrm>
              <a:off x="533400" y="1581150"/>
              <a:ext cx="2152650" cy="285750"/>
            </a:xfrm>
            <a:prstGeom prst="roundRect">
              <a:avLst>
                <a:gd name="adj" fmla="val 50000"/>
              </a:avLst>
            </a:prstGeom>
            <a:solidFill>
              <a:schemeClr val="lt2"/>
            </a:solidFill>
            <a:ln>
              <a:noFill/>
            </a:ln>
          </p:spPr>
        </p:sp>
        <p:sp>
          <p:nvSpPr>
            <p:cNvPr id="17" name="TextBox 17"/>
            <p:cNvSpPr txBox="1"/>
            <p:nvPr/>
          </p:nvSpPr>
          <p:spPr>
            <a:xfrm>
              <a:off x="640842" y="1635442"/>
              <a:ext cx="1936039"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项目完工之日起1个月内</a:t>
              </a:r>
            </a:p>
          </p:txBody>
        </p:sp>
        <p:sp>
          <p:nvSpPr>
            <p:cNvPr id="18" name="Ellipse 18"/>
            <p:cNvSpPr/>
            <p:nvPr/>
          </p:nvSpPr>
          <p:spPr>
            <a:xfrm>
              <a:off x="2676525" y="1247775"/>
              <a:ext cx="133350" cy="133350"/>
            </a:xfrm>
            <a:prstGeom prst="ellipse">
              <a:avLst/>
            </a:prstGeom>
            <a:solidFill>
              <a:schemeClr val="accent1"/>
            </a:solidFill>
            <a:ln>
              <a:noFill/>
            </a:ln>
          </p:spPr>
        </p:sp>
        <p:sp>
          <p:nvSpPr>
            <p:cNvPr id="19" name="TextBox 19"/>
            <p:cNvSpPr txBox="1"/>
            <p:nvPr/>
          </p:nvSpPr>
          <p:spPr>
            <a:xfrm>
              <a:off x="2849118" y="1212532"/>
              <a:ext cx="8189214" cy="1179957"/>
            </a:xfrm>
            <a:prstGeom prst="rect">
              <a:avLst/>
            </a:prstGeom>
            <a:noFill/>
            <a:ln>
              <a:noFill/>
            </a:ln>
          </p:spPr>
          <p:txBody>
            <a:bodyPr wrap="none" lIns="0" tIns="0" rIns="0" bIns="0" anchor="t" anchorCtr="0">
              <a:spAutoFit/>
            </a:bodyPr>
            <a:lstStyle/>
            <a:p>
              <a:pPr algn="l">
                <a:lnSpc>
                  <a:spcPts val="2250"/>
                </a:lnSpc>
              </a:pPr>
              <a:r>
                <a:rPr lang="zh-CN" sz="1650" dirty="0">
                  <a:solidFill>
                    <a:schemeClr val="dk1"/>
                  </a:solidFill>
                  <a:latin typeface="+mn-lt"/>
                  <a:ea typeface="+mn-ea"/>
                  <a:cs typeface="+mn-cs"/>
                </a:rPr>
                <a:t>工程竣工后，市、县级自然资源主管部门应组织勘查、设计、施工、监理等</a:t>
              </a:r>
              <a:r>
                <a:rPr lang="zh-CN" sz="1650" b="1" dirty="0">
                  <a:solidFill>
                    <a:schemeClr val="accent1"/>
                  </a:solidFill>
                  <a:latin typeface="+mn-lt"/>
                  <a:ea typeface="+mn-ea"/>
                  <a:cs typeface="+mn-cs"/>
                </a:rPr>
                <a:t>参建单位自</a:t>
              </a:r>
              <a:br/>
              <a:r>
                <a:rPr lang="zh-CN" sz="1650" b="1" dirty="0">
                  <a:solidFill>
                    <a:schemeClr val="accent1"/>
                  </a:solidFill>
                  <a:latin typeface="+mn-lt"/>
                  <a:ea typeface="+mn-ea"/>
                  <a:cs typeface="+mn-cs"/>
                </a:rPr>
                <a:t>验</a:t>
              </a:r>
              <a:r>
                <a:rPr lang="zh-CN" sz="1650" dirty="0">
                  <a:solidFill>
                    <a:schemeClr val="dk1"/>
                  </a:solidFill>
                  <a:latin typeface="+mn-lt"/>
                  <a:ea typeface="+mn-ea"/>
                  <a:cs typeface="+mn-cs"/>
                </a:rPr>
                <a:t>，主要核对施工设计和合同约定的各项</a:t>
              </a:r>
              <a:r>
                <a:rPr lang="zh-CN" sz="1650" b="1" dirty="0">
                  <a:solidFill>
                    <a:schemeClr val="accent2"/>
                  </a:solidFill>
                  <a:latin typeface="+mn-lt"/>
                  <a:ea typeface="+mn-ea"/>
                  <a:cs typeface="+mn-cs"/>
                </a:rPr>
                <a:t>工程内容</a:t>
              </a:r>
              <a:r>
                <a:rPr lang="zh-CN" sz="1650" dirty="0">
                  <a:solidFill>
                    <a:schemeClr val="dk1"/>
                  </a:solidFill>
                  <a:latin typeface="+mn-lt"/>
                  <a:ea typeface="+mn-ea"/>
                  <a:cs typeface="+mn-cs"/>
                </a:rPr>
                <a:t>是否已完成、监理单位对</a:t>
              </a:r>
              <a:r>
                <a:rPr lang="zh-CN" sz="1650" b="1" dirty="0">
                  <a:solidFill>
                    <a:schemeClr val="accent2"/>
                  </a:solidFill>
                  <a:latin typeface="+mn-lt"/>
                  <a:ea typeface="+mn-ea"/>
                  <a:cs typeface="+mn-cs"/>
                </a:rPr>
                <a:t>工程质量</a:t>
              </a:r>
              <a:r>
                <a:rPr lang="zh-CN" sz="1650" dirty="0">
                  <a:solidFill>
                    <a:schemeClr val="dk1"/>
                  </a:solidFill>
                  <a:latin typeface="+mn-lt"/>
                  <a:ea typeface="+mn-ea"/>
                  <a:cs typeface="+mn-cs"/>
                </a:rPr>
                <a:t>的评</a:t>
              </a:r>
              <a:br/>
              <a:r>
                <a:rPr lang="zh-CN" sz="1650" dirty="0">
                  <a:solidFill>
                    <a:schemeClr val="dk1"/>
                  </a:solidFill>
                  <a:latin typeface="+mn-lt"/>
                  <a:ea typeface="+mn-ea"/>
                  <a:cs typeface="+mn-cs"/>
                </a:rPr>
                <a:t>定是否合格、施工及监理单位工作总结等</a:t>
              </a:r>
              <a:r>
                <a:rPr lang="zh-CN" sz="1650" b="1" dirty="0">
                  <a:solidFill>
                    <a:schemeClr val="accent2"/>
                  </a:solidFill>
                  <a:latin typeface="+mn-lt"/>
                  <a:ea typeface="+mn-ea"/>
                  <a:cs typeface="+mn-cs"/>
                </a:rPr>
                <a:t>竣工资料</a:t>
              </a:r>
              <a:r>
                <a:rPr lang="zh-CN" sz="1650" dirty="0">
                  <a:solidFill>
                    <a:schemeClr val="dk1"/>
                  </a:solidFill>
                  <a:latin typeface="+mn-lt"/>
                  <a:ea typeface="+mn-ea"/>
                  <a:cs typeface="+mn-cs"/>
                </a:rPr>
                <a:t>准备是否齐全等，</a:t>
              </a:r>
              <a:br/>
              <a:r>
                <a:rPr lang="zh-CN" sz="1650" dirty="0">
                  <a:solidFill>
                    <a:schemeClr val="dk1"/>
                  </a:solidFill>
                  <a:latin typeface="+mn-lt"/>
                  <a:ea typeface="+mn-ea"/>
                  <a:cs typeface="+mn-cs"/>
                </a:rPr>
                <a:t>为初步验收做好准备。</a:t>
              </a:r>
            </a:p>
          </p:txBody>
        </p:sp>
      </p:grpSp>
      <p:grpSp>
        <p:nvGrpSpPr>
          <p:cNvPr id="28" name="stage-2-preliminary"/>
          <p:cNvGrpSpPr/>
          <p:nvPr/>
        </p:nvGrpSpPr>
        <p:grpSpPr>
          <a:xfrm>
            <a:off x="533400" y="2457450"/>
            <a:ext cx="10504932" cy="1249489"/>
            <a:chOff x="533400" y="2457450"/>
            <a:chExt cx="10504932" cy="1249489"/>
          </a:xfrm>
        </p:grpSpPr>
        <p:sp>
          <p:nvSpPr>
            <p:cNvPr id="21" name="Freeform 21"/>
            <p:cNvSpPr/>
            <p:nvPr/>
          </p:nvSpPr>
          <p:spPr>
            <a:xfrm>
              <a:off x="533400" y="2457450"/>
              <a:ext cx="685800" cy="342900"/>
            </a:xfrm>
            <a:prstGeom prst="homePlate">
              <a:avLst/>
            </a:prstGeom>
            <a:solidFill>
              <a:schemeClr val="accent1"/>
            </a:solidFill>
            <a:ln>
              <a:noFill/>
            </a:ln>
          </p:spPr>
        </p:sp>
        <p:sp>
          <p:nvSpPr>
            <p:cNvPr id="22" name="TextBox 22"/>
            <p:cNvSpPr txBox="1"/>
            <p:nvPr/>
          </p:nvSpPr>
          <p:spPr>
            <a:xfrm>
              <a:off x="620200" y="249078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02</a:t>
              </a:r>
            </a:p>
          </p:txBody>
        </p:sp>
        <p:sp>
          <p:nvSpPr>
            <p:cNvPr id="23" name="TextBox 23"/>
            <p:cNvSpPr txBox="1"/>
            <p:nvPr/>
          </p:nvSpPr>
          <p:spPr>
            <a:xfrm>
              <a:off x="1323594" y="2513648"/>
              <a:ext cx="1069848" cy="381381"/>
            </a:xfrm>
            <a:prstGeom prst="rect">
              <a:avLst/>
            </a:prstGeom>
            <a:noFill/>
            <a:ln>
              <a:noFill/>
            </a:ln>
          </p:spPr>
          <p:txBody>
            <a:bodyPr wrap="none" lIns="0" tIns="0" rIns="0" bIns="0" anchor="t" anchorCtr="0">
              <a:spAutoFit/>
            </a:bodyPr>
            <a:lstStyle/>
            <a:p>
              <a:pPr algn="l"/>
              <a:r>
                <a:rPr lang="zh-CN" sz="1950" b="1" dirty="0">
                  <a:solidFill>
                    <a:srgbClr val="0B2A5B"/>
                  </a:solidFill>
                  <a:latin typeface="+mn-lt"/>
                  <a:ea typeface="+mn-ea"/>
                  <a:cs typeface="+mn-cs"/>
                </a:rPr>
                <a:t>初步验收</a:t>
              </a:r>
            </a:p>
          </p:txBody>
        </p:sp>
        <p:sp>
          <p:nvSpPr>
            <p:cNvPr id="24" name="Rectangle 24"/>
            <p:cNvSpPr/>
            <p:nvPr/>
          </p:nvSpPr>
          <p:spPr>
            <a:xfrm>
              <a:off x="533400" y="2895600"/>
              <a:ext cx="2152650" cy="285750"/>
            </a:xfrm>
            <a:prstGeom prst="roundRect">
              <a:avLst>
                <a:gd name="adj" fmla="val 50000"/>
              </a:avLst>
            </a:prstGeom>
            <a:solidFill>
              <a:schemeClr val="lt2"/>
            </a:solidFill>
            <a:ln>
              <a:noFill/>
            </a:ln>
          </p:spPr>
        </p:sp>
        <p:sp>
          <p:nvSpPr>
            <p:cNvPr id="25" name="TextBox 25"/>
            <p:cNvSpPr txBox="1"/>
            <p:nvPr/>
          </p:nvSpPr>
          <p:spPr>
            <a:xfrm>
              <a:off x="640842" y="2949892"/>
              <a:ext cx="1936039"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项目完工之日起3个月内</a:t>
              </a:r>
            </a:p>
          </p:txBody>
        </p:sp>
        <p:sp>
          <p:nvSpPr>
            <p:cNvPr id="26" name="Ellipse 26"/>
            <p:cNvSpPr/>
            <p:nvPr/>
          </p:nvSpPr>
          <p:spPr>
            <a:xfrm>
              <a:off x="2676525" y="2562225"/>
              <a:ext cx="133350" cy="133350"/>
            </a:xfrm>
            <a:prstGeom prst="ellipse">
              <a:avLst/>
            </a:prstGeom>
            <a:solidFill>
              <a:schemeClr val="accent1"/>
            </a:solidFill>
            <a:ln>
              <a:noFill/>
            </a:ln>
          </p:spPr>
        </p:sp>
        <p:sp>
          <p:nvSpPr>
            <p:cNvPr id="27" name="TextBox 27"/>
            <p:cNvSpPr txBox="1"/>
            <p:nvPr/>
          </p:nvSpPr>
          <p:spPr>
            <a:xfrm>
              <a:off x="2849118" y="2526982"/>
              <a:ext cx="8189214" cy="1179957"/>
            </a:xfrm>
            <a:prstGeom prst="rect">
              <a:avLst/>
            </a:prstGeom>
            <a:noFill/>
            <a:ln>
              <a:noFill/>
            </a:ln>
          </p:spPr>
          <p:txBody>
            <a:bodyPr wrap="none" lIns="0" tIns="0" rIns="0" bIns="0" anchor="t" anchorCtr="0">
              <a:spAutoFit/>
            </a:bodyPr>
            <a:lstStyle/>
            <a:p>
              <a:pPr algn="l">
                <a:lnSpc>
                  <a:spcPts val="2250"/>
                </a:lnSpc>
              </a:pPr>
              <a:r>
                <a:rPr lang="zh-CN" sz="1650" dirty="0">
                  <a:solidFill>
                    <a:schemeClr val="dk1"/>
                  </a:solidFill>
                  <a:latin typeface="+mn-lt"/>
                  <a:ea typeface="+mn-ea"/>
                  <a:cs typeface="+mn-cs"/>
                </a:rPr>
                <a:t>中央财政出资的项目，由市（州）级自然资源主管部门会同同级财政部门组织专家进行审</a:t>
              </a:r>
              <a:br/>
              <a:r>
                <a:rPr lang="zh-CN" sz="1650" dirty="0">
                  <a:solidFill>
                    <a:schemeClr val="dk1"/>
                  </a:solidFill>
                  <a:latin typeface="+mn-lt"/>
                  <a:ea typeface="+mn-ea"/>
                  <a:cs typeface="+mn-cs"/>
                </a:rPr>
                <a:t>查验收；省级财政出资的项目，由县级自然资源主管部门会同同级财政部门组织专家进行</a:t>
              </a:r>
              <a:br/>
              <a:r>
                <a:rPr lang="zh-CN" sz="1650" dirty="0">
                  <a:solidFill>
                    <a:schemeClr val="dk1"/>
                  </a:solidFill>
                  <a:latin typeface="+mn-lt"/>
                  <a:ea typeface="+mn-ea"/>
                  <a:cs typeface="+mn-cs"/>
                </a:rPr>
                <a:t>审查验收，</a:t>
              </a:r>
              <a:r>
                <a:rPr lang="zh-CN" sz="1650" b="1" dirty="0">
                  <a:solidFill>
                    <a:schemeClr val="accent2"/>
                  </a:solidFill>
                  <a:latin typeface="+mn-lt"/>
                  <a:ea typeface="+mn-ea"/>
                  <a:cs typeface="+mn-cs"/>
                </a:rPr>
                <a:t>专家组</a:t>
              </a:r>
              <a:r>
                <a:rPr lang="zh-CN" sz="1650" dirty="0">
                  <a:solidFill>
                    <a:schemeClr val="dk1"/>
                  </a:solidFill>
                  <a:latin typeface="+mn-lt"/>
                  <a:ea typeface="+mn-ea"/>
                  <a:cs typeface="+mn-cs"/>
                </a:rPr>
                <a:t>（不少于5人，含1名财审专家）</a:t>
              </a:r>
              <a:r>
                <a:rPr lang="zh-CN" sz="1650" b="1" dirty="0">
                  <a:solidFill>
                    <a:schemeClr val="accent2"/>
                  </a:solidFill>
                  <a:latin typeface="+mn-lt"/>
                  <a:ea typeface="+mn-ea"/>
                  <a:cs typeface="+mn-cs"/>
                </a:rPr>
                <a:t>提出初步验收结论</a:t>
              </a:r>
              <a:r>
                <a:rPr lang="zh-CN" sz="1650" dirty="0">
                  <a:solidFill>
                    <a:schemeClr val="dk1"/>
                  </a:solidFill>
                  <a:latin typeface="+mn-lt"/>
                  <a:ea typeface="+mn-ea"/>
                  <a:cs typeface="+mn-cs"/>
                </a:rPr>
                <a:t>。</a:t>
              </a:r>
              <a:br/>
              <a:r>
                <a:rPr lang="zh-CN" sz="1650" dirty="0">
                  <a:solidFill>
                    <a:schemeClr val="dk1"/>
                  </a:solidFill>
                  <a:latin typeface="+mn-lt"/>
                  <a:ea typeface="+mn-ea"/>
                  <a:cs typeface="+mn-cs"/>
                </a:rPr>
                <a:t>对于质量评定为不合格的，经整改后，重新组织初验。</a:t>
              </a:r>
            </a:p>
          </p:txBody>
        </p:sp>
      </p:grpSp>
      <p:grpSp>
        <p:nvGrpSpPr>
          <p:cNvPr id="36" name="stage-3-completion"/>
          <p:cNvGrpSpPr/>
          <p:nvPr/>
        </p:nvGrpSpPr>
        <p:grpSpPr>
          <a:xfrm>
            <a:off x="533400" y="3771900"/>
            <a:ext cx="10525887" cy="2106739"/>
            <a:chOff x="533400" y="3771900"/>
            <a:chExt cx="10525887" cy="2106739"/>
          </a:xfrm>
        </p:grpSpPr>
        <p:sp>
          <p:nvSpPr>
            <p:cNvPr id="29" name="Freeform 29"/>
            <p:cNvSpPr/>
            <p:nvPr/>
          </p:nvSpPr>
          <p:spPr>
            <a:xfrm>
              <a:off x="533400" y="3771900"/>
              <a:ext cx="685800" cy="342900"/>
            </a:xfrm>
            <a:prstGeom prst="homePlate">
              <a:avLst/>
            </a:prstGeom>
            <a:solidFill>
              <a:schemeClr val="accent1"/>
            </a:solidFill>
            <a:ln>
              <a:noFill/>
            </a:ln>
          </p:spPr>
        </p:sp>
        <p:sp>
          <p:nvSpPr>
            <p:cNvPr id="30" name="TextBox 30"/>
            <p:cNvSpPr txBox="1"/>
            <p:nvPr/>
          </p:nvSpPr>
          <p:spPr>
            <a:xfrm>
              <a:off x="620200" y="380523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03</a:t>
              </a:r>
            </a:p>
          </p:txBody>
        </p:sp>
        <p:sp>
          <p:nvSpPr>
            <p:cNvPr id="31" name="TextBox 31"/>
            <p:cNvSpPr txBox="1"/>
            <p:nvPr/>
          </p:nvSpPr>
          <p:spPr>
            <a:xfrm>
              <a:off x="1323594" y="3828098"/>
              <a:ext cx="1069848" cy="381381"/>
            </a:xfrm>
            <a:prstGeom prst="rect">
              <a:avLst/>
            </a:prstGeom>
            <a:noFill/>
            <a:ln>
              <a:noFill/>
            </a:ln>
          </p:spPr>
          <p:txBody>
            <a:bodyPr wrap="none" lIns="0" tIns="0" rIns="0" bIns="0" anchor="t" anchorCtr="0">
              <a:spAutoFit/>
            </a:bodyPr>
            <a:lstStyle/>
            <a:p>
              <a:pPr algn="l"/>
              <a:r>
                <a:rPr lang="zh-CN" sz="1950" b="1" dirty="0">
                  <a:solidFill>
                    <a:srgbClr val="0B2A5B"/>
                  </a:solidFill>
                  <a:latin typeface="+mn-lt"/>
                  <a:ea typeface="+mn-ea"/>
                  <a:cs typeface="+mn-cs"/>
                </a:rPr>
                <a:t>竣工验收</a:t>
              </a:r>
            </a:p>
          </p:txBody>
        </p:sp>
        <p:sp>
          <p:nvSpPr>
            <p:cNvPr id="32" name="Rectangle 32"/>
            <p:cNvSpPr/>
            <p:nvPr/>
          </p:nvSpPr>
          <p:spPr>
            <a:xfrm>
              <a:off x="533400" y="4210050"/>
              <a:ext cx="2152650" cy="285750"/>
            </a:xfrm>
            <a:prstGeom prst="roundRect">
              <a:avLst>
                <a:gd name="adj" fmla="val 50000"/>
              </a:avLst>
            </a:prstGeom>
            <a:solidFill>
              <a:schemeClr val="lt2"/>
            </a:solidFill>
            <a:ln>
              <a:noFill/>
            </a:ln>
          </p:spPr>
        </p:sp>
        <p:sp>
          <p:nvSpPr>
            <p:cNvPr id="33" name="TextBox 33"/>
            <p:cNvSpPr txBox="1"/>
            <p:nvPr/>
          </p:nvSpPr>
          <p:spPr>
            <a:xfrm>
              <a:off x="640842" y="4264342"/>
              <a:ext cx="1936039"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初步验收通过后3个月内</a:t>
              </a:r>
            </a:p>
          </p:txBody>
        </p:sp>
        <p:sp>
          <p:nvSpPr>
            <p:cNvPr id="34" name="Ellipse 34"/>
            <p:cNvSpPr/>
            <p:nvPr/>
          </p:nvSpPr>
          <p:spPr>
            <a:xfrm>
              <a:off x="2676525" y="3876675"/>
              <a:ext cx="133350" cy="133350"/>
            </a:xfrm>
            <a:prstGeom prst="ellipse">
              <a:avLst/>
            </a:prstGeom>
            <a:solidFill>
              <a:schemeClr val="accent1"/>
            </a:solidFill>
            <a:ln>
              <a:noFill/>
            </a:ln>
          </p:spPr>
        </p:sp>
        <p:sp>
          <p:nvSpPr>
            <p:cNvPr id="35" name="TextBox 35"/>
            <p:cNvSpPr txBox="1"/>
            <p:nvPr/>
          </p:nvSpPr>
          <p:spPr>
            <a:xfrm>
              <a:off x="2849118" y="3841432"/>
              <a:ext cx="8210169" cy="2037207"/>
            </a:xfrm>
            <a:prstGeom prst="rect">
              <a:avLst/>
            </a:prstGeom>
            <a:noFill/>
            <a:ln>
              <a:noFill/>
            </a:ln>
          </p:spPr>
          <p:txBody>
            <a:bodyPr wrap="none" lIns="0" tIns="0" rIns="0" bIns="0" anchor="t" anchorCtr="0">
              <a:spAutoFit/>
            </a:bodyPr>
            <a:lstStyle/>
            <a:p>
              <a:pPr algn="l">
                <a:lnSpc>
                  <a:spcPts val="2250"/>
                </a:lnSpc>
              </a:pPr>
              <a:r>
                <a:rPr lang="zh-CN" sz="1650" dirty="0">
                  <a:solidFill>
                    <a:schemeClr val="dk1"/>
                  </a:solidFill>
                  <a:latin typeface="+mn-lt"/>
                  <a:ea typeface="+mn-ea"/>
                  <a:cs typeface="+mn-cs"/>
                </a:rPr>
                <a:t>项目通过初步验收后，中央财政出资的项目，市（州）级自然资源主管部门应向省自然资</a:t>
              </a:r>
              <a:br/>
              <a:r>
                <a:rPr lang="zh-CN" sz="1650" dirty="0">
                  <a:solidFill>
                    <a:schemeClr val="dk1"/>
                  </a:solidFill>
                  <a:latin typeface="+mn-lt"/>
                  <a:ea typeface="+mn-ea"/>
                  <a:cs typeface="+mn-cs"/>
                </a:rPr>
                <a:t>源厅提出申请，由省自然资源厅会同省财政厅组织专家进行验收。省级财政出资的项目，</a:t>
              </a:r>
              <a:br/>
              <a:r>
                <a:rPr lang="zh-CN" sz="1650" dirty="0">
                  <a:solidFill>
                    <a:schemeClr val="dk1"/>
                  </a:solidFill>
                  <a:latin typeface="+mn-lt"/>
                  <a:ea typeface="+mn-ea"/>
                  <a:cs typeface="+mn-cs"/>
                </a:rPr>
                <a:t>县级自然资源主管部门应向市（州）级自然资源主管部门提出申请，由市（州）级自然资</a:t>
              </a:r>
              <a:br/>
              <a:r>
                <a:rPr lang="zh-CN" sz="1650" dirty="0">
                  <a:solidFill>
                    <a:schemeClr val="dk1"/>
                  </a:solidFill>
                  <a:latin typeface="+mn-lt"/>
                  <a:ea typeface="+mn-ea"/>
                  <a:cs typeface="+mn-cs"/>
                </a:rPr>
                <a:t>源主管部门会同同级财政部门组织专家进行验收。专家组（不少于5人，含1名财审专家）</a:t>
              </a:r>
              <a:br/>
              <a:r>
                <a:rPr lang="zh-CN" sz="1650" dirty="0">
                  <a:solidFill>
                    <a:schemeClr val="dk1"/>
                  </a:solidFill>
                  <a:latin typeface="+mn-lt"/>
                  <a:ea typeface="+mn-ea"/>
                  <a:cs typeface="+mn-cs"/>
                </a:rPr>
                <a:t>对项目</a:t>
              </a:r>
              <a:r>
                <a:rPr lang="zh-CN" sz="1650" b="1" dirty="0">
                  <a:solidFill>
                    <a:schemeClr val="accent1"/>
                  </a:solidFill>
                  <a:latin typeface="+mn-lt"/>
                  <a:ea typeface="+mn-ea"/>
                  <a:cs typeface="+mn-cs"/>
                </a:rPr>
                <a:t>工程质量、建设情况及预算执行情况</a:t>
              </a:r>
              <a:r>
                <a:rPr lang="zh-CN" sz="1650" dirty="0">
                  <a:solidFill>
                    <a:schemeClr val="dk1"/>
                  </a:solidFill>
                  <a:latin typeface="+mn-lt"/>
                  <a:ea typeface="+mn-ea"/>
                  <a:cs typeface="+mn-cs"/>
                </a:rPr>
                <a:t>进行全面检查，对项目工程质量进行</a:t>
              </a:r>
              <a:r>
                <a:rPr lang="zh-CN" sz="1650" b="1" dirty="0">
                  <a:solidFill>
                    <a:schemeClr val="accent2"/>
                  </a:solidFill>
                  <a:latin typeface="+mn-lt"/>
                  <a:ea typeface="+mn-ea"/>
                  <a:cs typeface="+mn-cs"/>
                </a:rPr>
                <a:t>综合评</a:t>
              </a:r>
              <a:br/>
              <a:r>
                <a:rPr lang="zh-CN" sz="1650" b="1" dirty="0">
                  <a:solidFill>
                    <a:schemeClr val="accent2"/>
                  </a:solidFill>
                  <a:latin typeface="+mn-lt"/>
                  <a:ea typeface="+mn-ea"/>
                  <a:cs typeface="+mn-cs"/>
                </a:rPr>
                <a:t>分、评定等级</a:t>
              </a:r>
              <a:r>
                <a:rPr lang="zh-CN" sz="1650" dirty="0">
                  <a:solidFill>
                    <a:schemeClr val="dk1"/>
                  </a:solidFill>
                  <a:latin typeface="+mn-lt"/>
                  <a:ea typeface="+mn-ea"/>
                  <a:cs typeface="+mn-cs"/>
                </a:rPr>
                <a:t>，形成验收意见，并提出该处地质灾害隐患点的</a:t>
              </a:r>
              <a:r>
                <a:rPr lang="zh-CN" sz="1650" b="1" dirty="0">
                  <a:solidFill>
                    <a:schemeClr val="accent2"/>
                  </a:solidFill>
                  <a:latin typeface="+mn-lt"/>
                  <a:ea typeface="+mn-ea"/>
                  <a:cs typeface="+mn-cs"/>
                </a:rPr>
                <a:t>核销或降级意见</a:t>
              </a:r>
              <a:r>
                <a:rPr lang="zh-CN" sz="1650" dirty="0">
                  <a:solidFill>
                    <a:schemeClr val="dk1"/>
                  </a:solidFill>
                  <a:latin typeface="+mn-lt"/>
                  <a:ea typeface="+mn-ea"/>
                  <a:cs typeface="+mn-cs"/>
                </a:rPr>
                <a:t>。验收结果</a:t>
              </a:r>
              <a:br/>
              <a:r>
                <a:rPr lang="zh-CN" sz="1650" dirty="0">
                  <a:solidFill>
                    <a:schemeClr val="dk1"/>
                  </a:solidFill>
                  <a:latin typeface="+mn-lt"/>
                  <a:ea typeface="+mn-ea"/>
                  <a:cs typeface="+mn-cs"/>
                </a:rPr>
                <a:t>为不合格的，经整改后重新组织竣工验收。</a:t>
              </a:r>
            </a:p>
          </p:txBody>
        </p:sp>
      </p:grpSp>
      <p:grpSp>
        <p:nvGrpSpPr>
          <p:cNvPr id="42" name="stage-4-archive"/>
          <p:cNvGrpSpPr/>
          <p:nvPr/>
        </p:nvGrpSpPr>
        <p:grpSpPr>
          <a:xfrm>
            <a:off x="533400" y="5943600"/>
            <a:ext cx="10504932" cy="677989"/>
            <a:chOff x="533400" y="5943600"/>
            <a:chExt cx="10504932" cy="677989"/>
          </a:xfrm>
        </p:grpSpPr>
        <p:sp>
          <p:nvSpPr>
            <p:cNvPr id="37" name="Freeform 37"/>
            <p:cNvSpPr/>
            <p:nvPr/>
          </p:nvSpPr>
          <p:spPr>
            <a:xfrm>
              <a:off x="533400" y="5943600"/>
              <a:ext cx="685800" cy="342900"/>
            </a:xfrm>
            <a:prstGeom prst="homePlate">
              <a:avLst/>
            </a:prstGeom>
            <a:solidFill>
              <a:schemeClr val="accent1"/>
            </a:solidFill>
            <a:ln>
              <a:noFill/>
            </a:ln>
          </p:spPr>
        </p:sp>
        <p:sp>
          <p:nvSpPr>
            <p:cNvPr id="38" name="TextBox 38"/>
            <p:cNvSpPr txBox="1"/>
            <p:nvPr/>
          </p:nvSpPr>
          <p:spPr>
            <a:xfrm>
              <a:off x="620200" y="5976938"/>
              <a:ext cx="359800" cy="440055"/>
            </a:xfrm>
            <a:prstGeom prst="rect">
              <a:avLst/>
            </a:prstGeom>
            <a:noFill/>
            <a:ln>
              <a:noFill/>
            </a:ln>
          </p:spPr>
          <p:txBody>
            <a:bodyPr wrap="none" lIns="0" tIns="0" rIns="0" bIns="0" anchor="t" anchorCtr="0">
              <a:spAutoFit/>
            </a:bodyPr>
            <a:lstStyle/>
            <a:p>
              <a:pPr algn="ctr"/>
              <a:r>
                <a:rPr lang="zh-CN" sz="2250" b="1" dirty="0">
                  <a:solidFill>
                    <a:srgbClr val="FFFFFF"/>
                  </a:solidFill>
                  <a:latin typeface="+mn-lt"/>
                  <a:ea typeface="+mn-ea"/>
                  <a:cs typeface="+mn-cs"/>
                </a:rPr>
                <a:t>04</a:t>
              </a:r>
            </a:p>
          </p:txBody>
        </p:sp>
        <p:sp>
          <p:nvSpPr>
            <p:cNvPr id="39" name="TextBox 39"/>
            <p:cNvSpPr txBox="1"/>
            <p:nvPr/>
          </p:nvSpPr>
          <p:spPr>
            <a:xfrm>
              <a:off x="1323594" y="5999798"/>
              <a:ext cx="1069848" cy="381381"/>
            </a:xfrm>
            <a:prstGeom prst="rect">
              <a:avLst/>
            </a:prstGeom>
            <a:noFill/>
            <a:ln>
              <a:noFill/>
            </a:ln>
          </p:spPr>
          <p:txBody>
            <a:bodyPr wrap="none" lIns="0" tIns="0" rIns="0" bIns="0" anchor="t" anchorCtr="0">
              <a:spAutoFit/>
            </a:bodyPr>
            <a:lstStyle/>
            <a:p>
              <a:pPr algn="l"/>
              <a:r>
                <a:rPr lang="zh-CN" sz="1950" b="1" dirty="0">
                  <a:solidFill>
                    <a:srgbClr val="0B2A5B"/>
                  </a:solidFill>
                  <a:latin typeface="+mn-lt"/>
                  <a:ea typeface="+mn-ea"/>
                  <a:cs typeface="+mn-cs"/>
                </a:rPr>
                <a:t>资料归档</a:t>
              </a:r>
            </a:p>
          </p:txBody>
        </p:sp>
        <p:sp>
          <p:nvSpPr>
            <p:cNvPr id="40" name="Ellipse 40"/>
            <p:cNvSpPr/>
            <p:nvPr/>
          </p:nvSpPr>
          <p:spPr>
            <a:xfrm>
              <a:off x="2676525" y="6048375"/>
              <a:ext cx="133350" cy="133350"/>
            </a:xfrm>
            <a:prstGeom prst="ellipse">
              <a:avLst/>
            </a:prstGeom>
            <a:solidFill>
              <a:schemeClr val="accent1"/>
            </a:solidFill>
            <a:ln>
              <a:noFill/>
            </a:ln>
          </p:spPr>
        </p:sp>
        <p:sp>
          <p:nvSpPr>
            <p:cNvPr id="41" name="TextBox 41"/>
            <p:cNvSpPr txBox="1"/>
            <p:nvPr/>
          </p:nvSpPr>
          <p:spPr>
            <a:xfrm>
              <a:off x="2849118" y="6013132"/>
              <a:ext cx="8189214" cy="608457"/>
            </a:xfrm>
            <a:prstGeom prst="rect">
              <a:avLst/>
            </a:prstGeom>
            <a:noFill/>
            <a:ln>
              <a:noFill/>
            </a:ln>
          </p:spPr>
          <p:txBody>
            <a:bodyPr wrap="none" lIns="0" tIns="0" rIns="0" bIns="0" anchor="t" anchorCtr="0">
              <a:spAutoFit/>
            </a:bodyPr>
            <a:lstStyle/>
            <a:p>
              <a:pPr algn="l">
                <a:lnSpc>
                  <a:spcPts val="2250"/>
                </a:lnSpc>
              </a:pPr>
              <a:r>
                <a:rPr lang="zh-CN" sz="1650" dirty="0">
                  <a:solidFill>
                    <a:schemeClr val="dk1"/>
                  </a:solidFill>
                  <a:latin typeface="+mn-lt"/>
                  <a:ea typeface="+mn-ea"/>
                  <a:cs typeface="+mn-cs"/>
                </a:rPr>
                <a:t>市、县级自然资源主管部门应做好项目</a:t>
              </a:r>
              <a:r>
                <a:rPr lang="zh-CN" sz="1650" b="1" dirty="0">
                  <a:solidFill>
                    <a:schemeClr val="accent2"/>
                  </a:solidFill>
                  <a:latin typeface="+mn-lt"/>
                  <a:ea typeface="+mn-ea"/>
                  <a:cs typeface="+mn-cs"/>
                </a:rPr>
                <a:t>全周期资料</a:t>
              </a:r>
              <a:r>
                <a:rPr lang="zh-CN" sz="1650" dirty="0">
                  <a:solidFill>
                    <a:schemeClr val="dk1"/>
                  </a:solidFill>
                  <a:latin typeface="+mn-lt"/>
                  <a:ea typeface="+mn-ea"/>
                  <a:cs typeface="+mn-cs"/>
                </a:rPr>
                <a:t>的整理归档工作，备查备检；项目完成</a:t>
              </a:r>
              <a:br/>
              <a:r>
                <a:rPr lang="zh-CN" sz="1650" dirty="0">
                  <a:solidFill>
                    <a:schemeClr val="dk1"/>
                  </a:solidFill>
                  <a:latin typeface="+mn-lt"/>
                  <a:ea typeface="+mn-ea"/>
                  <a:cs typeface="+mn-cs"/>
                </a:rPr>
                <a:t>财务结算后，将项目全过程资料按要求报送省自然资源厅。</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450"/>
                                        <p:tgtEl>
                                          <p:spTgt spid="20"/>
                                        </p:tgtEl>
                                      </p:cBhvr>
                                    </p:animEffect>
                                  </p:childTnLst>
                                </p:cTn>
                              </p:par>
                            </p:childTnLst>
                          </p:cTn>
                        </p:par>
                        <p:par>
                          <p:cTn id="8" fill="hold">
                            <p:stCondLst>
                              <p:cond delay="450"/>
                            </p:stCondLst>
                            <p:childTnLst>
                              <p:par>
                                <p:cTn id="9" presetID="22" presetClass="entr" presetSubtype="8" fill="hold" grpId="0" nodeType="afterEffect">
                                  <p:stCondLst>
                                    <p:cond delay="50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450"/>
                                        <p:tgtEl>
                                          <p:spTgt spid="28"/>
                                        </p:tgtEl>
                                      </p:cBhvr>
                                    </p:animEffect>
                                  </p:childTnLst>
                                </p:cTn>
                              </p:par>
                            </p:childTnLst>
                          </p:cTn>
                        </p:par>
                        <p:par>
                          <p:cTn id="12" fill="hold">
                            <p:stCondLst>
                              <p:cond delay="1400"/>
                            </p:stCondLst>
                            <p:childTnLst>
                              <p:par>
                                <p:cTn id="13" presetID="22" presetClass="entr" presetSubtype="8" fill="hold" grpId="0" nodeType="after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450"/>
                                        <p:tgtEl>
                                          <p:spTgt spid="36"/>
                                        </p:tgtEl>
                                      </p:cBhvr>
                                    </p:animEffect>
                                  </p:childTnLst>
                                </p:cTn>
                              </p:par>
                            </p:childTnLst>
                          </p:cTn>
                        </p:par>
                        <p:par>
                          <p:cTn id="16" fill="hold">
                            <p:stCondLst>
                              <p:cond delay="2350"/>
                            </p:stCondLst>
                            <p:childTnLst>
                              <p:par>
                                <p:cTn id="17" presetID="22" presetClass="entr" presetSubtype="8" fill="hold" grpId="0" nodeType="afterEffect">
                                  <p:stCondLst>
                                    <p:cond delay="50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4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3200400" cy="360045"/>
            <a:chOff x="2905125" y="409575"/>
            <a:chExt cx="3200400" cy="360045"/>
          </a:xfrm>
        </p:grpSpPr>
        <p:sp>
          <p:nvSpPr>
            <p:cNvPr id="3" name="Rectangle 3"/>
            <p:cNvSpPr/>
            <p:nvPr/>
          </p:nvSpPr>
          <p:spPr>
            <a:xfrm>
              <a:off x="2905125" y="409575"/>
              <a:ext cx="3200400" cy="323850"/>
            </a:xfrm>
            <a:prstGeom prst="roundRect">
              <a:avLst>
                <a:gd name="adj" fmla="val 50000"/>
              </a:avLst>
            </a:prstGeom>
            <a:solidFill>
              <a:schemeClr val="accent1"/>
            </a:solidFill>
            <a:ln>
              <a:noFill/>
            </a:ln>
          </p:spPr>
        </p:sp>
        <p:sp>
          <p:nvSpPr>
            <p:cNvPr id="4" name="TextBox 4"/>
            <p:cNvSpPr txBox="1"/>
            <p:nvPr/>
          </p:nvSpPr>
          <p:spPr>
            <a:xfrm>
              <a:off x="3052391" y="476250"/>
              <a:ext cx="290586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第四章 项目验收（第二十一条）</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21" name="checklist-title"/>
          <p:cNvGrpSpPr/>
          <p:nvPr/>
        </p:nvGrpSpPr>
        <p:grpSpPr>
          <a:xfrm>
            <a:off x="533400" y="1066800"/>
            <a:ext cx="11125200" cy="533400"/>
            <a:chOff x="533400" y="1066800"/>
            <a:chExt cx="11125200" cy="533400"/>
          </a:xfrm>
        </p:grpSpPr>
        <p:sp>
          <p:nvSpPr>
            <p:cNvPr id="12" name="Freeform 12"/>
            <p:cNvSpPr/>
            <p:nvPr/>
          </p:nvSpPr>
          <p:spPr>
            <a:xfrm>
              <a:off x="533400" y="1066800"/>
              <a:ext cx="11125200" cy="533400"/>
            </a:xfrm>
            <a:prstGeom prst="snip1Rect">
              <a:avLst>
                <a:gd name="adj" fmla="val 40000"/>
              </a:avLst>
            </a:prstGeom>
            <a:solidFill>
              <a:schemeClr val="accent1"/>
            </a:solidFill>
            <a:ln>
              <a:noFill/>
            </a:ln>
          </p:spPr>
        </p:sp>
        <p:grpSp>
          <p:nvGrpSpPr>
            <p:cNvPr id="19" name="Group 19"/>
            <p:cNvGrpSpPr/>
            <p:nvPr/>
          </p:nvGrpSpPr>
          <p:grpSpPr>
            <a:xfrm>
              <a:off x="754558" y="1224313"/>
              <a:ext cx="236042" cy="212023"/>
              <a:chOff x="754558" y="1224313"/>
              <a:chExt cx="236042" cy="212023"/>
            </a:xfrm>
          </p:grpSpPr>
          <p:sp>
            <p:nvSpPr>
              <p:cNvPr id="13" name="Freeform 13"/>
              <p:cNvSpPr/>
              <p:nvPr/>
            </p:nvSpPr>
            <p:spPr>
              <a:xfrm>
                <a:off x="754558" y="122431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chemeClr val="lt1"/>
              </a:solidFill>
              <a:ln>
                <a:noFill/>
              </a:ln>
            </p:spPr>
          </p:sp>
          <p:sp>
            <p:nvSpPr>
              <p:cNvPr id="14" name="Freeform 14"/>
              <p:cNvSpPr/>
              <p:nvPr/>
            </p:nvSpPr>
            <p:spPr>
              <a:xfrm>
                <a:off x="754558" y="130051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chemeClr val="lt1"/>
              </a:solidFill>
              <a:ln>
                <a:noFill/>
              </a:ln>
            </p:spPr>
          </p:sp>
          <p:sp>
            <p:nvSpPr>
              <p:cNvPr id="15" name="Freeform 15"/>
              <p:cNvSpPr/>
              <p:nvPr/>
            </p:nvSpPr>
            <p:spPr>
              <a:xfrm>
                <a:off x="754558" y="137671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chemeClr val="lt1"/>
              </a:solidFill>
              <a:ln>
                <a:noFill/>
              </a:ln>
            </p:spPr>
          </p:sp>
          <p:sp>
            <p:nvSpPr>
              <p:cNvPr id="16" name="Freeform 16"/>
              <p:cNvSpPr/>
              <p:nvPr/>
            </p:nvSpPr>
            <p:spPr>
              <a:xfrm>
                <a:off x="850900" y="1244600"/>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chemeClr val="lt1"/>
              </a:solidFill>
              <a:ln>
                <a:noFill/>
              </a:ln>
            </p:spPr>
          </p:sp>
          <p:sp>
            <p:nvSpPr>
              <p:cNvPr id="17" name="Freeform 17"/>
              <p:cNvSpPr/>
              <p:nvPr/>
            </p:nvSpPr>
            <p:spPr>
              <a:xfrm>
                <a:off x="850900" y="1320800"/>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chemeClr val="lt1"/>
              </a:solidFill>
              <a:ln>
                <a:noFill/>
              </a:ln>
            </p:spPr>
          </p:sp>
          <p:sp>
            <p:nvSpPr>
              <p:cNvPr id="18" name="Freeform 18"/>
              <p:cNvSpPr/>
              <p:nvPr/>
            </p:nvSpPr>
            <p:spPr>
              <a:xfrm>
                <a:off x="850900" y="1396999"/>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chemeClr val="lt1"/>
              </a:solidFill>
              <a:ln>
                <a:noFill/>
              </a:ln>
            </p:spPr>
          </p:sp>
        </p:grpSp>
        <p:sp>
          <p:nvSpPr>
            <p:cNvPr id="20" name="TextBox 20"/>
            <p:cNvSpPr txBox="1"/>
            <p:nvPr/>
          </p:nvSpPr>
          <p:spPr>
            <a:xfrm>
              <a:off x="1133856" y="1224915"/>
              <a:ext cx="3410712"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mn-lt"/>
                  <a:ea typeface="+mn-ea"/>
                  <a:cs typeface="+mn-cs"/>
                </a:rPr>
                <a:t>项目验收参建单位提交资料清单</a:t>
              </a:r>
            </a:p>
          </p:txBody>
        </p:sp>
      </p:grpSp>
      <p:grpSp>
        <p:nvGrpSpPr>
          <p:cNvPr id="37" name="checklist-left"/>
          <p:cNvGrpSpPr/>
          <p:nvPr/>
        </p:nvGrpSpPr>
        <p:grpSpPr>
          <a:xfrm>
            <a:off x="533400" y="1977390"/>
            <a:ext cx="5448300" cy="3457194"/>
            <a:chOff x="533400" y="1977390"/>
            <a:chExt cx="5448300" cy="3457194"/>
          </a:xfrm>
        </p:grpSpPr>
        <p:sp>
          <p:nvSpPr>
            <p:cNvPr id="22" name="Freeform 22"/>
            <p:cNvSpPr/>
            <p:nvPr/>
          </p:nvSpPr>
          <p:spPr>
            <a:xfrm>
              <a:off x="554037" y="19781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23" name="TextBox 23"/>
            <p:cNvSpPr txBox="1"/>
            <p:nvPr/>
          </p:nvSpPr>
          <p:spPr>
            <a:xfrm>
              <a:off x="905256" y="1977390"/>
              <a:ext cx="3448271"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1.</a:t>
              </a:r>
              <a:r>
                <a:rPr lang="zh-CN" sz="1800" dirty="0">
                  <a:solidFill>
                    <a:schemeClr val="dk1"/>
                  </a:solidFill>
                  <a:latin typeface="+mn-lt"/>
                  <a:ea typeface="+mn-ea"/>
                  <a:cs typeface="+mn-cs"/>
                </a:rPr>
                <a:t>项目立项批准文件及任务书；</a:t>
              </a:r>
            </a:p>
          </p:txBody>
        </p:sp>
        <p:sp>
          <p:nvSpPr>
            <p:cNvPr id="24" name="Line 24"/>
            <p:cNvSpPr/>
            <p:nvPr/>
          </p:nvSpPr>
          <p:spPr>
            <a:xfrm>
              <a:off x="533400" y="240030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25" name="Freeform 25"/>
            <p:cNvSpPr/>
            <p:nvPr/>
          </p:nvSpPr>
          <p:spPr>
            <a:xfrm>
              <a:off x="554037" y="25115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26" name="TextBox 26"/>
            <p:cNvSpPr txBox="1"/>
            <p:nvPr/>
          </p:nvSpPr>
          <p:spPr>
            <a:xfrm>
              <a:off x="905256" y="2510790"/>
              <a:ext cx="320595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2.</a:t>
              </a:r>
              <a:r>
                <a:rPr lang="zh-CN" sz="1800" dirty="0">
                  <a:solidFill>
                    <a:schemeClr val="dk1"/>
                  </a:solidFill>
                  <a:latin typeface="+mn-lt"/>
                  <a:ea typeface="+mn-ea"/>
                  <a:cs typeface="+mn-cs"/>
                </a:rPr>
                <a:t>经审查批准的项目设计书；</a:t>
              </a:r>
            </a:p>
          </p:txBody>
        </p:sp>
        <p:sp>
          <p:nvSpPr>
            <p:cNvPr id="27" name="Line 27"/>
            <p:cNvSpPr/>
            <p:nvPr/>
          </p:nvSpPr>
          <p:spPr>
            <a:xfrm>
              <a:off x="533400" y="293370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28" name="Freeform 28"/>
            <p:cNvSpPr/>
            <p:nvPr/>
          </p:nvSpPr>
          <p:spPr>
            <a:xfrm>
              <a:off x="554037" y="30449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29" name="TextBox 29"/>
            <p:cNvSpPr txBox="1"/>
            <p:nvPr/>
          </p:nvSpPr>
          <p:spPr>
            <a:xfrm>
              <a:off x="905256" y="3044190"/>
              <a:ext cx="3025521" cy="675894"/>
            </a:xfrm>
            <a:prstGeom prst="rect">
              <a:avLst/>
            </a:prstGeom>
            <a:noFill/>
            <a:ln>
              <a:noFill/>
            </a:ln>
          </p:spPr>
          <p:txBody>
            <a:bodyPr wrap="none" lIns="0" tIns="0" rIns="0" bIns="0" anchor="t" anchorCtr="0">
              <a:spAutoFit/>
            </a:bodyPr>
            <a:lstStyle/>
            <a:p>
              <a:pPr algn="l">
                <a:lnSpc>
                  <a:spcPts val="2550"/>
                </a:lnSpc>
              </a:pPr>
              <a:r>
                <a:rPr lang="zh-CN" sz="1800" b="1" dirty="0">
                  <a:solidFill>
                    <a:schemeClr val="accent1"/>
                  </a:solidFill>
                  <a:latin typeface="+mn-lt"/>
                  <a:ea typeface="+mn-ea"/>
                  <a:cs typeface="+mn-cs"/>
                </a:rPr>
                <a:t>3.</a:t>
              </a:r>
              <a:r>
                <a:rPr lang="zh-CN" sz="1800" dirty="0">
                  <a:solidFill>
                    <a:schemeClr val="dk1"/>
                  </a:solidFill>
                  <a:latin typeface="+mn-lt"/>
                  <a:ea typeface="+mn-ea"/>
                  <a:cs typeface="+mn-cs"/>
                </a:rPr>
                <a:t>确定项目参建单位的文件、</a:t>
              </a:r>
              <a:br/>
              <a:r>
                <a:rPr lang="zh-CN" sz="1800" dirty="0">
                  <a:solidFill>
                    <a:schemeClr val="dk1"/>
                  </a:solidFill>
                  <a:latin typeface="+mn-lt"/>
                  <a:ea typeface="+mn-ea"/>
                  <a:cs typeface="+mn-cs"/>
                </a:rPr>
                <a:t>中标通知书及合同；</a:t>
              </a:r>
            </a:p>
          </p:txBody>
        </p:sp>
        <p:sp>
          <p:nvSpPr>
            <p:cNvPr id="30" name="Line 30"/>
            <p:cNvSpPr/>
            <p:nvPr/>
          </p:nvSpPr>
          <p:spPr>
            <a:xfrm>
              <a:off x="533400" y="379095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31" name="Freeform 31"/>
            <p:cNvSpPr/>
            <p:nvPr/>
          </p:nvSpPr>
          <p:spPr>
            <a:xfrm>
              <a:off x="554037" y="390221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32" name="TextBox 32"/>
            <p:cNvSpPr txBox="1"/>
            <p:nvPr/>
          </p:nvSpPr>
          <p:spPr>
            <a:xfrm>
              <a:off x="905256" y="3901440"/>
              <a:ext cx="320595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4.</a:t>
              </a:r>
              <a:r>
                <a:rPr lang="zh-CN" sz="1800" dirty="0">
                  <a:solidFill>
                    <a:schemeClr val="dk1"/>
                  </a:solidFill>
                  <a:latin typeface="+mn-lt"/>
                  <a:ea typeface="+mn-ea"/>
                  <a:cs typeface="+mn-cs"/>
                </a:rPr>
                <a:t>参建单位相应资质复印件；</a:t>
              </a:r>
            </a:p>
          </p:txBody>
        </p:sp>
        <p:sp>
          <p:nvSpPr>
            <p:cNvPr id="33" name="Line 33"/>
            <p:cNvSpPr/>
            <p:nvPr/>
          </p:nvSpPr>
          <p:spPr>
            <a:xfrm>
              <a:off x="533400" y="432435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34" name="Freeform 34"/>
            <p:cNvSpPr/>
            <p:nvPr/>
          </p:nvSpPr>
          <p:spPr>
            <a:xfrm>
              <a:off x="554037" y="443561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35" name="TextBox 35"/>
            <p:cNvSpPr txBox="1"/>
            <p:nvPr/>
          </p:nvSpPr>
          <p:spPr>
            <a:xfrm>
              <a:off x="905256" y="4434840"/>
              <a:ext cx="4625721" cy="675894"/>
            </a:xfrm>
            <a:prstGeom prst="rect">
              <a:avLst/>
            </a:prstGeom>
            <a:noFill/>
            <a:ln>
              <a:noFill/>
            </a:ln>
          </p:spPr>
          <p:txBody>
            <a:bodyPr wrap="none" lIns="0" tIns="0" rIns="0" bIns="0" anchor="t" anchorCtr="0">
              <a:spAutoFit/>
            </a:bodyPr>
            <a:lstStyle/>
            <a:p>
              <a:pPr algn="l">
                <a:lnSpc>
                  <a:spcPts val="2550"/>
                </a:lnSpc>
              </a:pPr>
              <a:r>
                <a:rPr lang="zh-CN" sz="1800" b="1" dirty="0">
                  <a:solidFill>
                    <a:schemeClr val="accent1"/>
                  </a:solidFill>
                  <a:latin typeface="+mn-lt"/>
                  <a:ea typeface="+mn-ea"/>
                  <a:cs typeface="+mn-cs"/>
                </a:rPr>
                <a:t>5.</a:t>
              </a:r>
              <a:r>
                <a:rPr lang="zh-CN" sz="1800" dirty="0">
                  <a:solidFill>
                    <a:schemeClr val="dk1"/>
                  </a:solidFill>
                  <a:latin typeface="+mn-lt"/>
                  <a:ea typeface="+mn-ea"/>
                  <a:cs typeface="+mn-cs"/>
                </a:rPr>
                <a:t>开工报告、施工日志、监理日志、实验检测</a:t>
              </a:r>
              <a:br/>
              <a:r>
                <a:rPr lang="zh-CN" sz="1800" dirty="0">
                  <a:solidFill>
                    <a:schemeClr val="dk1"/>
                  </a:solidFill>
                  <a:latin typeface="+mn-lt"/>
                  <a:ea typeface="+mn-ea"/>
                  <a:cs typeface="+mn-cs"/>
                </a:rPr>
                <a:t>报告、关键工序检查记录、</a:t>
              </a:r>
            </a:p>
          </p:txBody>
        </p:sp>
        <p:sp>
          <p:nvSpPr>
            <p:cNvPr id="36" name="TextBox 36"/>
            <p:cNvSpPr txBox="1"/>
            <p:nvPr/>
          </p:nvSpPr>
          <p:spPr>
            <a:xfrm>
              <a:off x="905256" y="5082540"/>
              <a:ext cx="4379976"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重点工程的原始施工记录、工程竣工图；</a:t>
              </a:r>
            </a:p>
          </p:txBody>
        </p:sp>
      </p:grpSp>
      <p:grpSp>
        <p:nvGrpSpPr>
          <p:cNvPr id="55" name="checklist-right"/>
          <p:cNvGrpSpPr/>
          <p:nvPr/>
        </p:nvGrpSpPr>
        <p:grpSpPr>
          <a:xfrm>
            <a:off x="6210300" y="1977390"/>
            <a:ext cx="5448300" cy="3666744"/>
            <a:chOff x="6210300" y="1977390"/>
            <a:chExt cx="5448300" cy="3666744"/>
          </a:xfrm>
        </p:grpSpPr>
        <p:sp>
          <p:nvSpPr>
            <p:cNvPr id="38" name="Freeform 38"/>
            <p:cNvSpPr/>
            <p:nvPr/>
          </p:nvSpPr>
          <p:spPr>
            <a:xfrm>
              <a:off x="6230937" y="19781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39" name="TextBox 39"/>
            <p:cNvSpPr txBox="1"/>
            <p:nvPr/>
          </p:nvSpPr>
          <p:spPr>
            <a:xfrm>
              <a:off x="6582156" y="1977390"/>
              <a:ext cx="441753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6.</a:t>
              </a:r>
              <a:r>
                <a:rPr lang="zh-CN" sz="1800" dirty="0">
                  <a:solidFill>
                    <a:schemeClr val="dk1"/>
                  </a:solidFill>
                  <a:latin typeface="+mn-lt"/>
                  <a:ea typeface="+mn-ea"/>
                  <a:cs typeface="+mn-cs"/>
                </a:rPr>
                <a:t>工程施工质量评定报告及验收评定表；</a:t>
              </a:r>
            </a:p>
          </p:txBody>
        </p:sp>
        <p:sp>
          <p:nvSpPr>
            <p:cNvPr id="40" name="Line 40"/>
            <p:cNvSpPr/>
            <p:nvPr/>
          </p:nvSpPr>
          <p:spPr>
            <a:xfrm>
              <a:off x="6210300" y="240030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41" name="Freeform 41"/>
            <p:cNvSpPr/>
            <p:nvPr/>
          </p:nvSpPr>
          <p:spPr>
            <a:xfrm>
              <a:off x="6230937" y="25115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42" name="TextBox 42"/>
            <p:cNvSpPr txBox="1"/>
            <p:nvPr/>
          </p:nvSpPr>
          <p:spPr>
            <a:xfrm>
              <a:off x="6582156" y="2510790"/>
              <a:ext cx="2963639"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7.</a:t>
              </a:r>
              <a:r>
                <a:rPr lang="zh-CN" sz="1800" dirty="0">
                  <a:solidFill>
                    <a:schemeClr val="dk1"/>
                  </a:solidFill>
                  <a:latin typeface="+mn-lt"/>
                  <a:ea typeface="+mn-ea"/>
                  <a:cs typeface="+mn-cs"/>
                </a:rPr>
                <a:t>重点质量事故处理资料；</a:t>
              </a:r>
            </a:p>
          </p:txBody>
        </p:sp>
        <p:sp>
          <p:nvSpPr>
            <p:cNvPr id="43" name="Line 43"/>
            <p:cNvSpPr/>
            <p:nvPr/>
          </p:nvSpPr>
          <p:spPr>
            <a:xfrm>
              <a:off x="6210300" y="293370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44" name="Freeform 44"/>
            <p:cNvSpPr/>
            <p:nvPr/>
          </p:nvSpPr>
          <p:spPr>
            <a:xfrm>
              <a:off x="6230937" y="30449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45" name="TextBox 45"/>
            <p:cNvSpPr txBox="1"/>
            <p:nvPr/>
          </p:nvSpPr>
          <p:spPr>
            <a:xfrm>
              <a:off x="6582156" y="3044190"/>
              <a:ext cx="3711321" cy="675894"/>
            </a:xfrm>
            <a:prstGeom prst="rect">
              <a:avLst/>
            </a:prstGeom>
            <a:noFill/>
            <a:ln>
              <a:noFill/>
            </a:ln>
          </p:spPr>
          <p:txBody>
            <a:bodyPr wrap="none" lIns="0" tIns="0" rIns="0" bIns="0" anchor="t" anchorCtr="0">
              <a:spAutoFit/>
            </a:bodyPr>
            <a:lstStyle/>
            <a:p>
              <a:pPr algn="l">
                <a:lnSpc>
                  <a:spcPts val="2550"/>
                </a:lnSpc>
              </a:pPr>
              <a:r>
                <a:rPr lang="zh-CN" sz="1800" b="1" dirty="0">
                  <a:solidFill>
                    <a:schemeClr val="accent1"/>
                  </a:solidFill>
                  <a:latin typeface="+mn-lt"/>
                  <a:ea typeface="+mn-ea"/>
                  <a:cs typeface="+mn-cs"/>
                </a:rPr>
                <a:t>8.</a:t>
              </a:r>
              <a:r>
                <a:rPr lang="zh-CN" sz="1800" dirty="0">
                  <a:solidFill>
                    <a:schemeClr val="dk1"/>
                  </a:solidFill>
                  <a:latin typeface="+mn-lt"/>
                  <a:ea typeface="+mn-ea"/>
                  <a:cs typeface="+mn-cs"/>
                </a:rPr>
                <a:t>工程进度款支付和费用调整依据，</a:t>
              </a:r>
              <a:br/>
              <a:r>
                <a:rPr lang="zh-CN" sz="1800" dirty="0">
                  <a:solidFill>
                    <a:schemeClr val="dk1"/>
                  </a:solidFill>
                  <a:latin typeface="+mn-lt"/>
                  <a:ea typeface="+mn-ea"/>
                  <a:cs typeface="+mn-cs"/>
                </a:rPr>
                <a:t>工程结算总结材料；</a:t>
              </a:r>
            </a:p>
          </p:txBody>
        </p:sp>
        <p:sp>
          <p:nvSpPr>
            <p:cNvPr id="46" name="Line 46"/>
            <p:cNvSpPr/>
            <p:nvPr/>
          </p:nvSpPr>
          <p:spPr>
            <a:xfrm>
              <a:off x="6210300" y="379095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47" name="Freeform 47"/>
            <p:cNvSpPr/>
            <p:nvPr/>
          </p:nvSpPr>
          <p:spPr>
            <a:xfrm>
              <a:off x="6230937" y="390221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48" name="TextBox 48"/>
            <p:cNvSpPr txBox="1"/>
            <p:nvPr/>
          </p:nvSpPr>
          <p:spPr>
            <a:xfrm>
              <a:off x="6582156" y="3901440"/>
              <a:ext cx="4625721" cy="675894"/>
            </a:xfrm>
            <a:prstGeom prst="rect">
              <a:avLst/>
            </a:prstGeom>
            <a:noFill/>
            <a:ln>
              <a:noFill/>
            </a:ln>
          </p:spPr>
          <p:txBody>
            <a:bodyPr wrap="none" lIns="0" tIns="0" rIns="0" bIns="0" anchor="t" anchorCtr="0">
              <a:spAutoFit/>
            </a:bodyPr>
            <a:lstStyle/>
            <a:p>
              <a:pPr algn="l">
                <a:lnSpc>
                  <a:spcPts val="2550"/>
                </a:lnSpc>
              </a:pPr>
              <a:r>
                <a:rPr lang="zh-CN" sz="1800" b="1" dirty="0">
                  <a:solidFill>
                    <a:schemeClr val="accent1"/>
                  </a:solidFill>
                  <a:latin typeface="+mn-lt"/>
                  <a:ea typeface="+mn-ea"/>
                  <a:cs typeface="+mn-cs"/>
                </a:rPr>
                <a:t>9.</a:t>
              </a:r>
              <a:r>
                <a:rPr lang="zh-CN" sz="1800" dirty="0">
                  <a:solidFill>
                    <a:schemeClr val="dk1"/>
                  </a:solidFill>
                  <a:latin typeface="+mn-lt"/>
                  <a:ea typeface="+mn-ea"/>
                  <a:cs typeface="+mn-cs"/>
                </a:rPr>
                <a:t>竣工报告、施工总结报告、监理总结报告、</a:t>
              </a:r>
              <a:br/>
              <a:r>
                <a:rPr lang="zh-CN" sz="1800" dirty="0">
                  <a:solidFill>
                    <a:schemeClr val="dk1"/>
                  </a:solidFill>
                  <a:latin typeface="+mn-lt"/>
                  <a:ea typeface="+mn-ea"/>
                  <a:cs typeface="+mn-cs"/>
                </a:rPr>
                <a:t>第三方工程复核报告；</a:t>
              </a:r>
            </a:p>
          </p:txBody>
        </p:sp>
        <p:sp>
          <p:nvSpPr>
            <p:cNvPr id="49" name="Line 49"/>
            <p:cNvSpPr/>
            <p:nvPr/>
          </p:nvSpPr>
          <p:spPr>
            <a:xfrm>
              <a:off x="6210300" y="464820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50" name="Freeform 50"/>
            <p:cNvSpPr/>
            <p:nvPr/>
          </p:nvSpPr>
          <p:spPr>
            <a:xfrm>
              <a:off x="6230937" y="47594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51" name="TextBox 51"/>
            <p:cNvSpPr txBox="1"/>
            <p:nvPr/>
          </p:nvSpPr>
          <p:spPr>
            <a:xfrm>
              <a:off x="6582156" y="4758690"/>
              <a:ext cx="4799788"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10.</a:t>
              </a:r>
              <a:r>
                <a:rPr lang="zh-CN" sz="1800" dirty="0">
                  <a:solidFill>
                    <a:schemeClr val="dk1"/>
                  </a:solidFill>
                  <a:latin typeface="+mn-lt"/>
                  <a:ea typeface="+mn-ea"/>
                  <a:cs typeface="+mn-cs"/>
                </a:rPr>
                <a:t>与工程有关的影像、图片等多媒体资料；</a:t>
              </a:r>
            </a:p>
          </p:txBody>
        </p:sp>
        <p:sp>
          <p:nvSpPr>
            <p:cNvPr id="52" name="Line 52"/>
            <p:cNvSpPr/>
            <p:nvPr/>
          </p:nvSpPr>
          <p:spPr>
            <a:xfrm>
              <a:off x="6210300" y="5181600"/>
              <a:ext cx="5448300" cy="9525"/>
            </a:xfrm>
            <a:custGeom>
              <a:avLst/>
              <a:gdLst/>
              <a:ahLst/>
              <a:cxnLst/>
              <a:rect l="l" t="t" r="r" b="b"/>
              <a:pathLst>
                <a:path w="5448300" h="9525">
                  <a:moveTo>
                    <a:pt x="0" y="0"/>
                  </a:moveTo>
                  <a:lnTo>
                    <a:pt x="5448300" y="0"/>
                  </a:lnTo>
                </a:path>
              </a:pathLst>
            </a:custGeom>
            <a:noFill/>
            <a:ln w="9525">
              <a:solidFill>
                <a:schemeClr val="accent6"/>
              </a:solidFill>
            </a:ln>
          </p:spPr>
        </p:sp>
        <p:sp>
          <p:nvSpPr>
            <p:cNvPr id="53" name="Freeform 53"/>
            <p:cNvSpPr/>
            <p:nvPr/>
          </p:nvSpPr>
          <p:spPr>
            <a:xfrm>
              <a:off x="6230937" y="5292865"/>
              <a:ext cx="217003" cy="217358"/>
            </a:xfrm>
            <a:custGeom>
              <a:avLst/>
              <a:gdLst/>
              <a:ahLst/>
              <a:cxnLst/>
              <a:rect l="l" t="t" r="r" b="b"/>
              <a:pathLst>
                <a:path w="217003" h="217358">
                  <a:moveTo>
                    <a:pt x="154781" y="18449"/>
                  </a:moveTo>
                  <a:cubicBezTo>
                    <a:pt x="197783" y="43278"/>
                    <a:pt x="217003" y="95214"/>
                    <a:pt x="200524" y="142055"/>
                  </a:cubicBezTo>
                  <a:cubicBezTo>
                    <a:pt x="184044" y="188897"/>
                    <a:pt x="136540" y="217358"/>
                    <a:pt x="87464" y="209793"/>
                  </a:cubicBezTo>
                  <a:cubicBezTo>
                    <a:pt x="38388" y="202228"/>
                    <a:pt x="1660" y="160782"/>
                    <a:pt x="52" y="111153"/>
                  </a:cubicBezTo>
                  <a:lnTo>
                    <a:pt x="0" y="107809"/>
                  </a:lnTo>
                  <a:lnTo>
                    <a:pt x="52" y="104466"/>
                  </a:lnTo>
                  <a:cubicBezTo>
                    <a:pt x="1227" y="68216"/>
                    <a:pt x="21348" y="35245"/>
                    <a:pt x="53047" y="17623"/>
                  </a:cubicBezTo>
                  <a:cubicBezTo>
                    <a:pt x="84747" y="0"/>
                    <a:pt x="123372" y="314"/>
                    <a:pt x="154781" y="18449"/>
                  </a:cubicBezTo>
                  <a:close/>
                  <a:moveTo>
                    <a:pt x="141439" y="79877"/>
                  </a:moveTo>
                  <a:cubicBezTo>
                    <a:pt x="137762" y="76201"/>
                    <a:pt x="131926" y="75834"/>
                    <a:pt x="127818" y="79020"/>
                  </a:cubicBezTo>
                  <a:lnTo>
                    <a:pt x="126848" y="79877"/>
                  </a:lnTo>
                  <a:lnTo>
                    <a:pt x="92868" y="113846"/>
                  </a:lnTo>
                  <a:lnTo>
                    <a:pt x="79526" y="100514"/>
                  </a:lnTo>
                  <a:lnTo>
                    <a:pt x="78556" y="99658"/>
                  </a:lnTo>
                  <a:cubicBezTo>
                    <a:pt x="74448" y="96473"/>
                    <a:pt x="68614" y="96842"/>
                    <a:pt x="64938" y="100517"/>
                  </a:cubicBezTo>
                  <a:cubicBezTo>
                    <a:pt x="61263" y="104192"/>
                    <a:pt x="60895" y="110027"/>
                    <a:pt x="64079" y="114135"/>
                  </a:cubicBezTo>
                  <a:lnTo>
                    <a:pt x="64936" y="115105"/>
                  </a:lnTo>
                  <a:lnTo>
                    <a:pt x="85573" y="135742"/>
                  </a:lnTo>
                  <a:lnTo>
                    <a:pt x="86543" y="136599"/>
                  </a:lnTo>
                  <a:cubicBezTo>
                    <a:pt x="90266" y="139487"/>
                    <a:pt x="95471" y="139487"/>
                    <a:pt x="99194" y="136599"/>
                  </a:cubicBezTo>
                  <a:lnTo>
                    <a:pt x="100164" y="135742"/>
                  </a:lnTo>
                  <a:lnTo>
                    <a:pt x="141439" y="94467"/>
                  </a:lnTo>
                  <a:lnTo>
                    <a:pt x="142295" y="93497"/>
                  </a:lnTo>
                  <a:cubicBezTo>
                    <a:pt x="145482" y="89390"/>
                    <a:pt x="145115" y="83553"/>
                    <a:pt x="141439" y="79877"/>
                  </a:cubicBezTo>
                  <a:close/>
                </a:path>
              </a:pathLst>
            </a:custGeom>
            <a:solidFill>
              <a:schemeClr val="accent1"/>
            </a:solidFill>
            <a:ln>
              <a:noFill/>
            </a:ln>
          </p:spPr>
        </p:sp>
        <p:sp>
          <p:nvSpPr>
            <p:cNvPr id="54" name="TextBox 54"/>
            <p:cNvSpPr txBox="1"/>
            <p:nvPr/>
          </p:nvSpPr>
          <p:spPr>
            <a:xfrm>
              <a:off x="6582156" y="5292090"/>
              <a:ext cx="2861260"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11.</a:t>
              </a:r>
              <a:r>
                <a:rPr lang="zh-CN" sz="1800" dirty="0">
                  <a:solidFill>
                    <a:schemeClr val="dk1"/>
                  </a:solidFill>
                  <a:latin typeface="+mn-lt"/>
                  <a:ea typeface="+mn-ea"/>
                  <a:cs typeface="+mn-cs"/>
                </a:rPr>
                <a:t>其他必要的有关材料。</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3600450" cy="360045"/>
            <a:chOff x="2905125" y="409575"/>
            <a:chExt cx="3600450" cy="360045"/>
          </a:xfrm>
        </p:grpSpPr>
        <p:sp>
          <p:nvSpPr>
            <p:cNvPr id="3" name="Rectangle 3"/>
            <p:cNvSpPr/>
            <p:nvPr/>
          </p:nvSpPr>
          <p:spPr>
            <a:xfrm>
              <a:off x="2905125" y="409575"/>
              <a:ext cx="3600450" cy="323850"/>
            </a:xfrm>
            <a:prstGeom prst="roundRect">
              <a:avLst>
                <a:gd name="adj" fmla="val 50000"/>
              </a:avLst>
            </a:prstGeom>
            <a:solidFill>
              <a:schemeClr val="accent1"/>
            </a:solidFill>
            <a:ln>
              <a:noFill/>
            </a:ln>
          </p:spPr>
        </p:sp>
        <p:sp>
          <p:nvSpPr>
            <p:cNvPr id="4" name="TextBox 4"/>
            <p:cNvSpPr txBox="1"/>
            <p:nvPr/>
          </p:nvSpPr>
          <p:spPr>
            <a:xfrm>
              <a:off x="3050486" y="476250"/>
              <a:ext cx="330972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第五章 工程运行管护（第二十二条）</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5" name="warranty"/>
          <p:cNvGrpSpPr/>
          <p:nvPr/>
        </p:nvGrpSpPr>
        <p:grpSpPr>
          <a:xfrm>
            <a:off x="533400" y="1066800"/>
            <a:ext cx="11125200" cy="1181100"/>
            <a:chOff x="533400" y="1066800"/>
            <a:chExt cx="11125200" cy="1181100"/>
          </a:xfrm>
        </p:grpSpPr>
        <p:sp>
          <p:nvSpPr>
            <p:cNvPr id="12" name="Rectangle 12"/>
            <p:cNvSpPr/>
            <p:nvPr/>
          </p:nvSpPr>
          <p:spPr>
            <a:xfrm>
              <a:off x="533400" y="1066800"/>
              <a:ext cx="11125200" cy="1181100"/>
            </a:xfrm>
            <a:prstGeom prst="roundRect">
              <a:avLst>
                <a:gd name="adj" fmla="val 4839"/>
              </a:avLst>
            </a:prstGeom>
            <a:solidFill>
              <a:schemeClr val="lt2"/>
            </a:solidFill>
            <a:ln>
              <a:noFill/>
            </a:ln>
          </p:spPr>
        </p:sp>
        <p:sp>
          <p:nvSpPr>
            <p:cNvPr id="13" name="Rectangle 13"/>
            <p:cNvSpPr/>
            <p:nvPr/>
          </p:nvSpPr>
          <p:spPr>
            <a:xfrm>
              <a:off x="533400" y="1066800"/>
              <a:ext cx="57150" cy="1181100"/>
            </a:xfrm>
            <a:prstGeom prst="rect">
              <a:avLst/>
            </a:prstGeom>
            <a:solidFill>
              <a:schemeClr val="accent1"/>
            </a:solidFill>
            <a:ln>
              <a:noFill/>
            </a:ln>
          </p:spPr>
        </p:sp>
        <p:sp>
          <p:nvSpPr>
            <p:cNvPr id="14" name="TextBox 14"/>
            <p:cNvSpPr txBox="1"/>
            <p:nvPr/>
          </p:nvSpPr>
          <p:spPr>
            <a:xfrm>
              <a:off x="829818" y="1250632"/>
              <a:ext cx="9865614" cy="9323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施工单位在向建设单位提交工程竣工验收报告时，应当出具</a:t>
              </a:r>
              <a:r>
                <a:rPr lang="zh-CN" sz="1650" b="1" dirty="0">
                  <a:solidFill>
                    <a:schemeClr val="accent1"/>
                  </a:solidFill>
                  <a:latin typeface="+mn-lt"/>
                  <a:ea typeface="+mn-ea"/>
                  <a:cs typeface="+mn-cs"/>
                </a:rPr>
                <a:t>工程质量保修书</a:t>
              </a:r>
              <a:r>
                <a:rPr lang="zh-CN" sz="1650" dirty="0">
                  <a:solidFill>
                    <a:schemeClr val="dk1"/>
                  </a:solidFill>
                  <a:latin typeface="+mn-lt"/>
                  <a:ea typeface="+mn-ea"/>
                  <a:cs typeface="+mn-cs"/>
                </a:rPr>
                <a:t>。质量保修书中应当明确地质灾</a:t>
              </a:r>
              <a:br/>
              <a:r>
                <a:rPr lang="zh-CN" sz="1650" dirty="0">
                  <a:solidFill>
                    <a:schemeClr val="dk1"/>
                  </a:solidFill>
                  <a:latin typeface="+mn-lt"/>
                  <a:ea typeface="+mn-ea"/>
                  <a:cs typeface="+mn-cs"/>
                </a:rPr>
                <a:t>害治理工程的</a:t>
              </a:r>
              <a:r>
                <a:rPr lang="zh-CN" sz="1650" b="1" dirty="0">
                  <a:solidFill>
                    <a:schemeClr val="accent2"/>
                  </a:solidFill>
                  <a:latin typeface="+mn-lt"/>
                  <a:ea typeface="+mn-ea"/>
                  <a:cs typeface="+mn-cs"/>
                </a:rPr>
                <a:t>保修范围</a:t>
              </a:r>
              <a:r>
                <a:rPr lang="zh-CN" sz="1650" dirty="0">
                  <a:solidFill>
                    <a:schemeClr val="dk1"/>
                  </a:solidFill>
                  <a:latin typeface="+mn-lt"/>
                  <a:ea typeface="+mn-ea"/>
                  <a:cs typeface="+mn-cs"/>
                </a:rPr>
                <a:t>、</a:t>
              </a:r>
              <a:r>
                <a:rPr lang="zh-CN" sz="1650" b="1" dirty="0">
                  <a:solidFill>
                    <a:schemeClr val="accent2"/>
                  </a:solidFill>
                  <a:latin typeface="+mn-lt"/>
                  <a:ea typeface="+mn-ea"/>
                  <a:cs typeface="+mn-cs"/>
                </a:rPr>
                <a:t>保修期限</a:t>
              </a:r>
              <a:r>
                <a:rPr lang="zh-CN" sz="1650" dirty="0">
                  <a:solidFill>
                    <a:schemeClr val="dk1"/>
                  </a:solidFill>
                  <a:latin typeface="+mn-lt"/>
                  <a:ea typeface="+mn-ea"/>
                  <a:cs typeface="+mn-cs"/>
                </a:rPr>
                <a:t>和</a:t>
              </a:r>
              <a:r>
                <a:rPr lang="zh-CN" sz="1650" b="1" dirty="0">
                  <a:solidFill>
                    <a:schemeClr val="accent2"/>
                  </a:solidFill>
                  <a:latin typeface="+mn-lt"/>
                  <a:ea typeface="+mn-ea"/>
                  <a:cs typeface="+mn-cs"/>
                </a:rPr>
                <a:t>保修责任</a:t>
              </a:r>
              <a:r>
                <a:rPr lang="zh-CN" sz="1650" dirty="0">
                  <a:solidFill>
                    <a:schemeClr val="dk1"/>
                  </a:solidFill>
                  <a:latin typeface="+mn-lt"/>
                  <a:ea typeface="+mn-ea"/>
                  <a:cs typeface="+mn-cs"/>
                </a:rPr>
                <a:t>等，保修期限以施工合同约定为准，</a:t>
              </a:r>
              <a:br/>
              <a:r>
                <a:rPr lang="zh-CN" sz="1650" dirty="0">
                  <a:solidFill>
                    <a:schemeClr val="dk1"/>
                  </a:solidFill>
                  <a:latin typeface="+mn-lt"/>
                  <a:ea typeface="+mn-ea"/>
                  <a:cs typeface="+mn-cs"/>
                </a:rPr>
                <a:t>自竣工验收通过之日起计算。国家对保修期限有明确规定的，施工合同约定的保修期限不得低于国家规定。</a:t>
              </a:r>
            </a:p>
          </p:txBody>
        </p:sp>
      </p:grpSp>
      <p:grpSp>
        <p:nvGrpSpPr>
          <p:cNvPr id="20" name="maintenance-duty"/>
          <p:cNvGrpSpPr/>
          <p:nvPr/>
        </p:nvGrpSpPr>
        <p:grpSpPr>
          <a:xfrm>
            <a:off x="533400" y="2400300"/>
            <a:ext cx="10466832" cy="1097089"/>
            <a:chOff x="533400" y="2400300"/>
            <a:chExt cx="10466832" cy="1097089"/>
          </a:xfrm>
        </p:grpSpPr>
        <p:sp>
          <p:nvSpPr>
            <p:cNvPr id="16" name="Rectangle 16"/>
            <p:cNvSpPr/>
            <p:nvPr/>
          </p:nvSpPr>
          <p:spPr>
            <a:xfrm>
              <a:off x="533400" y="2400300"/>
              <a:ext cx="2514600" cy="1028700"/>
            </a:xfrm>
            <a:prstGeom prst="roundRect">
              <a:avLst>
                <a:gd name="adj" fmla="val 5556"/>
              </a:avLst>
            </a:prstGeom>
            <a:solidFill>
              <a:schemeClr val="lt2"/>
            </a:solidFill>
            <a:ln>
              <a:noFill/>
            </a:ln>
          </p:spPr>
        </p:sp>
        <p:sp>
          <p:nvSpPr>
            <p:cNvPr id="17" name="Freeform 17"/>
            <p:cNvSpPr/>
            <p:nvPr/>
          </p:nvSpPr>
          <p:spPr>
            <a:xfrm>
              <a:off x="710951" y="2559050"/>
              <a:ext cx="241548" cy="236080"/>
            </a:xfrm>
            <a:custGeom>
              <a:avLst/>
              <a:gdLst/>
              <a:ahLst/>
              <a:cxnLst/>
              <a:rect l="l" t="t" r="r" b="b"/>
              <a:pathLst>
                <a:path w="241548" h="236080">
                  <a:moveTo>
                    <a:pt x="51048" y="114300"/>
                  </a:moveTo>
                  <a:cubicBezTo>
                    <a:pt x="44914" y="114300"/>
                    <a:pt x="38082" y="123507"/>
                    <a:pt x="38348" y="139484"/>
                  </a:cubicBezTo>
                  <a:cubicBezTo>
                    <a:pt x="38513" y="149428"/>
                    <a:pt x="42031" y="155994"/>
                    <a:pt x="51493" y="165773"/>
                  </a:cubicBezTo>
                  <a:lnTo>
                    <a:pt x="52852" y="167132"/>
                  </a:lnTo>
                  <a:lnTo>
                    <a:pt x="54134" y="165430"/>
                  </a:lnTo>
                  <a:cubicBezTo>
                    <a:pt x="60053" y="157264"/>
                    <a:pt x="63202" y="149352"/>
                    <a:pt x="63685" y="141757"/>
                  </a:cubicBezTo>
                  <a:lnTo>
                    <a:pt x="63748" y="139700"/>
                  </a:lnTo>
                  <a:lnTo>
                    <a:pt x="63710" y="132550"/>
                  </a:lnTo>
                  <a:cubicBezTo>
                    <a:pt x="63494" y="116243"/>
                    <a:pt x="62059" y="114490"/>
                    <a:pt x="53461" y="114312"/>
                  </a:cubicBezTo>
                  <a:close/>
                  <a:moveTo>
                    <a:pt x="203448" y="0"/>
                  </a:moveTo>
                  <a:cubicBezTo>
                    <a:pt x="224695" y="0"/>
                    <a:pt x="241548" y="16853"/>
                    <a:pt x="241548" y="38100"/>
                  </a:cubicBezTo>
                  <a:lnTo>
                    <a:pt x="241548" y="50800"/>
                  </a:lnTo>
                  <a:lnTo>
                    <a:pt x="165348" y="50800"/>
                  </a:lnTo>
                  <a:lnTo>
                    <a:pt x="165348" y="38100"/>
                  </a:lnTo>
                  <a:cubicBezTo>
                    <a:pt x="165348" y="16853"/>
                    <a:pt x="182201" y="0"/>
                    <a:pt x="203448" y="0"/>
                  </a:cubicBezTo>
                  <a:moveTo>
                    <a:pt x="237827" y="199478"/>
                  </a:moveTo>
                  <a:lnTo>
                    <a:pt x="212427" y="224878"/>
                  </a:lnTo>
                  <a:lnTo>
                    <a:pt x="211411" y="225780"/>
                  </a:lnTo>
                  <a:lnTo>
                    <a:pt x="210865" y="226212"/>
                  </a:lnTo>
                  <a:lnTo>
                    <a:pt x="209798" y="226898"/>
                  </a:lnTo>
                  <a:lnTo>
                    <a:pt x="208490" y="227558"/>
                  </a:lnTo>
                  <a:lnTo>
                    <a:pt x="207423" y="227964"/>
                  </a:lnTo>
                  <a:lnTo>
                    <a:pt x="206407" y="228257"/>
                  </a:lnTo>
                  <a:lnTo>
                    <a:pt x="204591" y="228549"/>
                  </a:lnTo>
                  <a:lnTo>
                    <a:pt x="203689" y="228599"/>
                  </a:lnTo>
                  <a:lnTo>
                    <a:pt x="171698" y="228599"/>
                  </a:lnTo>
                  <a:cubicBezTo>
                    <a:pt x="151175" y="228599"/>
                    <a:pt x="134182" y="218058"/>
                    <a:pt x="120847" y="198208"/>
                  </a:cubicBezTo>
                  <a:lnTo>
                    <a:pt x="120517" y="197700"/>
                  </a:lnTo>
                  <a:lnTo>
                    <a:pt x="117050" y="203174"/>
                  </a:lnTo>
                  <a:lnTo>
                    <a:pt x="112415" y="210248"/>
                  </a:lnTo>
                  <a:cubicBezTo>
                    <a:pt x="95193" y="236080"/>
                    <a:pt x="75051" y="231724"/>
                    <a:pt x="52725" y="205041"/>
                  </a:cubicBezTo>
                  <a:lnTo>
                    <a:pt x="51912" y="204076"/>
                  </a:lnTo>
                  <a:lnTo>
                    <a:pt x="49677" y="205943"/>
                  </a:lnTo>
                  <a:cubicBezTo>
                    <a:pt x="42082" y="212098"/>
                    <a:pt x="33425" y="218185"/>
                    <a:pt x="23705" y="224205"/>
                  </a:cubicBezTo>
                  <a:lnTo>
                    <a:pt x="19489" y="226783"/>
                  </a:lnTo>
                  <a:cubicBezTo>
                    <a:pt x="15596" y="229219"/>
                    <a:pt x="10692" y="229364"/>
                    <a:pt x="6662" y="227162"/>
                  </a:cubicBezTo>
                  <a:cubicBezTo>
                    <a:pt x="2633" y="224961"/>
                    <a:pt x="106" y="220755"/>
                    <a:pt x="53" y="216163"/>
                  </a:cubicBezTo>
                  <a:cubicBezTo>
                    <a:pt x="0" y="211572"/>
                    <a:pt x="2430" y="207309"/>
                    <a:pt x="6408" y="205016"/>
                  </a:cubicBezTo>
                  <a:cubicBezTo>
                    <a:pt x="16024" y="199320"/>
                    <a:pt x="25232" y="192963"/>
                    <a:pt x="33967" y="185991"/>
                  </a:cubicBezTo>
                  <a:lnTo>
                    <a:pt x="34957" y="185166"/>
                  </a:lnTo>
                  <a:lnTo>
                    <a:pt x="33091" y="183261"/>
                  </a:lnTo>
                  <a:cubicBezTo>
                    <a:pt x="20416" y="170141"/>
                    <a:pt x="14066" y="159080"/>
                    <a:pt x="13075" y="143167"/>
                  </a:cubicBezTo>
                  <a:lnTo>
                    <a:pt x="12948" y="139916"/>
                  </a:lnTo>
                  <a:cubicBezTo>
                    <a:pt x="12466" y="111049"/>
                    <a:pt x="28912" y="88900"/>
                    <a:pt x="51048" y="88900"/>
                  </a:cubicBezTo>
                  <a:cubicBezTo>
                    <a:pt x="77109" y="88900"/>
                    <a:pt x="89148" y="100939"/>
                    <a:pt x="89148" y="139700"/>
                  </a:cubicBezTo>
                  <a:cubicBezTo>
                    <a:pt x="89148" y="155168"/>
                    <a:pt x="83179" y="170078"/>
                    <a:pt x="71470" y="184556"/>
                  </a:cubicBezTo>
                  <a:lnTo>
                    <a:pt x="70073" y="186207"/>
                  </a:lnTo>
                  <a:lnTo>
                    <a:pt x="73629" y="190779"/>
                  </a:lnTo>
                  <a:cubicBezTo>
                    <a:pt x="83586" y="203288"/>
                    <a:pt x="86253" y="203377"/>
                    <a:pt x="90685" y="197027"/>
                  </a:cubicBezTo>
                  <a:lnTo>
                    <a:pt x="91282" y="196151"/>
                  </a:lnTo>
                  <a:cubicBezTo>
                    <a:pt x="99494" y="183824"/>
                    <a:pt x="105578" y="173697"/>
                    <a:pt x="109532" y="165773"/>
                  </a:cubicBezTo>
                  <a:cubicBezTo>
                    <a:pt x="111741" y="161346"/>
                    <a:pt x="116320" y="158606"/>
                    <a:pt x="121266" y="158750"/>
                  </a:cubicBezTo>
                  <a:cubicBezTo>
                    <a:pt x="126211" y="158895"/>
                    <a:pt x="130622" y="161898"/>
                    <a:pt x="132569" y="166446"/>
                  </a:cubicBezTo>
                  <a:cubicBezTo>
                    <a:pt x="143466" y="191871"/>
                    <a:pt x="156420" y="203199"/>
                    <a:pt x="171698" y="203199"/>
                  </a:cubicBezTo>
                  <a:lnTo>
                    <a:pt x="172778" y="203187"/>
                  </a:lnTo>
                  <a:lnTo>
                    <a:pt x="169069" y="199478"/>
                  </a:lnTo>
                  <a:cubicBezTo>
                    <a:pt x="166687" y="197097"/>
                    <a:pt x="165349" y="193867"/>
                    <a:pt x="165348" y="190500"/>
                  </a:cubicBezTo>
                  <a:lnTo>
                    <a:pt x="165348" y="76200"/>
                  </a:lnTo>
                  <a:lnTo>
                    <a:pt x="241548" y="76200"/>
                  </a:lnTo>
                  <a:lnTo>
                    <a:pt x="241548" y="190500"/>
                  </a:lnTo>
                  <a:cubicBezTo>
                    <a:pt x="241547" y="193867"/>
                    <a:pt x="240209" y="197097"/>
                    <a:pt x="237827" y="199478"/>
                  </a:cubicBezTo>
                </a:path>
              </a:pathLst>
            </a:custGeom>
            <a:solidFill>
              <a:schemeClr val="accent1"/>
            </a:solidFill>
            <a:ln>
              <a:noFill/>
            </a:ln>
          </p:spPr>
        </p:sp>
        <p:sp>
          <p:nvSpPr>
            <p:cNvPr id="18" name="TextBox 18"/>
            <p:cNvSpPr txBox="1"/>
            <p:nvPr/>
          </p:nvSpPr>
          <p:spPr>
            <a:xfrm>
              <a:off x="1076706" y="2567940"/>
              <a:ext cx="1472184" cy="352044"/>
            </a:xfrm>
            <a:prstGeom prst="rect">
              <a:avLst/>
            </a:prstGeom>
            <a:noFill/>
            <a:ln>
              <a:noFill/>
            </a:ln>
          </p:spPr>
          <p:txBody>
            <a:bodyPr wrap="none" lIns="0" tIns="0" rIns="0" bIns="0" anchor="t" anchorCtr="0">
              <a:spAutoFit/>
            </a:bodyPr>
            <a:lstStyle/>
            <a:p>
              <a:pPr algn="l"/>
              <a:r>
                <a:rPr lang="zh-CN" sz="1800" b="1" dirty="0">
                  <a:solidFill>
                    <a:srgbClr val="0B2A5B"/>
                  </a:solidFill>
                  <a:latin typeface="+mn-lt"/>
                  <a:ea typeface="+mn-ea"/>
                  <a:cs typeface="+mn-cs"/>
                </a:rPr>
                <a:t>明确管护责任</a:t>
              </a:r>
            </a:p>
          </p:txBody>
        </p:sp>
        <p:sp>
          <p:nvSpPr>
            <p:cNvPr id="19" name="TextBox 19"/>
            <p:cNvSpPr txBox="1"/>
            <p:nvPr/>
          </p:nvSpPr>
          <p:spPr>
            <a:xfrm>
              <a:off x="3230118" y="2565082"/>
              <a:ext cx="7770114" cy="9323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市、县级自然资源主管部门应在项目竣工验收合格并投入运行的</a:t>
              </a:r>
              <a:r>
                <a:rPr lang="zh-CN" sz="1650" b="1" dirty="0">
                  <a:solidFill>
                    <a:schemeClr val="accent2"/>
                  </a:solidFill>
                  <a:latin typeface="+mn-lt"/>
                  <a:ea typeface="+mn-ea"/>
                  <a:cs typeface="+mn-cs"/>
                </a:rPr>
                <a:t>15个工作日内</a:t>
              </a:r>
              <a:r>
                <a:rPr lang="zh-CN" sz="1650" dirty="0">
                  <a:solidFill>
                    <a:schemeClr val="dk1"/>
                  </a:solidFill>
                  <a:latin typeface="+mn-lt"/>
                  <a:ea typeface="+mn-ea"/>
                  <a:cs typeface="+mn-cs"/>
                </a:rPr>
                <a:t>，</a:t>
              </a:r>
              <a:br/>
              <a:r>
                <a:rPr lang="zh-CN" sz="1650" dirty="0">
                  <a:solidFill>
                    <a:schemeClr val="dk1"/>
                  </a:solidFill>
                  <a:latin typeface="+mn-lt"/>
                  <a:ea typeface="+mn-ea"/>
                  <a:cs typeface="+mn-cs"/>
                </a:rPr>
                <a:t>与指定的管护单位进行交接，签订《</a:t>
              </a:r>
              <a:r>
                <a:rPr lang="zh-CN" sz="1650" b="1" dirty="0">
                  <a:solidFill>
                    <a:schemeClr val="accent1"/>
                  </a:solidFill>
                  <a:latin typeface="+mn-lt"/>
                  <a:ea typeface="+mn-ea"/>
                  <a:cs typeface="+mn-cs"/>
                </a:rPr>
                <a:t>工程移交接管协议书</a:t>
              </a:r>
              <a:r>
                <a:rPr lang="zh-CN" sz="1650" dirty="0">
                  <a:solidFill>
                    <a:schemeClr val="dk1"/>
                  </a:solidFill>
                  <a:latin typeface="+mn-lt"/>
                  <a:ea typeface="+mn-ea"/>
                  <a:cs typeface="+mn-cs"/>
                </a:rPr>
                <a:t>》，明确管护单位管理维护</a:t>
              </a:r>
              <a:br/>
              <a:r>
                <a:rPr lang="zh-CN" sz="1650" dirty="0">
                  <a:solidFill>
                    <a:schemeClr val="dk1"/>
                  </a:solidFill>
                  <a:latin typeface="+mn-lt"/>
                  <a:ea typeface="+mn-ea"/>
                  <a:cs typeface="+mn-cs"/>
                </a:rPr>
                <a:t>制度，做好项目后续管理和维护。</a:t>
              </a:r>
            </a:p>
          </p:txBody>
        </p:sp>
      </p:grpSp>
      <p:grpSp>
        <p:nvGrpSpPr>
          <p:cNvPr id="26" name="maintenance-strengthen"/>
          <p:cNvGrpSpPr/>
          <p:nvPr/>
        </p:nvGrpSpPr>
        <p:grpSpPr>
          <a:xfrm>
            <a:off x="533400" y="3581400"/>
            <a:ext cx="11125200" cy="1820989"/>
            <a:chOff x="533400" y="3581400"/>
            <a:chExt cx="11125200" cy="1820989"/>
          </a:xfrm>
        </p:grpSpPr>
        <p:sp>
          <p:nvSpPr>
            <p:cNvPr id="21" name="Line 21"/>
            <p:cNvSpPr/>
            <p:nvPr/>
          </p:nvSpPr>
          <p:spPr>
            <a:xfrm>
              <a:off x="3238500" y="3581400"/>
              <a:ext cx="8420100" cy="9525"/>
            </a:xfrm>
            <a:custGeom>
              <a:avLst/>
              <a:gdLst/>
              <a:ahLst/>
              <a:cxnLst/>
              <a:rect l="l" t="t" r="r" b="b"/>
              <a:pathLst>
                <a:path w="8420100" h="9525">
                  <a:moveTo>
                    <a:pt x="0" y="0"/>
                  </a:moveTo>
                  <a:lnTo>
                    <a:pt x="8420100" y="0"/>
                  </a:lnTo>
                </a:path>
              </a:pathLst>
            </a:custGeom>
            <a:noFill/>
            <a:ln w="9525">
              <a:solidFill>
                <a:schemeClr val="accent6"/>
              </a:solidFill>
            </a:ln>
          </p:spPr>
        </p:sp>
        <p:sp>
          <p:nvSpPr>
            <p:cNvPr id="22" name="Rectangle 22"/>
            <p:cNvSpPr/>
            <p:nvPr/>
          </p:nvSpPr>
          <p:spPr>
            <a:xfrm>
              <a:off x="533400" y="3695700"/>
              <a:ext cx="2514600" cy="1676400"/>
            </a:xfrm>
            <a:prstGeom prst="roundRect">
              <a:avLst>
                <a:gd name="adj" fmla="val 3409"/>
              </a:avLst>
            </a:prstGeom>
            <a:solidFill>
              <a:schemeClr val="lt2"/>
            </a:solidFill>
            <a:ln>
              <a:noFill/>
            </a:ln>
          </p:spPr>
        </p:sp>
        <p:sp>
          <p:nvSpPr>
            <p:cNvPr id="23" name="Freeform 23"/>
            <p:cNvSpPr/>
            <p:nvPr/>
          </p:nvSpPr>
          <p:spPr>
            <a:xfrm>
              <a:off x="712740" y="3843290"/>
              <a:ext cx="251046" cy="275097"/>
            </a:xfrm>
            <a:custGeom>
              <a:avLst/>
              <a:gdLst/>
              <a:ahLst/>
              <a:cxnLst/>
              <a:rect l="l" t="t" r="r" b="b"/>
              <a:pathLst>
                <a:path w="251046" h="275097">
                  <a:moveTo>
                    <a:pt x="206282" y="44637"/>
                  </a:moveTo>
                  <a:cubicBezTo>
                    <a:pt x="249905" y="88255"/>
                    <a:pt x="251046" y="158619"/>
                    <a:pt x="208860" y="203628"/>
                  </a:cubicBezTo>
                  <a:lnTo>
                    <a:pt x="206282" y="206295"/>
                  </a:lnTo>
                  <a:lnTo>
                    <a:pt x="152396" y="260168"/>
                  </a:lnTo>
                  <a:cubicBezTo>
                    <a:pt x="138208" y="274348"/>
                    <a:pt x="115456" y="275097"/>
                    <a:pt x="100365" y="261883"/>
                  </a:cubicBezTo>
                  <a:lnTo>
                    <a:pt x="98536" y="260168"/>
                  </a:lnTo>
                  <a:lnTo>
                    <a:pt x="44637" y="206282"/>
                  </a:lnTo>
                  <a:cubicBezTo>
                    <a:pt x="0" y="161645"/>
                    <a:pt x="0" y="89274"/>
                    <a:pt x="44637" y="44637"/>
                  </a:cubicBezTo>
                  <a:cubicBezTo>
                    <a:pt x="89274" y="0"/>
                    <a:pt x="161645" y="0"/>
                    <a:pt x="206282" y="44637"/>
                  </a:cubicBezTo>
                  <a:close/>
                  <a:moveTo>
                    <a:pt x="125460" y="87360"/>
                  </a:moveTo>
                  <a:cubicBezTo>
                    <a:pt x="104418" y="87360"/>
                    <a:pt x="87360" y="104418"/>
                    <a:pt x="87360" y="125460"/>
                  </a:cubicBezTo>
                  <a:cubicBezTo>
                    <a:pt x="87360" y="146502"/>
                    <a:pt x="104418" y="163560"/>
                    <a:pt x="125460" y="163560"/>
                  </a:cubicBezTo>
                  <a:cubicBezTo>
                    <a:pt x="146502" y="163560"/>
                    <a:pt x="163560" y="146502"/>
                    <a:pt x="163560" y="125460"/>
                  </a:cubicBezTo>
                  <a:cubicBezTo>
                    <a:pt x="163560" y="104418"/>
                    <a:pt x="146502" y="87360"/>
                    <a:pt x="125460" y="87360"/>
                  </a:cubicBezTo>
                </a:path>
              </a:pathLst>
            </a:custGeom>
            <a:solidFill>
              <a:schemeClr val="accent1"/>
            </a:solidFill>
            <a:ln>
              <a:noFill/>
            </a:ln>
          </p:spPr>
        </p:sp>
        <p:sp>
          <p:nvSpPr>
            <p:cNvPr id="24" name="TextBox 24"/>
            <p:cNvSpPr txBox="1"/>
            <p:nvPr/>
          </p:nvSpPr>
          <p:spPr>
            <a:xfrm>
              <a:off x="1076706" y="3863340"/>
              <a:ext cx="1472184" cy="352044"/>
            </a:xfrm>
            <a:prstGeom prst="rect">
              <a:avLst/>
            </a:prstGeom>
            <a:noFill/>
            <a:ln>
              <a:noFill/>
            </a:ln>
          </p:spPr>
          <p:txBody>
            <a:bodyPr wrap="none" lIns="0" tIns="0" rIns="0" bIns="0" anchor="t" anchorCtr="0">
              <a:spAutoFit/>
            </a:bodyPr>
            <a:lstStyle/>
            <a:p>
              <a:pPr algn="l"/>
              <a:r>
                <a:rPr lang="zh-CN" sz="1800" b="1" dirty="0">
                  <a:solidFill>
                    <a:srgbClr val="0B2A5B"/>
                  </a:solidFill>
                  <a:latin typeface="+mn-lt"/>
                  <a:ea typeface="+mn-ea"/>
                  <a:cs typeface="+mn-cs"/>
                </a:rPr>
                <a:t>加强后续管护</a:t>
              </a:r>
            </a:p>
          </p:txBody>
        </p:sp>
        <p:sp>
          <p:nvSpPr>
            <p:cNvPr id="25" name="TextBox 25"/>
            <p:cNvSpPr txBox="1"/>
            <p:nvPr/>
          </p:nvSpPr>
          <p:spPr>
            <a:xfrm>
              <a:off x="3230118" y="3860482"/>
              <a:ext cx="7770114" cy="15419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市、县级自然资源主管部门应在项目治理区内</a:t>
              </a:r>
              <a:r>
                <a:rPr lang="zh-CN" sz="1650" b="1" dirty="0">
                  <a:solidFill>
                    <a:schemeClr val="accent1"/>
                  </a:solidFill>
                  <a:latin typeface="+mn-lt"/>
                  <a:ea typeface="+mn-ea"/>
                  <a:cs typeface="+mn-cs"/>
                </a:rPr>
                <a:t>设置标牌</a:t>
              </a:r>
              <a:r>
                <a:rPr lang="zh-CN" sz="1650" dirty="0">
                  <a:solidFill>
                    <a:schemeClr val="dk1"/>
                  </a:solidFill>
                  <a:latin typeface="+mn-lt"/>
                  <a:ea typeface="+mn-ea"/>
                  <a:cs typeface="+mn-cs"/>
                </a:rPr>
                <a:t>，载明项目勘查、设计、施</a:t>
              </a:r>
              <a:br/>
              <a:r>
                <a:rPr lang="zh-CN" sz="1650" dirty="0">
                  <a:solidFill>
                    <a:schemeClr val="dk1"/>
                  </a:solidFill>
                  <a:latin typeface="+mn-lt"/>
                  <a:ea typeface="+mn-ea"/>
                  <a:cs typeface="+mn-cs"/>
                </a:rPr>
                <a:t>工、监理、管护等</a:t>
              </a:r>
              <a:r>
                <a:rPr lang="zh-CN" sz="1650" b="1" dirty="0">
                  <a:solidFill>
                    <a:schemeClr val="accent1"/>
                  </a:solidFill>
                  <a:latin typeface="+mn-lt"/>
                  <a:ea typeface="+mn-ea"/>
                  <a:cs typeface="+mn-cs"/>
                </a:rPr>
                <a:t>单位相关信息</a:t>
              </a:r>
              <a:r>
                <a:rPr lang="zh-CN" sz="1650" dirty="0">
                  <a:solidFill>
                    <a:schemeClr val="dk1"/>
                  </a:solidFill>
                  <a:latin typeface="+mn-lt"/>
                  <a:ea typeface="+mn-ea"/>
                  <a:cs typeface="+mn-cs"/>
                </a:rPr>
                <a:t>，加强项目运行管护监督，督促管护单位履行好工程</a:t>
              </a:r>
              <a:br/>
              <a:r>
                <a:rPr lang="zh-CN" sz="1650" dirty="0">
                  <a:solidFill>
                    <a:schemeClr val="dk1"/>
                  </a:solidFill>
                  <a:latin typeface="+mn-lt"/>
                  <a:ea typeface="+mn-ea"/>
                  <a:cs typeface="+mn-cs"/>
                </a:rPr>
                <a:t>运行管护责任。在</a:t>
              </a:r>
              <a:r>
                <a:rPr lang="zh-CN" sz="1650" b="1" dirty="0">
                  <a:solidFill>
                    <a:schemeClr val="accent3"/>
                  </a:solidFill>
                  <a:latin typeface="+mn-lt"/>
                  <a:ea typeface="+mn-ea"/>
                  <a:cs typeface="+mn-cs"/>
                </a:rPr>
                <a:t>保修期限内</a:t>
              </a:r>
              <a:r>
                <a:rPr lang="zh-CN" sz="1650" dirty="0">
                  <a:solidFill>
                    <a:schemeClr val="dk1"/>
                  </a:solidFill>
                  <a:latin typeface="+mn-lt"/>
                  <a:ea typeface="+mn-ea"/>
                  <a:cs typeface="+mn-cs"/>
                </a:rPr>
                <a:t>发生质量问题的项目，由项目</a:t>
              </a:r>
              <a:r>
                <a:rPr lang="zh-CN" sz="1650" b="1" dirty="0">
                  <a:solidFill>
                    <a:schemeClr val="accent3"/>
                  </a:solidFill>
                  <a:latin typeface="+mn-lt"/>
                  <a:ea typeface="+mn-ea"/>
                  <a:cs typeface="+mn-cs"/>
                </a:rPr>
                <a:t>施工单位</a:t>
              </a:r>
              <a:r>
                <a:rPr lang="zh-CN" sz="1650" dirty="0">
                  <a:solidFill>
                    <a:schemeClr val="dk1"/>
                  </a:solidFill>
                  <a:latin typeface="+mn-lt"/>
                  <a:ea typeface="+mn-ea"/>
                  <a:cs typeface="+mn-cs"/>
                </a:rPr>
                <a:t>进行维修，</a:t>
              </a:r>
              <a:br/>
              <a:r>
                <a:rPr lang="zh-CN" sz="1650" dirty="0">
                  <a:solidFill>
                    <a:schemeClr val="dk1"/>
                  </a:solidFill>
                  <a:latin typeface="+mn-lt"/>
                  <a:ea typeface="+mn-ea"/>
                  <a:cs typeface="+mn-cs"/>
                </a:rPr>
                <a:t>所需维修费用由相关责任方按照国家和省有关规定承担；</a:t>
              </a:r>
              <a:r>
                <a:rPr lang="zh-CN" sz="1650" b="1" dirty="0">
                  <a:solidFill>
                    <a:schemeClr val="accent1"/>
                  </a:solidFill>
                  <a:latin typeface="+mn-lt"/>
                  <a:ea typeface="+mn-ea"/>
                  <a:cs typeface="+mn-cs"/>
                </a:rPr>
                <a:t>超出保修期限</a:t>
              </a:r>
              <a:r>
                <a:rPr lang="zh-CN" sz="1650" dirty="0">
                  <a:solidFill>
                    <a:schemeClr val="dk1"/>
                  </a:solidFill>
                  <a:latin typeface="+mn-lt"/>
                  <a:ea typeface="+mn-ea"/>
                  <a:cs typeface="+mn-cs"/>
                </a:rPr>
                <a:t>后，</a:t>
              </a:r>
              <a:br/>
              <a:r>
                <a:rPr lang="zh-CN" sz="1650" dirty="0">
                  <a:solidFill>
                    <a:schemeClr val="dk1"/>
                  </a:solidFill>
                  <a:latin typeface="+mn-lt"/>
                  <a:ea typeface="+mn-ea"/>
                  <a:cs typeface="+mn-cs"/>
                </a:rPr>
                <a:t>项目管护费用由</a:t>
              </a:r>
              <a:r>
                <a:rPr lang="zh-CN" sz="1650" b="1" dirty="0">
                  <a:solidFill>
                    <a:schemeClr val="accent1"/>
                  </a:solidFill>
                  <a:latin typeface="+mn-lt"/>
                  <a:ea typeface="+mn-ea"/>
                  <a:cs typeface="+mn-cs"/>
                </a:rPr>
                <a:t>管护单位</a:t>
              </a:r>
              <a:r>
                <a:rPr lang="zh-CN" sz="1650" dirty="0">
                  <a:solidFill>
                    <a:schemeClr val="dk1"/>
                  </a:solidFill>
                  <a:latin typeface="+mn-lt"/>
                  <a:ea typeface="+mn-ea"/>
                  <a:cs typeface="+mn-cs"/>
                </a:rPr>
                <a:t>承担。</a:t>
              </a:r>
            </a:p>
          </p:txBody>
        </p:sp>
      </p:grpSp>
      <p:grpSp>
        <p:nvGrpSpPr>
          <p:cNvPr id="32" name="maintenance-writeoff"/>
          <p:cNvGrpSpPr/>
          <p:nvPr/>
        </p:nvGrpSpPr>
        <p:grpSpPr>
          <a:xfrm>
            <a:off x="533400" y="5524500"/>
            <a:ext cx="11125200" cy="1028700"/>
            <a:chOff x="533400" y="5524500"/>
            <a:chExt cx="11125200" cy="1028700"/>
          </a:xfrm>
        </p:grpSpPr>
        <p:sp>
          <p:nvSpPr>
            <p:cNvPr id="27" name="Line 27"/>
            <p:cNvSpPr/>
            <p:nvPr/>
          </p:nvSpPr>
          <p:spPr>
            <a:xfrm>
              <a:off x="3238500" y="5524500"/>
              <a:ext cx="8420100" cy="9525"/>
            </a:xfrm>
            <a:custGeom>
              <a:avLst/>
              <a:gdLst/>
              <a:ahLst/>
              <a:cxnLst/>
              <a:rect l="l" t="t" r="r" b="b"/>
              <a:pathLst>
                <a:path w="8420100" h="9525">
                  <a:moveTo>
                    <a:pt x="0" y="0"/>
                  </a:moveTo>
                  <a:lnTo>
                    <a:pt x="8420100" y="0"/>
                  </a:lnTo>
                </a:path>
              </a:pathLst>
            </a:custGeom>
            <a:noFill/>
            <a:ln w="9525">
              <a:solidFill>
                <a:schemeClr val="accent6"/>
              </a:solidFill>
            </a:ln>
          </p:spPr>
        </p:sp>
        <p:sp>
          <p:nvSpPr>
            <p:cNvPr id="28" name="Rectangle 28"/>
            <p:cNvSpPr/>
            <p:nvPr/>
          </p:nvSpPr>
          <p:spPr>
            <a:xfrm>
              <a:off x="533400" y="5638800"/>
              <a:ext cx="2514600" cy="914400"/>
            </a:xfrm>
            <a:prstGeom prst="roundRect">
              <a:avLst>
                <a:gd name="adj" fmla="val 6250"/>
              </a:avLst>
            </a:prstGeom>
            <a:solidFill>
              <a:schemeClr val="lt2"/>
            </a:solidFill>
            <a:ln>
              <a:noFill/>
            </a:ln>
          </p:spPr>
        </p:sp>
        <p:sp>
          <p:nvSpPr>
            <p:cNvPr id="29" name="Freeform 29"/>
            <p:cNvSpPr/>
            <p:nvPr/>
          </p:nvSpPr>
          <p:spPr>
            <a:xfrm>
              <a:off x="711200" y="5791861"/>
              <a:ext cx="267081" cy="267518"/>
            </a:xfrm>
            <a:custGeom>
              <a:avLst/>
              <a:gdLst/>
              <a:ahLst/>
              <a:cxnLst/>
              <a:rect l="l" t="t" r="r" b="b"/>
              <a:pathLst>
                <a:path w="267081" h="267518">
                  <a:moveTo>
                    <a:pt x="190500" y="22707"/>
                  </a:moveTo>
                  <a:cubicBezTo>
                    <a:pt x="243425" y="53266"/>
                    <a:pt x="267081" y="117187"/>
                    <a:pt x="246798" y="174837"/>
                  </a:cubicBezTo>
                  <a:cubicBezTo>
                    <a:pt x="226516" y="232488"/>
                    <a:pt x="168049" y="267518"/>
                    <a:pt x="107648" y="258207"/>
                  </a:cubicBezTo>
                  <a:cubicBezTo>
                    <a:pt x="47247" y="248896"/>
                    <a:pt x="2043" y="197886"/>
                    <a:pt x="63" y="136803"/>
                  </a:cubicBezTo>
                  <a:lnTo>
                    <a:pt x="0" y="132688"/>
                  </a:lnTo>
                  <a:lnTo>
                    <a:pt x="63" y="128574"/>
                  </a:lnTo>
                  <a:cubicBezTo>
                    <a:pt x="1510" y="83958"/>
                    <a:pt x="26274" y="43379"/>
                    <a:pt x="65289" y="21689"/>
                  </a:cubicBezTo>
                  <a:cubicBezTo>
                    <a:pt x="104304" y="0"/>
                    <a:pt x="151842" y="386"/>
                    <a:pt x="190500" y="22707"/>
                  </a:cubicBezTo>
                  <a:close/>
                  <a:moveTo>
                    <a:pt x="174078" y="98310"/>
                  </a:moveTo>
                  <a:cubicBezTo>
                    <a:pt x="169554" y="93786"/>
                    <a:pt x="162370" y="93334"/>
                    <a:pt x="157315" y="97256"/>
                  </a:cubicBezTo>
                  <a:lnTo>
                    <a:pt x="156121" y="98310"/>
                  </a:lnTo>
                  <a:lnTo>
                    <a:pt x="114300" y="140118"/>
                  </a:lnTo>
                  <a:lnTo>
                    <a:pt x="97879" y="123710"/>
                  </a:lnTo>
                  <a:lnTo>
                    <a:pt x="96685" y="122656"/>
                  </a:lnTo>
                  <a:cubicBezTo>
                    <a:pt x="91629" y="118737"/>
                    <a:pt x="84448" y="119190"/>
                    <a:pt x="79924" y="123713"/>
                  </a:cubicBezTo>
                  <a:cubicBezTo>
                    <a:pt x="75401" y="128236"/>
                    <a:pt x="74948" y="135418"/>
                    <a:pt x="78867" y="140474"/>
                  </a:cubicBezTo>
                  <a:lnTo>
                    <a:pt x="79921" y="141667"/>
                  </a:lnTo>
                  <a:lnTo>
                    <a:pt x="105321" y="167067"/>
                  </a:lnTo>
                  <a:lnTo>
                    <a:pt x="106515" y="168121"/>
                  </a:lnTo>
                  <a:cubicBezTo>
                    <a:pt x="111096" y="171676"/>
                    <a:pt x="117503" y="171676"/>
                    <a:pt x="122085" y="168121"/>
                  </a:cubicBezTo>
                  <a:lnTo>
                    <a:pt x="123279" y="167067"/>
                  </a:lnTo>
                  <a:lnTo>
                    <a:pt x="174078" y="116267"/>
                  </a:lnTo>
                  <a:lnTo>
                    <a:pt x="175133" y="115074"/>
                  </a:lnTo>
                  <a:cubicBezTo>
                    <a:pt x="179054" y="110018"/>
                    <a:pt x="178603" y="102834"/>
                    <a:pt x="174078" y="98310"/>
                  </a:cubicBezTo>
                  <a:close/>
                </a:path>
              </a:pathLst>
            </a:custGeom>
            <a:solidFill>
              <a:schemeClr val="accent1"/>
            </a:solidFill>
            <a:ln>
              <a:noFill/>
            </a:ln>
          </p:spPr>
        </p:sp>
        <p:sp>
          <p:nvSpPr>
            <p:cNvPr id="30" name="TextBox 30"/>
            <p:cNvSpPr txBox="1"/>
            <p:nvPr/>
          </p:nvSpPr>
          <p:spPr>
            <a:xfrm>
              <a:off x="1076706" y="5806440"/>
              <a:ext cx="1956816" cy="352044"/>
            </a:xfrm>
            <a:prstGeom prst="rect">
              <a:avLst/>
            </a:prstGeom>
            <a:noFill/>
            <a:ln>
              <a:noFill/>
            </a:ln>
          </p:spPr>
          <p:txBody>
            <a:bodyPr wrap="none" lIns="0" tIns="0" rIns="0" bIns="0" anchor="t" anchorCtr="0">
              <a:spAutoFit/>
            </a:bodyPr>
            <a:lstStyle/>
            <a:p>
              <a:pPr algn="l"/>
              <a:r>
                <a:rPr lang="zh-CN" sz="1800" b="1" dirty="0">
                  <a:solidFill>
                    <a:srgbClr val="0B2A5B"/>
                  </a:solidFill>
                  <a:latin typeface="+mn-lt"/>
                  <a:ea typeface="+mn-ea"/>
                  <a:cs typeface="+mn-cs"/>
                </a:rPr>
                <a:t>履行认定核销程序</a:t>
              </a:r>
            </a:p>
          </p:txBody>
        </p:sp>
        <p:sp>
          <p:nvSpPr>
            <p:cNvPr id="31" name="TextBox 31"/>
            <p:cNvSpPr txBox="1"/>
            <p:nvPr/>
          </p:nvSpPr>
          <p:spPr>
            <a:xfrm>
              <a:off x="3230118" y="5803582"/>
              <a:ext cx="7560564" cy="627507"/>
            </a:xfrm>
            <a:prstGeom prst="rect">
              <a:avLst/>
            </a:prstGeom>
            <a:noFill/>
            <a:ln>
              <a:noFill/>
            </a:ln>
          </p:spPr>
          <p:txBody>
            <a:bodyPr wrap="none" lIns="0" tIns="0" rIns="0" bIns="0" anchor="t" anchorCtr="0">
              <a:spAutoFit/>
            </a:bodyPr>
            <a:lstStyle/>
            <a:p>
              <a:pPr algn="l">
                <a:lnSpc>
                  <a:spcPts val="2400"/>
                </a:lnSpc>
              </a:pPr>
              <a:r>
                <a:rPr lang="zh-CN" sz="1650" dirty="0">
                  <a:solidFill>
                    <a:schemeClr val="dk1"/>
                  </a:solidFill>
                  <a:latin typeface="+mn-lt"/>
                  <a:ea typeface="+mn-ea"/>
                  <a:cs typeface="+mn-cs"/>
                </a:rPr>
                <a:t>经</a:t>
              </a:r>
              <a:r>
                <a:rPr lang="zh-CN" sz="1650" b="1" dirty="0">
                  <a:solidFill>
                    <a:schemeClr val="accent1"/>
                  </a:solidFill>
                  <a:latin typeface="+mn-lt"/>
                  <a:ea typeface="+mn-ea"/>
                  <a:cs typeface="+mn-cs"/>
                </a:rPr>
                <a:t>工程治理后的隐患点</a:t>
              </a:r>
              <a:r>
                <a:rPr lang="zh-CN" sz="1650" dirty="0">
                  <a:solidFill>
                    <a:schemeClr val="dk1"/>
                  </a:solidFill>
                  <a:latin typeface="+mn-lt"/>
                  <a:ea typeface="+mn-ea"/>
                  <a:cs typeface="+mn-cs"/>
                </a:rPr>
                <a:t>，由市、县级自然资源主管部门根据专家组竣工验收意见，</a:t>
              </a:r>
              <a:br/>
              <a:r>
                <a:rPr lang="zh-CN" sz="1650" dirty="0">
                  <a:solidFill>
                    <a:schemeClr val="dk1"/>
                  </a:solidFill>
                  <a:latin typeface="+mn-lt"/>
                  <a:ea typeface="+mn-ea"/>
                  <a:cs typeface="+mn-cs"/>
                </a:rPr>
                <a:t>向省自然资源厅申请地质灾害隐患点</a:t>
              </a:r>
              <a:r>
                <a:rPr lang="zh-CN" sz="1650" b="1" dirty="0">
                  <a:solidFill>
                    <a:schemeClr val="accent2"/>
                  </a:solidFill>
                  <a:latin typeface="+mn-lt"/>
                  <a:ea typeface="+mn-ea"/>
                  <a:cs typeface="+mn-cs"/>
                </a:rPr>
                <a:t>核销或降级</a:t>
              </a:r>
              <a:r>
                <a:rPr lang="zh-CN" sz="1650" dirty="0">
                  <a:solidFill>
                    <a:schemeClr val="dk1"/>
                  </a:solidFill>
                  <a:latin typeface="+mn-lt"/>
                  <a:ea typeface="+mn-ea"/>
                  <a:cs typeface="+mn-cs"/>
                </a:rPr>
                <a:t>。</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400"/>
                                        <p:tgtEl>
                                          <p:spTgt spid="20"/>
                                        </p:tgtEl>
                                      </p:cBhvr>
                                    </p:animEffect>
                                  </p:childTnLst>
                                </p:cTn>
                              </p:par>
                            </p:childTnLst>
                          </p:cTn>
                        </p:par>
                        <p:par>
                          <p:cTn id="12" fill="hold">
                            <p:stCondLst>
                              <p:cond delay="1300"/>
                            </p:stCondLst>
                            <p:childTnLst>
                              <p:par>
                                <p:cTn id="13" presetID="10" presetClass="entr" presetSubtype="0" fill="hold" grpId="0" nodeType="after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childTnLst>
                          </p:cTn>
                        </p:par>
                        <p:par>
                          <p:cTn id="16" fill="hold">
                            <p:stCondLst>
                              <p:cond delay="2200"/>
                            </p:stCondLst>
                            <p:childTnLst>
                              <p:par>
                                <p:cTn id="17" presetID="10" presetClass="entr" presetSubtype="0" fill="hold" grpId="0" nodeType="afterEffect">
                                  <p:stCondLst>
                                    <p:cond delay="50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四、规范内容</a:t>
            </a:r>
          </a:p>
        </p:txBody>
      </p:sp>
      <p:grpSp>
        <p:nvGrpSpPr>
          <p:cNvPr id="5" name="!!chapter-tag"/>
          <p:cNvGrpSpPr/>
          <p:nvPr/>
        </p:nvGrpSpPr>
        <p:grpSpPr>
          <a:xfrm>
            <a:off x="2905125" y="409575"/>
            <a:ext cx="1381125" cy="360045"/>
            <a:chOff x="2905125" y="409575"/>
            <a:chExt cx="1381125" cy="360045"/>
          </a:xfrm>
        </p:grpSpPr>
        <p:sp>
          <p:nvSpPr>
            <p:cNvPr id="3" name="Rectangle 3"/>
            <p:cNvSpPr/>
            <p:nvPr/>
          </p:nvSpPr>
          <p:spPr>
            <a:xfrm>
              <a:off x="2905125" y="409575"/>
              <a:ext cx="1381125" cy="323850"/>
            </a:xfrm>
            <a:prstGeom prst="roundRect">
              <a:avLst>
                <a:gd name="adj" fmla="val 50000"/>
              </a:avLst>
            </a:prstGeom>
            <a:solidFill>
              <a:schemeClr val="accent1"/>
            </a:solidFill>
            <a:ln>
              <a:noFill/>
            </a:ln>
          </p:spPr>
        </p:sp>
        <p:sp>
          <p:nvSpPr>
            <p:cNvPr id="4" name="TextBox 4"/>
            <p:cNvSpPr txBox="1"/>
            <p:nvPr/>
          </p:nvSpPr>
          <p:spPr>
            <a:xfrm>
              <a:off x="3051439" y="476250"/>
              <a:ext cx="1088498"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mn-lt"/>
                  <a:ea typeface="+mn-ea"/>
                  <a:cs typeface="+mn-cs"/>
                </a:rPr>
                <a:t>第七章 附则</a:t>
              </a:r>
            </a:p>
          </p:txBody>
        </p:sp>
      </p:grpSp>
      <p:sp>
        <p:nvSpPr>
          <p:cNvPr id="6" name="Line 6"/>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11" name="header-logo"/>
          <p:cNvGrpSpPr/>
          <p:nvPr/>
        </p:nvGrpSpPr>
        <p:grpSpPr>
          <a:xfrm>
            <a:off x="9963150" y="247650"/>
            <a:ext cx="1695450" cy="704850"/>
            <a:chOff x="9963150" y="247650"/>
            <a:chExt cx="1695450" cy="704850"/>
          </a:xfrm>
        </p:grpSpPr>
        <p:sp>
          <p:nvSpPr>
            <p:cNvPr id="7" name="Freeform 7"/>
            <p:cNvSpPr/>
            <p:nvPr/>
          </p:nvSpPr>
          <p:spPr>
            <a:xfrm>
              <a:off x="9963150" y="819150"/>
              <a:ext cx="381000" cy="133350"/>
            </a:xfrm>
            <a:prstGeom prst="triangle">
              <a:avLst/>
            </a:prstGeom>
            <a:solidFill>
              <a:srgbClr val="5B9BD5"/>
            </a:solidFill>
            <a:ln>
              <a:noFill/>
            </a:ln>
          </p:spPr>
        </p:sp>
        <p:sp>
          <p:nvSpPr>
            <p:cNvPr id="8" name="Freeform 8"/>
            <p:cNvSpPr/>
            <p:nvPr/>
          </p:nvSpPr>
          <p:spPr>
            <a:xfrm>
              <a:off x="10172700" y="723900"/>
              <a:ext cx="457200" cy="228600"/>
            </a:xfrm>
            <a:prstGeom prst="triangle">
              <a:avLst/>
            </a:prstGeom>
            <a:solidFill>
              <a:schemeClr val="accent1"/>
            </a:solidFill>
            <a:ln>
              <a:noFill/>
            </a:ln>
          </p:spPr>
        </p:sp>
        <p:sp>
          <p:nvSpPr>
            <p:cNvPr id="9" name="Freeform 9"/>
            <p:cNvSpPr/>
            <p:nvPr/>
          </p:nvSpPr>
          <p:spPr>
            <a:xfrm>
              <a:off x="10477500" y="838200"/>
              <a:ext cx="323850" cy="114300"/>
            </a:xfrm>
            <a:prstGeom prst="triangle">
              <a:avLst/>
            </a:prstGeom>
            <a:solidFill>
              <a:srgbClr val="5B9BD5"/>
            </a:solidFill>
            <a:ln>
              <a:noFill/>
            </a:ln>
          </p:spPr>
        </p:sp>
        <p:pic>
          <p:nvPicPr>
            <p:cNvPr id="10" name="Image 10"/>
            <p:cNvPicPr>
              <a:picLocks noChangeAspect="1"/>
            </p:cNvPicPr>
            <p:nvPr/>
          </p:nvPicPr>
          <p:blipFill>
            <a:blip r:embed="rId2"/>
            <a:stretch>
              <a:fillRect/>
            </a:stretch>
          </p:blipFill>
          <p:spPr>
            <a:xfrm>
              <a:off x="11163300" y="247650"/>
              <a:ext cx="495300" cy="495300"/>
            </a:xfrm>
            <a:prstGeom prst="ellipse">
              <a:avLst/>
            </a:prstGeom>
          </p:spPr>
        </p:pic>
      </p:grpSp>
      <p:grpSp>
        <p:nvGrpSpPr>
          <p:cNvPr id="15" name="article-27"/>
          <p:cNvGrpSpPr/>
          <p:nvPr/>
        </p:nvGrpSpPr>
        <p:grpSpPr>
          <a:xfrm>
            <a:off x="533400" y="1714500"/>
            <a:ext cx="10258806" cy="1371029"/>
            <a:chOff x="533400" y="1714500"/>
            <a:chExt cx="10258806" cy="1371029"/>
          </a:xfrm>
        </p:grpSpPr>
        <p:sp>
          <p:nvSpPr>
            <p:cNvPr id="12" name="Freeform 12"/>
            <p:cNvSpPr/>
            <p:nvPr/>
          </p:nvSpPr>
          <p:spPr>
            <a:xfrm>
              <a:off x="533400" y="1714500"/>
              <a:ext cx="2000250" cy="571500"/>
            </a:xfrm>
            <a:prstGeom prst="plaque">
              <a:avLst/>
            </a:prstGeom>
            <a:solidFill>
              <a:schemeClr val="accent1"/>
            </a:solidFill>
            <a:ln>
              <a:noFill/>
            </a:ln>
          </p:spPr>
        </p:sp>
        <p:sp>
          <p:nvSpPr>
            <p:cNvPr id="13" name="TextBox 13"/>
            <p:cNvSpPr txBox="1"/>
            <p:nvPr/>
          </p:nvSpPr>
          <p:spPr>
            <a:xfrm>
              <a:off x="816102" y="1868805"/>
              <a:ext cx="1434846" cy="410718"/>
            </a:xfrm>
            <a:prstGeom prst="rect">
              <a:avLst/>
            </a:prstGeom>
            <a:noFill/>
            <a:ln>
              <a:noFill/>
            </a:ln>
          </p:spPr>
          <p:txBody>
            <a:bodyPr wrap="none" lIns="0" tIns="0" rIns="0" bIns="0" anchor="t" anchorCtr="0">
              <a:spAutoFit/>
            </a:bodyPr>
            <a:lstStyle/>
            <a:p>
              <a:pPr algn="ctr"/>
              <a:r>
                <a:rPr lang="zh-CN" sz="2100" b="1" dirty="0">
                  <a:solidFill>
                    <a:srgbClr val="FFFFFF"/>
                  </a:solidFill>
                  <a:latin typeface="+mn-lt"/>
                  <a:ea typeface="+mn-ea"/>
                  <a:cs typeface="+mn-cs"/>
                </a:rPr>
                <a:t>第二十七条</a:t>
              </a:r>
            </a:p>
          </p:txBody>
        </p:sp>
        <p:sp>
          <p:nvSpPr>
            <p:cNvPr id="14" name="TextBox 14"/>
            <p:cNvSpPr txBox="1"/>
            <p:nvPr/>
          </p:nvSpPr>
          <p:spPr>
            <a:xfrm>
              <a:off x="2847594" y="1904048"/>
              <a:ext cx="7944612" cy="1181481"/>
            </a:xfrm>
            <a:prstGeom prst="rect">
              <a:avLst/>
            </a:prstGeom>
            <a:noFill/>
            <a:ln>
              <a:noFill/>
            </a:ln>
          </p:spPr>
          <p:txBody>
            <a:bodyPr wrap="none" lIns="0" tIns="0" rIns="0" bIns="0" anchor="t" anchorCtr="0">
              <a:spAutoFit/>
            </a:bodyPr>
            <a:lstStyle/>
            <a:p>
              <a:pPr algn="l">
                <a:lnSpc>
                  <a:spcPts val="3150"/>
                </a:lnSpc>
              </a:pPr>
              <a:r>
                <a:rPr lang="zh-CN" sz="1950" dirty="0">
                  <a:solidFill>
                    <a:schemeClr val="dk1"/>
                  </a:solidFill>
                  <a:latin typeface="+mn-lt"/>
                  <a:ea typeface="+mn-ea"/>
                  <a:cs typeface="+mn-cs"/>
                </a:rPr>
                <a:t>本办法由省自然资源厅负责解释。市、县级自然资源主管部门可以参照本</a:t>
              </a:r>
              <a:br/>
              <a:r>
                <a:rPr lang="zh-CN" sz="1950" dirty="0">
                  <a:solidFill>
                    <a:schemeClr val="dk1"/>
                  </a:solidFill>
                  <a:latin typeface="+mn-lt"/>
                  <a:ea typeface="+mn-ea"/>
                  <a:cs typeface="+mn-cs"/>
                </a:rPr>
                <a:t>办法，结合当地实际，制定本地区地质灾害防治项目管理制度，</a:t>
              </a:r>
              <a:br/>
              <a:r>
                <a:rPr lang="zh-CN" sz="1950" dirty="0">
                  <a:solidFill>
                    <a:schemeClr val="dk1"/>
                  </a:solidFill>
                  <a:latin typeface="+mn-lt"/>
                  <a:ea typeface="+mn-ea"/>
                  <a:cs typeface="+mn-cs"/>
                </a:rPr>
                <a:t>报上一级自然资源主管部门备案。</a:t>
              </a:r>
            </a:p>
          </p:txBody>
        </p:sp>
      </p:grpSp>
      <p:sp>
        <p:nvSpPr>
          <p:cNvPr id="16" name="Line 16"/>
          <p:cNvSpPr/>
          <p:nvPr/>
        </p:nvSpPr>
        <p:spPr>
          <a:xfrm>
            <a:off x="533400" y="3543300"/>
            <a:ext cx="11125200" cy="9525"/>
          </a:xfrm>
          <a:custGeom>
            <a:avLst/>
            <a:gdLst/>
            <a:ahLst/>
            <a:cxnLst/>
            <a:rect l="l" t="t" r="r" b="b"/>
            <a:pathLst>
              <a:path w="11125200" h="9525">
                <a:moveTo>
                  <a:pt x="0" y="0"/>
                </a:moveTo>
                <a:lnTo>
                  <a:pt x="11125200" y="0"/>
                </a:lnTo>
              </a:path>
            </a:pathLst>
          </a:custGeom>
          <a:noFill/>
          <a:ln w="14288">
            <a:solidFill>
              <a:schemeClr val="accent6"/>
            </a:solidFill>
          </a:ln>
        </p:spPr>
      </p:sp>
      <p:grpSp>
        <p:nvGrpSpPr>
          <p:cNvPr id="20" name="article-28"/>
          <p:cNvGrpSpPr/>
          <p:nvPr/>
        </p:nvGrpSpPr>
        <p:grpSpPr>
          <a:xfrm>
            <a:off x="533400" y="4000500"/>
            <a:ext cx="6830129" cy="571500"/>
            <a:chOff x="533400" y="4000500"/>
            <a:chExt cx="6830129" cy="571500"/>
          </a:xfrm>
        </p:grpSpPr>
        <p:sp>
          <p:nvSpPr>
            <p:cNvPr id="17" name="Freeform 17"/>
            <p:cNvSpPr/>
            <p:nvPr/>
          </p:nvSpPr>
          <p:spPr>
            <a:xfrm>
              <a:off x="533400" y="4000500"/>
              <a:ext cx="2000250" cy="571500"/>
            </a:xfrm>
            <a:prstGeom prst="plaque">
              <a:avLst/>
            </a:prstGeom>
            <a:solidFill>
              <a:schemeClr val="accent1"/>
            </a:solidFill>
            <a:ln>
              <a:noFill/>
            </a:ln>
          </p:spPr>
        </p:sp>
        <p:sp>
          <p:nvSpPr>
            <p:cNvPr id="18" name="TextBox 18"/>
            <p:cNvSpPr txBox="1"/>
            <p:nvPr/>
          </p:nvSpPr>
          <p:spPr>
            <a:xfrm>
              <a:off x="816102" y="4154805"/>
              <a:ext cx="1434846" cy="410718"/>
            </a:xfrm>
            <a:prstGeom prst="rect">
              <a:avLst/>
            </a:prstGeom>
            <a:noFill/>
            <a:ln>
              <a:noFill/>
            </a:ln>
          </p:spPr>
          <p:txBody>
            <a:bodyPr wrap="none" lIns="0" tIns="0" rIns="0" bIns="0" anchor="t" anchorCtr="0">
              <a:spAutoFit/>
            </a:bodyPr>
            <a:lstStyle/>
            <a:p>
              <a:pPr algn="ctr"/>
              <a:r>
                <a:rPr lang="zh-CN" sz="2100" b="1" dirty="0">
                  <a:solidFill>
                    <a:srgbClr val="FFFFFF"/>
                  </a:solidFill>
                  <a:latin typeface="+mn-lt"/>
                  <a:ea typeface="+mn-ea"/>
                  <a:cs typeface="+mn-cs"/>
                </a:rPr>
                <a:t>第二十八条</a:t>
              </a:r>
            </a:p>
          </p:txBody>
        </p:sp>
        <p:sp>
          <p:nvSpPr>
            <p:cNvPr id="19" name="TextBox 19"/>
            <p:cNvSpPr txBox="1"/>
            <p:nvPr/>
          </p:nvSpPr>
          <p:spPr>
            <a:xfrm>
              <a:off x="2847594" y="4190048"/>
              <a:ext cx="4515935" cy="381381"/>
            </a:xfrm>
            <a:prstGeom prst="rect">
              <a:avLst/>
            </a:prstGeom>
            <a:noFill/>
            <a:ln>
              <a:noFill/>
            </a:ln>
          </p:spPr>
          <p:txBody>
            <a:bodyPr wrap="none" lIns="0" tIns="0" rIns="0" bIns="0" anchor="t" anchorCtr="0">
              <a:spAutoFit/>
            </a:bodyPr>
            <a:lstStyle/>
            <a:p>
              <a:pPr algn="l"/>
              <a:r>
                <a:rPr lang="zh-CN" sz="1950" dirty="0">
                  <a:solidFill>
                    <a:schemeClr val="dk1"/>
                  </a:solidFill>
                  <a:latin typeface="+mn-lt"/>
                  <a:ea typeface="+mn-ea"/>
                  <a:cs typeface="+mn-cs"/>
                </a:rPr>
                <a:t>本办法自印发之日起施行,</a:t>
              </a:r>
              <a:r>
                <a:rPr lang="zh-CN" sz="1950" b="1" dirty="0">
                  <a:solidFill>
                    <a:schemeClr val="accent1"/>
                  </a:solidFill>
                  <a:latin typeface="+mn-lt"/>
                  <a:ea typeface="+mn-ea"/>
                  <a:cs typeface="+mn-cs"/>
                </a:rPr>
                <a:t>有效期5年</a:t>
              </a:r>
              <a:r>
                <a:rPr lang="zh-CN" sz="1950" dirty="0">
                  <a:solidFill>
                    <a:schemeClr val="dk1"/>
                  </a:solidFill>
                  <a:latin typeface="+mn-lt"/>
                  <a:ea typeface="+mn-ea"/>
                  <a:cs typeface="+mn-cs"/>
                </a:rPr>
                <a:t>。</a:t>
              </a:r>
            </a:p>
          </p:txBody>
        </p:sp>
      </p:grpSp>
      <p:grpSp>
        <p:nvGrpSpPr>
          <p:cNvPr id="24" name="closing-ridge"/>
          <p:cNvGrpSpPr/>
          <p:nvPr/>
        </p:nvGrpSpPr>
        <p:grpSpPr>
          <a:xfrm>
            <a:off x="8382000" y="4476750"/>
            <a:ext cx="3276600" cy="2190750"/>
            <a:chOff x="8382000" y="4476750"/>
            <a:chExt cx="3276600" cy="2190750"/>
          </a:xfrm>
        </p:grpSpPr>
        <p:sp>
          <p:nvSpPr>
            <p:cNvPr id="21" name="Freeform 21"/>
            <p:cNvSpPr/>
            <p:nvPr/>
          </p:nvSpPr>
          <p:spPr>
            <a:xfrm>
              <a:off x="8382000" y="5334000"/>
              <a:ext cx="2476500" cy="1333500"/>
            </a:xfrm>
            <a:prstGeom prst="triangle">
              <a:avLst/>
            </a:prstGeom>
            <a:solidFill>
              <a:srgbClr val="5B9BD5">
                <a:alpha val="14000"/>
              </a:srgbClr>
            </a:solidFill>
            <a:ln>
              <a:noFill/>
            </a:ln>
          </p:spPr>
        </p:sp>
        <p:sp>
          <p:nvSpPr>
            <p:cNvPr id="22" name="Freeform 22"/>
            <p:cNvSpPr/>
            <p:nvPr/>
          </p:nvSpPr>
          <p:spPr>
            <a:xfrm>
              <a:off x="9429750" y="4476750"/>
              <a:ext cx="2228850" cy="2190750"/>
            </a:xfrm>
            <a:prstGeom prst="triangle">
              <a:avLst/>
            </a:prstGeom>
            <a:solidFill>
              <a:schemeClr val="accent1">
                <a:alpha val="12000"/>
              </a:schemeClr>
            </a:solidFill>
            <a:ln>
              <a:noFill/>
            </a:ln>
          </p:spPr>
        </p:sp>
        <p:sp>
          <p:nvSpPr>
            <p:cNvPr id="23" name="Freeform 23"/>
            <p:cNvSpPr/>
            <p:nvPr/>
          </p:nvSpPr>
          <p:spPr>
            <a:xfrm>
              <a:off x="10668000" y="5524500"/>
              <a:ext cx="990600" cy="1143000"/>
            </a:xfrm>
            <a:prstGeom prst="triangle">
              <a:avLst/>
            </a:prstGeom>
            <a:solidFill>
              <a:srgbClr val="5B9BD5">
                <a:alpha val="14000"/>
              </a:srgbClr>
            </a:solidFill>
            <a:ln>
              <a:noFill/>
            </a:ln>
          </p:spPr>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8" name="header"/>
          <p:cNvGrpSpPr/>
          <p:nvPr/>
        </p:nvGrpSpPr>
        <p:grpSpPr>
          <a:xfrm>
            <a:off x="519684" y="247650"/>
            <a:ext cx="11138916" cy="714375"/>
            <a:chOff x="519684" y="247650"/>
            <a:chExt cx="11138916" cy="714375"/>
          </a:xfrm>
        </p:grpSpPr>
        <p:sp>
          <p:nvSpPr>
            <p:cNvPr id="2" name="TextBox 2"/>
            <p:cNvSpPr txBox="1"/>
            <p:nvPr/>
          </p:nvSpPr>
          <p:spPr>
            <a:xfrm>
              <a:off x="519684" y="375285"/>
              <a:ext cx="2208276" cy="528066"/>
            </a:xfrm>
            <a:prstGeom prst="rect">
              <a:avLst/>
            </a:prstGeom>
            <a:noFill/>
            <a:ln>
              <a:noFill/>
            </a:ln>
          </p:spPr>
          <p:txBody>
            <a:bodyPr wrap="none" lIns="0" tIns="0" rIns="0" bIns="0" anchor="t" anchorCtr="0">
              <a:spAutoFit/>
            </a:bodyPr>
            <a:lstStyle/>
            <a:p>
              <a:pPr algn="l"/>
              <a:r>
                <a:rPr lang="zh-CN" sz="2700" b="1" dirty="0">
                  <a:solidFill>
                    <a:srgbClr val="0B2A5B"/>
                  </a:solidFill>
                  <a:latin typeface="+mn-lt"/>
                  <a:ea typeface="+mn-ea"/>
                  <a:cs typeface="+mn-cs"/>
                </a:rPr>
                <a:t>五、主要特点</a:t>
              </a:r>
            </a:p>
          </p:txBody>
        </p:sp>
        <p:sp>
          <p:nvSpPr>
            <p:cNvPr id="3" name="Line 3"/>
            <p:cNvSpPr/>
            <p:nvPr/>
          </p:nvSpPr>
          <p:spPr>
            <a:xfrm>
              <a:off x="533400" y="952500"/>
              <a:ext cx="11125200" cy="9525"/>
            </a:xfrm>
            <a:custGeom>
              <a:avLst/>
              <a:gdLst/>
              <a:ahLst/>
              <a:cxnLst/>
              <a:rect l="l" t="t" r="r" b="b"/>
              <a:pathLst>
                <a:path w="11125200" h="9525">
                  <a:moveTo>
                    <a:pt x="0" y="0"/>
                  </a:moveTo>
                  <a:lnTo>
                    <a:pt x="11125200" y="0"/>
                  </a:lnTo>
                </a:path>
              </a:pathLst>
            </a:custGeom>
            <a:noFill/>
            <a:ln w="14288">
              <a:solidFill>
                <a:schemeClr val="accent6"/>
              </a:solidFill>
            </a:ln>
          </p:spPr>
        </p:sp>
        <p:sp>
          <p:nvSpPr>
            <p:cNvPr id="4" name="Freeform 4"/>
            <p:cNvSpPr/>
            <p:nvPr/>
          </p:nvSpPr>
          <p:spPr>
            <a:xfrm>
              <a:off x="9963150" y="819150"/>
              <a:ext cx="381000" cy="133350"/>
            </a:xfrm>
            <a:prstGeom prst="triangle">
              <a:avLst/>
            </a:prstGeom>
            <a:solidFill>
              <a:srgbClr val="5B9BD5"/>
            </a:solidFill>
            <a:ln>
              <a:noFill/>
            </a:ln>
          </p:spPr>
        </p:sp>
        <p:sp>
          <p:nvSpPr>
            <p:cNvPr id="5" name="Freeform 5"/>
            <p:cNvSpPr/>
            <p:nvPr/>
          </p:nvSpPr>
          <p:spPr>
            <a:xfrm>
              <a:off x="10172700" y="723900"/>
              <a:ext cx="457200" cy="228600"/>
            </a:xfrm>
            <a:prstGeom prst="triangle">
              <a:avLst/>
            </a:prstGeom>
            <a:solidFill>
              <a:schemeClr val="accent1"/>
            </a:solidFill>
            <a:ln>
              <a:noFill/>
            </a:ln>
          </p:spPr>
        </p:sp>
        <p:sp>
          <p:nvSpPr>
            <p:cNvPr id="6" name="Freeform 6"/>
            <p:cNvSpPr/>
            <p:nvPr/>
          </p:nvSpPr>
          <p:spPr>
            <a:xfrm>
              <a:off x="10477500" y="838200"/>
              <a:ext cx="323850" cy="114300"/>
            </a:xfrm>
            <a:prstGeom prst="triangle">
              <a:avLst/>
            </a:prstGeom>
            <a:solidFill>
              <a:srgbClr val="5B9BD5"/>
            </a:solidFill>
            <a:ln>
              <a:noFill/>
            </a:ln>
          </p:spPr>
        </p:sp>
        <p:pic>
          <p:nvPicPr>
            <p:cNvPr id="7" name="Image 7"/>
            <p:cNvPicPr>
              <a:picLocks noChangeAspect="1"/>
            </p:cNvPicPr>
            <p:nvPr/>
          </p:nvPicPr>
          <p:blipFill>
            <a:blip r:embed="rId2"/>
            <a:stretch>
              <a:fillRect/>
            </a:stretch>
          </p:blipFill>
          <p:spPr>
            <a:xfrm>
              <a:off x="11163300" y="247650"/>
              <a:ext cx="495300" cy="495300"/>
            </a:xfrm>
            <a:prstGeom prst="ellipse">
              <a:avLst/>
            </a:prstGeom>
          </p:spPr>
        </p:pic>
      </p:grpSp>
      <p:grpSp>
        <p:nvGrpSpPr>
          <p:cNvPr id="15" name="feature-precise"/>
          <p:cNvGrpSpPr/>
          <p:nvPr/>
        </p:nvGrpSpPr>
        <p:grpSpPr>
          <a:xfrm>
            <a:off x="533400" y="1219200"/>
            <a:ext cx="3552825" cy="4533900"/>
            <a:chOff x="533400" y="1219200"/>
            <a:chExt cx="3552825" cy="4533900"/>
          </a:xfrm>
        </p:grpSpPr>
        <p:sp>
          <p:nvSpPr>
            <p:cNvPr id="9" name="Rectangle 9"/>
            <p:cNvSpPr/>
            <p:nvPr/>
          </p:nvSpPr>
          <p:spPr>
            <a:xfrm>
              <a:off x="533400" y="1219200"/>
              <a:ext cx="3552825" cy="4533900"/>
            </a:xfrm>
            <a:prstGeom prst="roundRect">
              <a:avLst>
                <a:gd name="adj" fmla="val 1609"/>
              </a:avLst>
            </a:prstGeom>
            <a:solidFill>
              <a:schemeClr val="lt2"/>
            </a:solidFill>
            <a:ln>
              <a:noFill/>
            </a:ln>
          </p:spPr>
        </p:sp>
        <p:sp>
          <p:nvSpPr>
            <p:cNvPr id="10" name="Rectangle 10"/>
            <p:cNvSpPr/>
            <p:nvPr/>
          </p:nvSpPr>
          <p:spPr>
            <a:xfrm>
              <a:off x="533400" y="1219200"/>
              <a:ext cx="3552825" cy="57150"/>
            </a:xfrm>
            <a:prstGeom prst="rect">
              <a:avLst/>
            </a:prstGeom>
            <a:solidFill>
              <a:schemeClr val="accent3"/>
            </a:solidFill>
            <a:ln>
              <a:noFill/>
            </a:ln>
          </p:spPr>
        </p:sp>
        <p:sp>
          <p:nvSpPr>
            <p:cNvPr id="11" name="Ellipse 11"/>
            <p:cNvSpPr/>
            <p:nvPr/>
          </p:nvSpPr>
          <p:spPr>
            <a:xfrm>
              <a:off x="742950" y="1485900"/>
              <a:ext cx="571500" cy="571500"/>
            </a:xfrm>
            <a:prstGeom prst="ellipse">
              <a:avLst/>
            </a:prstGeom>
            <a:solidFill>
              <a:schemeClr val="accent3"/>
            </a:solidFill>
            <a:ln>
              <a:noFill/>
            </a:ln>
          </p:spPr>
        </p:sp>
        <p:sp>
          <p:nvSpPr>
            <p:cNvPr id="12" name="Freeform 12"/>
            <p:cNvSpPr/>
            <p:nvPr/>
          </p:nvSpPr>
          <p:spPr>
            <a:xfrm>
              <a:off x="927100" y="1644542"/>
              <a:ext cx="203199" cy="254465"/>
            </a:xfrm>
            <a:custGeom>
              <a:avLst/>
              <a:gdLst/>
              <a:ahLst/>
              <a:cxnLst/>
              <a:rect l="l" t="t" r="r" b="b"/>
              <a:pathLst>
                <a:path w="203199" h="254465">
                  <a:moveTo>
                    <a:pt x="0" y="38208"/>
                  </a:moveTo>
                  <a:cubicBezTo>
                    <a:pt x="0" y="34796"/>
                    <a:pt x="1374" y="31528"/>
                    <a:pt x="3810" y="29140"/>
                  </a:cubicBezTo>
                  <a:cubicBezTo>
                    <a:pt x="32537" y="979"/>
                    <a:pt x="78207" y="0"/>
                    <a:pt x="108115" y="26905"/>
                  </a:cubicBezTo>
                  <a:lnTo>
                    <a:pt x="112573" y="31070"/>
                  </a:lnTo>
                  <a:cubicBezTo>
                    <a:pt x="131733" y="47858"/>
                    <a:pt x="160366" y="47858"/>
                    <a:pt x="179527" y="31070"/>
                  </a:cubicBezTo>
                  <a:lnTo>
                    <a:pt x="182689" y="28187"/>
                  </a:lnTo>
                  <a:cubicBezTo>
                    <a:pt x="190436" y="22053"/>
                    <a:pt x="202082" y="26955"/>
                    <a:pt x="203136" y="36773"/>
                  </a:cubicBezTo>
                  <a:lnTo>
                    <a:pt x="203199" y="38208"/>
                  </a:lnTo>
                  <a:lnTo>
                    <a:pt x="203199" y="152507"/>
                  </a:lnTo>
                  <a:cubicBezTo>
                    <a:pt x="203199" y="155919"/>
                    <a:pt x="201826" y="159187"/>
                    <a:pt x="199390" y="161575"/>
                  </a:cubicBezTo>
                  <a:cubicBezTo>
                    <a:pt x="170662" y="189736"/>
                    <a:pt x="124992" y="190715"/>
                    <a:pt x="95085" y="163810"/>
                  </a:cubicBezTo>
                  <a:lnTo>
                    <a:pt x="90627" y="159645"/>
                  </a:lnTo>
                  <a:cubicBezTo>
                    <a:pt x="72108" y="143419"/>
                    <a:pt x="44620" y="142809"/>
                    <a:pt x="25400" y="158197"/>
                  </a:cubicBezTo>
                  <a:lnTo>
                    <a:pt x="25400" y="241407"/>
                  </a:lnTo>
                  <a:cubicBezTo>
                    <a:pt x="25392" y="248127"/>
                    <a:pt x="20152" y="253677"/>
                    <a:pt x="13444" y="254071"/>
                  </a:cubicBezTo>
                  <a:cubicBezTo>
                    <a:pt x="6736" y="254465"/>
                    <a:pt x="883" y="249565"/>
                    <a:pt x="89" y="242893"/>
                  </a:cubicBezTo>
                  <a:lnTo>
                    <a:pt x="0" y="241407"/>
                  </a:lnTo>
                  <a:lnTo>
                    <a:pt x="0" y="38208"/>
                  </a:lnTo>
                  <a:close/>
                </a:path>
              </a:pathLst>
            </a:custGeom>
            <a:solidFill>
              <a:schemeClr val="lt1"/>
            </a:solidFill>
            <a:ln>
              <a:noFill/>
            </a:ln>
          </p:spPr>
        </p:sp>
        <p:sp>
          <p:nvSpPr>
            <p:cNvPr id="13" name="TextBox 13"/>
            <p:cNvSpPr txBox="1"/>
            <p:nvPr/>
          </p:nvSpPr>
          <p:spPr>
            <a:xfrm>
              <a:off x="1437132" y="1640205"/>
              <a:ext cx="2000250" cy="410718"/>
            </a:xfrm>
            <a:prstGeom prst="rect">
              <a:avLst/>
            </a:prstGeom>
            <a:noFill/>
            <a:ln>
              <a:noFill/>
            </a:ln>
          </p:spPr>
          <p:txBody>
            <a:bodyPr wrap="none" lIns="0" tIns="0" rIns="0" bIns="0" anchor="t" anchorCtr="0">
              <a:spAutoFit/>
            </a:bodyPr>
            <a:lstStyle/>
            <a:p>
              <a:pPr algn="l"/>
              <a:r>
                <a:rPr lang="zh-CN" sz="2100" b="1" dirty="0">
                  <a:solidFill>
                    <a:srgbClr val="C45F14"/>
                  </a:solidFill>
                  <a:latin typeface="+mn-lt"/>
                  <a:ea typeface="+mn-ea"/>
                  <a:cs typeface="+mn-cs"/>
                </a:rPr>
                <a:t>项目选择精准化</a:t>
              </a:r>
            </a:p>
          </p:txBody>
        </p:sp>
        <p:sp>
          <p:nvSpPr>
            <p:cNvPr id="14" name="TextBox 14"/>
            <p:cNvSpPr txBox="1"/>
            <p:nvPr/>
          </p:nvSpPr>
          <p:spPr>
            <a:xfrm>
              <a:off x="676656" y="2320290"/>
              <a:ext cx="3012948" cy="20665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《办法》明确了项目支持的范</a:t>
              </a:r>
              <a:br/>
              <a:r>
                <a:rPr lang="zh-CN" sz="1800" dirty="0">
                  <a:solidFill>
                    <a:schemeClr val="dk1"/>
                  </a:solidFill>
                  <a:latin typeface="+mn-lt"/>
                  <a:ea typeface="+mn-ea"/>
                  <a:cs typeface="+mn-cs"/>
                </a:rPr>
                <a:t>围、入库流程、专家评审论证</a:t>
              </a:r>
              <a:br/>
              <a:r>
                <a:rPr lang="zh-CN" sz="1800" dirty="0">
                  <a:solidFill>
                    <a:schemeClr val="dk1"/>
                  </a:solidFill>
                  <a:latin typeface="+mn-lt"/>
                  <a:ea typeface="+mn-ea"/>
                  <a:cs typeface="+mn-cs"/>
                </a:rPr>
                <a:t>和动态调整等内容。将有利于</a:t>
              </a:r>
              <a:br/>
              <a:r>
                <a:rPr lang="zh-CN" sz="1800" dirty="0">
                  <a:solidFill>
                    <a:schemeClr val="dk1"/>
                  </a:solidFill>
                  <a:latin typeface="+mn-lt"/>
                  <a:ea typeface="+mn-ea"/>
                  <a:cs typeface="+mn-cs"/>
                </a:rPr>
                <a:t>夯实项目实施基础，加快资金</a:t>
              </a:r>
              <a:br/>
              <a:r>
                <a:rPr lang="zh-CN" sz="1800" dirty="0">
                  <a:solidFill>
                    <a:schemeClr val="dk1"/>
                  </a:solidFill>
                  <a:latin typeface="+mn-lt"/>
                  <a:ea typeface="+mn-ea"/>
                  <a:cs typeface="+mn-cs"/>
                </a:rPr>
                <a:t>分配，避免“资金等项目”的情</a:t>
              </a:r>
              <a:br/>
              <a:r>
                <a:rPr lang="zh-CN" sz="1800" dirty="0">
                  <a:solidFill>
                    <a:schemeClr val="dk1"/>
                  </a:solidFill>
                  <a:latin typeface="+mn-lt"/>
                  <a:ea typeface="+mn-ea"/>
                  <a:cs typeface="+mn-cs"/>
                </a:rPr>
                <a:t>况，提升资金使用效益。</a:t>
              </a:r>
            </a:p>
          </p:txBody>
        </p:sp>
      </p:grpSp>
      <p:grpSp>
        <p:nvGrpSpPr>
          <p:cNvPr id="28" name="feature-standard"/>
          <p:cNvGrpSpPr/>
          <p:nvPr/>
        </p:nvGrpSpPr>
        <p:grpSpPr>
          <a:xfrm>
            <a:off x="4314825" y="1219200"/>
            <a:ext cx="3552825" cy="4533900"/>
            <a:chOff x="4314825" y="1219200"/>
            <a:chExt cx="3552825" cy="4533900"/>
          </a:xfrm>
        </p:grpSpPr>
        <p:sp>
          <p:nvSpPr>
            <p:cNvPr id="16" name="Rectangle 16"/>
            <p:cNvSpPr/>
            <p:nvPr/>
          </p:nvSpPr>
          <p:spPr>
            <a:xfrm>
              <a:off x="4314825" y="1219200"/>
              <a:ext cx="3552825" cy="4533900"/>
            </a:xfrm>
            <a:prstGeom prst="roundRect">
              <a:avLst>
                <a:gd name="adj" fmla="val 1609"/>
              </a:avLst>
            </a:prstGeom>
            <a:solidFill>
              <a:schemeClr val="lt2"/>
            </a:solidFill>
            <a:ln>
              <a:noFill/>
            </a:ln>
          </p:spPr>
        </p:sp>
        <p:sp>
          <p:nvSpPr>
            <p:cNvPr id="17" name="Rectangle 17"/>
            <p:cNvSpPr/>
            <p:nvPr/>
          </p:nvSpPr>
          <p:spPr>
            <a:xfrm>
              <a:off x="4314825" y="1219200"/>
              <a:ext cx="3552825" cy="57150"/>
            </a:xfrm>
            <a:prstGeom prst="rect">
              <a:avLst/>
            </a:prstGeom>
            <a:solidFill>
              <a:schemeClr val="accent1"/>
            </a:solidFill>
            <a:ln>
              <a:noFill/>
            </a:ln>
          </p:spPr>
        </p:sp>
        <p:sp>
          <p:nvSpPr>
            <p:cNvPr id="18" name="Ellipse 18"/>
            <p:cNvSpPr/>
            <p:nvPr/>
          </p:nvSpPr>
          <p:spPr>
            <a:xfrm>
              <a:off x="4524375" y="1485900"/>
              <a:ext cx="571500" cy="571500"/>
            </a:xfrm>
            <a:prstGeom prst="ellipse">
              <a:avLst/>
            </a:prstGeom>
            <a:solidFill>
              <a:schemeClr val="accent1"/>
            </a:solidFill>
            <a:ln>
              <a:noFill/>
            </a:ln>
          </p:spPr>
        </p:sp>
        <p:grpSp>
          <p:nvGrpSpPr>
            <p:cNvPr id="25" name="Group 25"/>
            <p:cNvGrpSpPr/>
            <p:nvPr/>
          </p:nvGrpSpPr>
          <p:grpSpPr>
            <a:xfrm>
              <a:off x="4688383" y="1662463"/>
              <a:ext cx="236042" cy="212023"/>
              <a:chOff x="4688383" y="1662463"/>
              <a:chExt cx="236042" cy="212023"/>
            </a:xfrm>
          </p:grpSpPr>
          <p:sp>
            <p:nvSpPr>
              <p:cNvPr id="19" name="Freeform 19"/>
              <p:cNvSpPr/>
              <p:nvPr/>
            </p:nvSpPr>
            <p:spPr>
              <a:xfrm>
                <a:off x="4688383" y="166246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chemeClr val="lt1"/>
              </a:solidFill>
              <a:ln>
                <a:noFill/>
              </a:ln>
            </p:spPr>
          </p:sp>
          <p:sp>
            <p:nvSpPr>
              <p:cNvPr id="20" name="Freeform 20"/>
              <p:cNvSpPr/>
              <p:nvPr/>
            </p:nvSpPr>
            <p:spPr>
              <a:xfrm>
                <a:off x="4688383" y="173866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chemeClr val="lt1"/>
              </a:solidFill>
              <a:ln>
                <a:noFill/>
              </a:ln>
            </p:spPr>
          </p:sp>
          <p:sp>
            <p:nvSpPr>
              <p:cNvPr id="21" name="Freeform 21"/>
              <p:cNvSpPr/>
              <p:nvPr/>
            </p:nvSpPr>
            <p:spPr>
              <a:xfrm>
                <a:off x="4688383" y="1814863"/>
                <a:ext cx="78528" cy="59623"/>
              </a:xfrm>
              <a:custGeom>
                <a:avLst/>
                <a:gdLst/>
                <a:ahLst/>
                <a:cxnLst/>
                <a:rect l="l" t="t" r="r" b="b"/>
                <a:pathLst>
                  <a:path w="78528" h="59623">
                    <a:moveTo>
                      <a:pt x="73571" y="4958"/>
                    </a:moveTo>
                    <a:cubicBezTo>
                      <a:pt x="78528" y="9917"/>
                      <a:pt x="78528" y="17956"/>
                      <a:pt x="73571" y="22916"/>
                    </a:cubicBezTo>
                    <a:lnTo>
                      <a:pt x="41821" y="54666"/>
                    </a:lnTo>
                    <a:cubicBezTo>
                      <a:pt x="36861" y="59623"/>
                      <a:pt x="28822" y="59623"/>
                      <a:pt x="23863" y="54666"/>
                    </a:cubicBezTo>
                    <a:lnTo>
                      <a:pt x="4813" y="35616"/>
                    </a:lnTo>
                    <a:cubicBezTo>
                      <a:pt x="0" y="30632"/>
                      <a:pt x="69" y="22711"/>
                      <a:pt x="4968" y="17813"/>
                    </a:cubicBezTo>
                    <a:cubicBezTo>
                      <a:pt x="9866" y="12914"/>
                      <a:pt x="17787" y="12845"/>
                      <a:pt x="22771" y="17658"/>
                    </a:cubicBezTo>
                    <a:lnTo>
                      <a:pt x="32842" y="27729"/>
                    </a:lnTo>
                    <a:lnTo>
                      <a:pt x="55613" y="4958"/>
                    </a:lnTo>
                    <a:cubicBezTo>
                      <a:pt x="60572" y="0"/>
                      <a:pt x="68611" y="0"/>
                      <a:pt x="73571" y="4958"/>
                    </a:cubicBezTo>
                  </a:path>
                </a:pathLst>
              </a:custGeom>
              <a:solidFill>
                <a:schemeClr val="lt1"/>
              </a:solidFill>
              <a:ln>
                <a:noFill/>
              </a:ln>
            </p:spPr>
          </p:sp>
          <p:sp>
            <p:nvSpPr>
              <p:cNvPr id="22" name="Freeform 22"/>
              <p:cNvSpPr/>
              <p:nvPr/>
            </p:nvSpPr>
            <p:spPr>
              <a:xfrm>
                <a:off x="4784725" y="1682750"/>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chemeClr val="lt1"/>
              </a:solidFill>
              <a:ln>
                <a:noFill/>
              </a:ln>
            </p:spPr>
          </p:sp>
          <p:sp>
            <p:nvSpPr>
              <p:cNvPr id="23" name="Freeform 23"/>
              <p:cNvSpPr/>
              <p:nvPr/>
            </p:nvSpPr>
            <p:spPr>
              <a:xfrm>
                <a:off x="4784725" y="1758950"/>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chemeClr val="lt1"/>
              </a:solidFill>
              <a:ln>
                <a:noFill/>
              </a:ln>
            </p:spPr>
          </p:sp>
          <p:sp>
            <p:nvSpPr>
              <p:cNvPr id="24" name="Freeform 24"/>
              <p:cNvSpPr/>
              <p:nvPr/>
            </p:nvSpPr>
            <p:spPr>
              <a:xfrm>
                <a:off x="4784725" y="1835149"/>
                <a:ext cx="139700" cy="25400"/>
              </a:xfrm>
              <a:custGeom>
                <a:avLst/>
                <a:gdLst/>
                <a:ahLst/>
                <a:cxnLst/>
                <a:rect l="l" t="t" r="r" b="b"/>
                <a:pathLst>
                  <a:path w="139700" h="25400">
                    <a:moveTo>
                      <a:pt x="139700" y="12700"/>
                    </a:moveTo>
                    <a:cubicBezTo>
                      <a:pt x="139700" y="19714"/>
                      <a:pt x="134014" y="25400"/>
                      <a:pt x="127000" y="25400"/>
                    </a:cubicBezTo>
                    <a:lnTo>
                      <a:pt x="12700" y="25400"/>
                    </a:lnTo>
                    <a:cubicBezTo>
                      <a:pt x="5686" y="25400"/>
                      <a:pt x="0" y="19714"/>
                      <a:pt x="0" y="12700"/>
                    </a:cubicBezTo>
                    <a:cubicBezTo>
                      <a:pt x="0" y="5686"/>
                      <a:pt x="5686" y="0"/>
                      <a:pt x="12700" y="0"/>
                    </a:cubicBezTo>
                    <a:lnTo>
                      <a:pt x="127000" y="0"/>
                    </a:lnTo>
                    <a:cubicBezTo>
                      <a:pt x="134014" y="0"/>
                      <a:pt x="139700" y="5686"/>
                      <a:pt x="139700" y="12700"/>
                    </a:cubicBezTo>
                  </a:path>
                </a:pathLst>
              </a:custGeom>
              <a:solidFill>
                <a:schemeClr val="lt1"/>
              </a:solidFill>
              <a:ln>
                <a:noFill/>
              </a:ln>
            </p:spPr>
          </p:sp>
        </p:grpSp>
        <p:sp>
          <p:nvSpPr>
            <p:cNvPr id="26" name="TextBox 26"/>
            <p:cNvSpPr txBox="1"/>
            <p:nvPr/>
          </p:nvSpPr>
          <p:spPr>
            <a:xfrm>
              <a:off x="5218557" y="1640205"/>
              <a:ext cx="2000250"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项目运行规范化</a:t>
              </a:r>
            </a:p>
          </p:txBody>
        </p:sp>
        <p:sp>
          <p:nvSpPr>
            <p:cNvPr id="27" name="TextBox 27"/>
            <p:cNvSpPr txBox="1"/>
            <p:nvPr/>
          </p:nvSpPr>
          <p:spPr>
            <a:xfrm>
              <a:off x="4458081" y="2320290"/>
              <a:ext cx="2990088" cy="30952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建立完善了项目入库流程、项</a:t>
              </a:r>
              <a:br/>
              <a:r>
                <a:rPr lang="zh-CN" sz="1800" dirty="0">
                  <a:solidFill>
                    <a:schemeClr val="dk1"/>
                  </a:solidFill>
                  <a:latin typeface="+mn-lt"/>
                  <a:ea typeface="+mn-ea"/>
                  <a:cs typeface="+mn-cs"/>
                </a:rPr>
                <a:t>目实施单位职责、项目验收阶</a:t>
              </a:r>
              <a:br/>
              <a:r>
                <a:rPr lang="zh-CN" sz="1800" dirty="0">
                  <a:solidFill>
                    <a:schemeClr val="dk1"/>
                  </a:solidFill>
                  <a:latin typeface="+mn-lt"/>
                  <a:ea typeface="+mn-ea"/>
                  <a:cs typeface="+mn-cs"/>
                </a:rPr>
                <a:t>段划分、工程后期运维管护和</a:t>
              </a:r>
              <a:br/>
              <a:r>
                <a:rPr lang="zh-CN" sz="1800" dirty="0">
                  <a:solidFill>
                    <a:schemeClr val="dk1"/>
                  </a:solidFill>
                  <a:latin typeface="+mn-lt"/>
                  <a:ea typeface="+mn-ea"/>
                  <a:cs typeface="+mn-cs"/>
                </a:rPr>
                <a:t>全过程监督检查的整套运行规</a:t>
              </a:r>
              <a:br/>
              <a:r>
                <a:rPr lang="zh-CN" sz="1800" dirty="0">
                  <a:solidFill>
                    <a:schemeClr val="dk1"/>
                  </a:solidFill>
                  <a:latin typeface="+mn-lt"/>
                  <a:ea typeface="+mn-ea"/>
                  <a:cs typeface="+mn-cs"/>
                </a:rPr>
                <a:t>程。规范化的运行有助于各级</a:t>
              </a:r>
              <a:br/>
              <a:r>
                <a:rPr lang="zh-CN" sz="1800" dirty="0">
                  <a:solidFill>
                    <a:schemeClr val="dk1"/>
                  </a:solidFill>
                  <a:latin typeface="+mn-lt"/>
                  <a:ea typeface="+mn-ea"/>
                  <a:cs typeface="+mn-cs"/>
                </a:rPr>
                <a:t>主管部门和参建单位明确项目</a:t>
              </a:r>
              <a:br/>
              <a:r>
                <a:rPr lang="zh-CN" sz="1800" dirty="0">
                  <a:solidFill>
                    <a:schemeClr val="dk1"/>
                  </a:solidFill>
                  <a:latin typeface="+mn-lt"/>
                  <a:ea typeface="+mn-ea"/>
                  <a:cs typeface="+mn-cs"/>
                </a:rPr>
                <a:t>步骤、自身职责、时间期限和</a:t>
              </a:r>
              <a:br/>
              <a:r>
                <a:rPr lang="zh-CN" sz="1800" dirty="0">
                  <a:solidFill>
                    <a:schemeClr val="dk1"/>
                  </a:solidFill>
                  <a:latin typeface="+mn-lt"/>
                  <a:ea typeface="+mn-ea"/>
                  <a:cs typeface="+mn-cs"/>
                </a:rPr>
                <a:t>质量标准，有效提高工作效率</a:t>
              </a:r>
              <a:br/>
              <a:r>
                <a:rPr lang="zh-CN" sz="1800" dirty="0">
                  <a:solidFill>
                    <a:schemeClr val="dk1"/>
                  </a:solidFill>
                  <a:latin typeface="+mn-lt"/>
                  <a:ea typeface="+mn-ea"/>
                  <a:cs typeface="+mn-cs"/>
                </a:rPr>
                <a:t>和项目质量。</a:t>
              </a:r>
            </a:p>
          </p:txBody>
        </p:sp>
      </p:grpSp>
      <p:grpSp>
        <p:nvGrpSpPr>
          <p:cNvPr id="35" name="feature-routine"/>
          <p:cNvGrpSpPr/>
          <p:nvPr/>
        </p:nvGrpSpPr>
        <p:grpSpPr>
          <a:xfrm>
            <a:off x="8096250" y="1219200"/>
            <a:ext cx="3562350" cy="4533900"/>
            <a:chOff x="8096250" y="1219200"/>
            <a:chExt cx="3562350" cy="4533900"/>
          </a:xfrm>
        </p:grpSpPr>
        <p:sp>
          <p:nvSpPr>
            <p:cNvPr id="29" name="Rectangle 29"/>
            <p:cNvSpPr/>
            <p:nvPr/>
          </p:nvSpPr>
          <p:spPr>
            <a:xfrm>
              <a:off x="8096250" y="1219200"/>
              <a:ext cx="3562350" cy="4533900"/>
            </a:xfrm>
            <a:prstGeom prst="roundRect">
              <a:avLst>
                <a:gd name="adj" fmla="val 1604"/>
              </a:avLst>
            </a:prstGeom>
            <a:solidFill>
              <a:schemeClr val="lt2"/>
            </a:solidFill>
            <a:ln>
              <a:noFill/>
            </a:ln>
          </p:spPr>
        </p:sp>
        <p:sp>
          <p:nvSpPr>
            <p:cNvPr id="30" name="Rectangle 30"/>
            <p:cNvSpPr/>
            <p:nvPr/>
          </p:nvSpPr>
          <p:spPr>
            <a:xfrm>
              <a:off x="8096250" y="1219200"/>
              <a:ext cx="3562350" cy="57150"/>
            </a:xfrm>
            <a:prstGeom prst="rect">
              <a:avLst/>
            </a:prstGeom>
            <a:solidFill>
              <a:schemeClr val="accent3"/>
            </a:solidFill>
            <a:ln>
              <a:noFill/>
            </a:ln>
          </p:spPr>
        </p:sp>
        <p:sp>
          <p:nvSpPr>
            <p:cNvPr id="31" name="Ellipse 31"/>
            <p:cNvSpPr/>
            <p:nvPr/>
          </p:nvSpPr>
          <p:spPr>
            <a:xfrm>
              <a:off x="8305800" y="1485900"/>
              <a:ext cx="571500" cy="571500"/>
            </a:xfrm>
            <a:prstGeom prst="ellipse">
              <a:avLst/>
            </a:prstGeom>
            <a:solidFill>
              <a:schemeClr val="accent3"/>
            </a:solidFill>
            <a:ln>
              <a:noFill/>
            </a:ln>
          </p:spPr>
        </p:sp>
        <p:sp>
          <p:nvSpPr>
            <p:cNvPr id="32" name="Freeform 32"/>
            <p:cNvSpPr/>
            <p:nvPr/>
          </p:nvSpPr>
          <p:spPr>
            <a:xfrm>
              <a:off x="8451297" y="1670050"/>
              <a:ext cx="279940" cy="203199"/>
            </a:xfrm>
            <a:custGeom>
              <a:avLst/>
              <a:gdLst/>
              <a:ahLst/>
              <a:cxnLst/>
              <a:rect l="l" t="t" r="r" b="b"/>
              <a:pathLst>
                <a:path w="279940" h="203199">
                  <a:moveTo>
                    <a:pt x="140253" y="0"/>
                  </a:moveTo>
                  <a:cubicBezTo>
                    <a:pt x="194736" y="0"/>
                    <a:pt x="240113" y="30848"/>
                    <a:pt x="275698" y="90856"/>
                  </a:cubicBezTo>
                  <a:lnTo>
                    <a:pt x="278492" y="95669"/>
                  </a:lnTo>
                  <a:lnTo>
                    <a:pt x="279064" y="96939"/>
                  </a:lnTo>
                  <a:lnTo>
                    <a:pt x="279445" y="97993"/>
                  </a:lnTo>
                  <a:lnTo>
                    <a:pt x="279622" y="98691"/>
                  </a:lnTo>
                  <a:lnTo>
                    <a:pt x="279800" y="99733"/>
                  </a:lnTo>
                  <a:lnTo>
                    <a:pt x="279940" y="101003"/>
                  </a:lnTo>
                  <a:lnTo>
                    <a:pt x="279940" y="102400"/>
                  </a:lnTo>
                  <a:lnTo>
                    <a:pt x="279762" y="103810"/>
                  </a:lnTo>
                  <a:cubicBezTo>
                    <a:pt x="279679" y="104281"/>
                    <a:pt x="279568" y="104748"/>
                    <a:pt x="279432" y="105207"/>
                  </a:cubicBezTo>
                  <a:lnTo>
                    <a:pt x="278937" y="106578"/>
                  </a:lnTo>
                  <a:lnTo>
                    <a:pt x="278479" y="107531"/>
                  </a:lnTo>
                  <a:lnTo>
                    <a:pt x="278276" y="107912"/>
                  </a:lnTo>
                  <a:cubicBezTo>
                    <a:pt x="243174" y="169329"/>
                    <a:pt x="198266" y="201637"/>
                    <a:pt x="144228" y="203149"/>
                  </a:cubicBezTo>
                  <a:lnTo>
                    <a:pt x="140253" y="203199"/>
                  </a:lnTo>
                  <a:cubicBezTo>
                    <a:pt x="84424" y="203199"/>
                    <a:pt x="38183" y="170827"/>
                    <a:pt x="2230" y="107899"/>
                  </a:cubicBezTo>
                  <a:cubicBezTo>
                    <a:pt x="0" y="103995"/>
                    <a:pt x="0" y="99204"/>
                    <a:pt x="2230" y="95301"/>
                  </a:cubicBezTo>
                  <a:cubicBezTo>
                    <a:pt x="38183" y="32372"/>
                    <a:pt x="84424" y="0"/>
                    <a:pt x="140253" y="0"/>
                  </a:cubicBezTo>
                  <a:close/>
                  <a:moveTo>
                    <a:pt x="140253" y="63500"/>
                  </a:moveTo>
                  <a:cubicBezTo>
                    <a:pt x="119211" y="63500"/>
                    <a:pt x="102153" y="80558"/>
                    <a:pt x="102153" y="101600"/>
                  </a:cubicBezTo>
                  <a:cubicBezTo>
                    <a:pt x="102153" y="122642"/>
                    <a:pt x="119211" y="139700"/>
                    <a:pt x="140253" y="139700"/>
                  </a:cubicBezTo>
                  <a:cubicBezTo>
                    <a:pt x="161295" y="139700"/>
                    <a:pt x="178353" y="122642"/>
                    <a:pt x="178353" y="101600"/>
                  </a:cubicBezTo>
                  <a:cubicBezTo>
                    <a:pt x="178353" y="80558"/>
                    <a:pt x="161295" y="63500"/>
                    <a:pt x="140253" y="63500"/>
                  </a:cubicBezTo>
                </a:path>
              </a:pathLst>
            </a:custGeom>
            <a:solidFill>
              <a:schemeClr val="lt1"/>
            </a:solidFill>
            <a:ln>
              <a:noFill/>
            </a:ln>
          </p:spPr>
        </p:sp>
        <p:sp>
          <p:nvSpPr>
            <p:cNvPr id="33" name="TextBox 33"/>
            <p:cNvSpPr txBox="1"/>
            <p:nvPr/>
          </p:nvSpPr>
          <p:spPr>
            <a:xfrm>
              <a:off x="8999982" y="1640205"/>
              <a:ext cx="2000250" cy="410718"/>
            </a:xfrm>
            <a:prstGeom prst="rect">
              <a:avLst/>
            </a:prstGeom>
            <a:noFill/>
            <a:ln>
              <a:noFill/>
            </a:ln>
          </p:spPr>
          <p:txBody>
            <a:bodyPr wrap="none" lIns="0" tIns="0" rIns="0" bIns="0" anchor="t" anchorCtr="0">
              <a:spAutoFit/>
            </a:bodyPr>
            <a:lstStyle/>
            <a:p>
              <a:pPr algn="l"/>
              <a:r>
                <a:rPr lang="zh-CN" sz="2100" b="1" dirty="0">
                  <a:solidFill>
                    <a:srgbClr val="C45F14"/>
                  </a:solidFill>
                  <a:latin typeface="+mn-lt"/>
                  <a:ea typeface="+mn-ea"/>
                  <a:cs typeface="+mn-cs"/>
                </a:rPr>
                <a:t>监督检查常态化</a:t>
              </a:r>
            </a:p>
          </p:txBody>
        </p:sp>
        <p:sp>
          <p:nvSpPr>
            <p:cNvPr id="34" name="TextBox 34"/>
            <p:cNvSpPr txBox="1"/>
            <p:nvPr/>
          </p:nvSpPr>
          <p:spPr>
            <a:xfrm>
              <a:off x="8239506" y="2320290"/>
              <a:ext cx="3012948" cy="24094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n-lt"/>
                  <a:ea typeface="+mn-ea"/>
                  <a:cs typeface="+mn-cs"/>
                </a:rPr>
                <a:t>按照“双随机、一公开”规定了</a:t>
              </a:r>
              <a:br/>
              <a:r>
                <a:rPr lang="zh-CN" sz="1800" dirty="0">
                  <a:solidFill>
                    <a:schemeClr val="dk1"/>
                  </a:solidFill>
                  <a:latin typeface="+mn-lt"/>
                  <a:ea typeface="+mn-ea"/>
                  <a:cs typeface="+mn-cs"/>
                </a:rPr>
                <a:t>监督检查要求，建立了报告、</a:t>
              </a:r>
              <a:br/>
              <a:r>
                <a:rPr lang="zh-CN" sz="1800" dirty="0">
                  <a:solidFill>
                    <a:schemeClr val="dk1"/>
                  </a:solidFill>
                  <a:latin typeface="+mn-lt"/>
                  <a:ea typeface="+mn-ea"/>
                  <a:cs typeface="+mn-cs"/>
                </a:rPr>
                <a:t>通报、激励、惩戒、责任追究</a:t>
              </a:r>
              <a:br/>
              <a:r>
                <a:rPr lang="zh-CN" sz="1800" dirty="0">
                  <a:solidFill>
                    <a:schemeClr val="dk1"/>
                  </a:solidFill>
                  <a:latin typeface="+mn-lt"/>
                  <a:ea typeface="+mn-ea"/>
                  <a:cs typeface="+mn-cs"/>
                </a:rPr>
                <a:t>等制度，加强了项目事前、事</a:t>
              </a:r>
              <a:br/>
              <a:r>
                <a:rPr lang="zh-CN" sz="1800" dirty="0">
                  <a:solidFill>
                    <a:schemeClr val="dk1"/>
                  </a:solidFill>
                  <a:latin typeface="+mn-lt"/>
                  <a:ea typeface="+mn-ea"/>
                  <a:cs typeface="+mn-cs"/>
                </a:rPr>
                <a:t>中、事后全过程监督管理，有</a:t>
              </a:r>
              <a:br/>
              <a:r>
                <a:rPr lang="zh-CN" sz="1800" dirty="0">
                  <a:solidFill>
                    <a:schemeClr val="dk1"/>
                  </a:solidFill>
                  <a:latin typeface="+mn-lt"/>
                  <a:ea typeface="+mn-ea"/>
                  <a:cs typeface="+mn-cs"/>
                </a:rPr>
                <a:t>利于及时发现项目问题，及时</a:t>
              </a:r>
              <a:br/>
              <a:r>
                <a:rPr lang="zh-CN" sz="1800" dirty="0">
                  <a:solidFill>
                    <a:schemeClr val="dk1"/>
                  </a:solidFill>
                  <a:latin typeface="+mn-lt"/>
                  <a:ea typeface="+mn-ea"/>
                  <a:cs typeface="+mn-cs"/>
                </a:rPr>
                <a:t>整改，确保项目顺利完成。</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50"/>
                                        <p:tgtEl>
                                          <p:spTgt spid="15"/>
                                        </p:tgtEl>
                                      </p:cBhvr>
                                    </p:animEffect>
                                  </p:childTnLst>
                                </p:cTn>
                              </p:par>
                            </p:childTnLst>
                          </p:cTn>
                        </p:par>
                        <p:par>
                          <p:cTn id="8" fill="hold">
                            <p:stCondLst>
                              <p:cond delay="4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450"/>
                                        <p:tgtEl>
                                          <p:spTgt spid="28"/>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4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11" name="closing-band"/>
          <p:cNvGrpSpPr/>
          <p:nvPr/>
        </p:nvGrpSpPr>
        <p:grpSpPr>
          <a:xfrm>
            <a:off x="0" y="1809750"/>
            <a:ext cx="12192000" cy="2762250"/>
            <a:chOff x="0" y="1809750"/>
            <a:chExt cx="12192000" cy="2762250"/>
          </a:xfrm>
        </p:grpSpPr>
        <p:sp>
          <p:nvSpPr>
            <p:cNvPr id="2" name="Rectangle 2"/>
            <p:cNvSpPr/>
            <p:nvPr/>
          </p:nvSpPr>
          <p:spPr>
            <a:xfrm>
              <a:off x="0" y="1809750"/>
              <a:ext cx="12192000" cy="2762250"/>
            </a:xfrm>
            <a:prstGeom prst="rect">
              <a:avLst/>
            </a:prstGeom>
            <a:gradFill>
              <a:gsLst>
                <a:gs pos="0">
                  <a:schemeClr val="accent1"/>
                </a:gs>
                <a:gs pos="100000">
                  <a:srgbClr val="0B4F8F"/>
                </a:gs>
              </a:gsLst>
              <a:lin ang="0" scaled="1"/>
            </a:gradFill>
            <a:ln>
              <a:noFill/>
            </a:ln>
          </p:spPr>
        </p:sp>
        <p:sp>
          <p:nvSpPr>
            <p:cNvPr id="3" name="Freeform 3"/>
            <p:cNvSpPr/>
            <p:nvPr/>
          </p:nvSpPr>
          <p:spPr>
            <a:xfrm>
              <a:off x="8191500" y="3429000"/>
              <a:ext cx="2381250" cy="1143000"/>
            </a:xfrm>
            <a:prstGeom prst="triangle">
              <a:avLst/>
            </a:prstGeom>
            <a:solidFill>
              <a:schemeClr val="lt1">
                <a:alpha val="8000"/>
              </a:schemeClr>
            </a:solidFill>
            <a:ln>
              <a:noFill/>
            </a:ln>
          </p:spPr>
        </p:sp>
        <p:sp>
          <p:nvSpPr>
            <p:cNvPr id="4" name="Freeform 4"/>
            <p:cNvSpPr/>
            <p:nvPr/>
          </p:nvSpPr>
          <p:spPr>
            <a:xfrm>
              <a:off x="9525000" y="2381250"/>
              <a:ext cx="2667000" cy="2190750"/>
            </a:xfrm>
            <a:prstGeom prst="triangle">
              <a:avLst/>
            </a:prstGeom>
            <a:solidFill>
              <a:schemeClr val="lt1">
                <a:alpha val="12000"/>
              </a:schemeClr>
            </a:solidFill>
            <a:ln>
              <a:noFill/>
            </a:ln>
          </p:spPr>
        </p:sp>
        <p:sp>
          <p:nvSpPr>
            <p:cNvPr id="5" name="Freeform 5"/>
            <p:cNvSpPr/>
            <p:nvPr/>
          </p:nvSpPr>
          <p:spPr>
            <a:xfrm>
              <a:off x="10953750" y="3333750"/>
              <a:ext cx="1238250" cy="1238250"/>
            </a:xfrm>
            <a:prstGeom prst="triangle">
              <a:avLst/>
            </a:prstGeom>
            <a:solidFill>
              <a:schemeClr val="lt1">
                <a:alpha val="8000"/>
              </a:schemeClr>
            </a:solidFill>
            <a:ln>
              <a:noFill/>
            </a:ln>
          </p:spPr>
        </p:sp>
        <p:sp>
          <p:nvSpPr>
            <p:cNvPr id="6" name="Ellipse 6"/>
            <p:cNvSpPr/>
            <p:nvPr/>
          </p:nvSpPr>
          <p:spPr>
            <a:xfrm>
              <a:off x="1066800" y="2295525"/>
              <a:ext cx="1790700" cy="1790700"/>
            </a:xfrm>
            <a:prstGeom prst="ellipse">
              <a:avLst/>
            </a:prstGeom>
            <a:solidFill>
              <a:schemeClr val="lt1"/>
            </a:solidFill>
            <a:ln>
              <a:noFill/>
            </a:ln>
          </p:spPr>
        </p:sp>
        <p:pic>
          <p:nvPicPr>
            <p:cNvPr id="7" name="Image 7"/>
            <p:cNvPicPr>
              <a:picLocks noChangeAspect="1"/>
            </p:cNvPicPr>
            <p:nvPr/>
          </p:nvPicPr>
          <p:blipFill>
            <a:blip r:embed="rId2"/>
            <a:stretch>
              <a:fillRect/>
            </a:stretch>
          </p:blipFill>
          <p:spPr>
            <a:xfrm>
              <a:off x="1143000" y="2371725"/>
              <a:ext cx="1638300" cy="1638300"/>
            </a:xfrm>
            <a:prstGeom prst="ellipse">
              <a:avLst/>
            </a:prstGeom>
          </p:spPr>
        </p:pic>
        <p:sp>
          <p:nvSpPr>
            <p:cNvPr id="8" name="TextBox 8"/>
            <p:cNvSpPr txBox="1"/>
            <p:nvPr/>
          </p:nvSpPr>
          <p:spPr>
            <a:xfrm>
              <a:off x="3219450" y="2747010"/>
              <a:ext cx="4561332" cy="819150"/>
            </a:xfrm>
            <a:prstGeom prst="rect">
              <a:avLst/>
            </a:prstGeom>
            <a:noFill/>
            <a:ln>
              <a:noFill/>
            </a:ln>
          </p:spPr>
          <p:txBody>
            <a:bodyPr wrap="none" lIns="0" tIns="0" rIns="0" bIns="0" anchor="t" anchorCtr="0">
              <a:spAutoFit/>
            </a:bodyPr>
            <a:lstStyle/>
            <a:p>
              <a:pPr algn="l"/>
              <a:r>
                <a:rPr lang="zh-CN" sz="4200" b="1" dirty="0">
                  <a:solidFill>
                    <a:srgbClr val="FFFFFF"/>
                  </a:solidFill>
                  <a:latin typeface="+mn-lt"/>
                  <a:ea typeface="+mn-ea"/>
                  <a:cs typeface="+mn-cs"/>
                </a:rPr>
                <a:t>吉林省自然资源厅</a:t>
              </a:r>
            </a:p>
          </p:txBody>
        </p:sp>
        <p:sp>
          <p:nvSpPr>
            <p:cNvPr id="9" name="Rectangle 9"/>
            <p:cNvSpPr/>
            <p:nvPr/>
          </p:nvSpPr>
          <p:spPr>
            <a:xfrm>
              <a:off x="3257550" y="3429000"/>
              <a:ext cx="685800" cy="47625"/>
            </a:xfrm>
            <a:prstGeom prst="rect">
              <a:avLst/>
            </a:prstGeom>
            <a:solidFill>
              <a:srgbClr val="FFC000"/>
            </a:solidFill>
            <a:ln>
              <a:noFill/>
            </a:ln>
          </p:spPr>
        </p:sp>
        <p:sp>
          <p:nvSpPr>
            <p:cNvPr id="10" name="TextBox 10"/>
            <p:cNvSpPr txBox="1"/>
            <p:nvPr/>
          </p:nvSpPr>
          <p:spPr>
            <a:xfrm>
              <a:off x="3249930" y="3667125"/>
              <a:ext cx="4974761" cy="293370"/>
            </a:xfrm>
            <a:prstGeom prst="rect">
              <a:avLst/>
            </a:prstGeom>
            <a:noFill/>
            <a:ln>
              <a:noFill/>
            </a:ln>
          </p:spPr>
          <p:txBody>
            <a:bodyPr wrap="none" lIns="0" tIns="0" rIns="0" bIns="0" anchor="t" anchorCtr="0">
              <a:spAutoFit/>
            </a:bodyPr>
            <a:lstStyle/>
            <a:p>
              <a:pPr algn="l"/>
              <a:r>
                <a:rPr lang="zh-CN" sz="1500" dirty="0">
                  <a:solidFill>
                    <a:srgbClr val="FFFFFF"/>
                  </a:solidFill>
                  <a:latin typeface="+mn-lt"/>
                  <a:ea typeface="+mn-ea"/>
                  <a:cs typeface="+mn-cs"/>
                </a:rPr>
                <a:t>Department of Natural Resources of Jilin Province</a:t>
              </a:r>
            </a:p>
          </p:txBody>
        </p:sp>
      </p:grpSp>
      <p:grpSp>
        <p:nvGrpSpPr>
          <p:cNvPr id="14" name="closing-address"/>
          <p:cNvGrpSpPr/>
          <p:nvPr/>
        </p:nvGrpSpPr>
        <p:grpSpPr>
          <a:xfrm>
            <a:off x="3265440" y="5081540"/>
            <a:ext cx="4174499" cy="381619"/>
            <a:chOff x="3265440" y="5081540"/>
            <a:chExt cx="4174499" cy="381619"/>
          </a:xfrm>
        </p:grpSpPr>
        <p:sp>
          <p:nvSpPr>
            <p:cNvPr id="12" name="Freeform 12"/>
            <p:cNvSpPr/>
            <p:nvPr/>
          </p:nvSpPr>
          <p:spPr>
            <a:xfrm>
              <a:off x="3265440" y="5081540"/>
              <a:ext cx="251046" cy="275097"/>
            </a:xfrm>
            <a:custGeom>
              <a:avLst/>
              <a:gdLst/>
              <a:ahLst/>
              <a:cxnLst/>
              <a:rect l="l" t="t" r="r" b="b"/>
              <a:pathLst>
                <a:path w="251046" h="275097">
                  <a:moveTo>
                    <a:pt x="206282" y="44637"/>
                  </a:moveTo>
                  <a:cubicBezTo>
                    <a:pt x="249905" y="88255"/>
                    <a:pt x="251046" y="158619"/>
                    <a:pt x="208860" y="203628"/>
                  </a:cubicBezTo>
                  <a:lnTo>
                    <a:pt x="206282" y="206295"/>
                  </a:lnTo>
                  <a:lnTo>
                    <a:pt x="152396" y="260168"/>
                  </a:lnTo>
                  <a:cubicBezTo>
                    <a:pt x="138208" y="274348"/>
                    <a:pt x="115456" y="275097"/>
                    <a:pt x="100365" y="261883"/>
                  </a:cubicBezTo>
                  <a:lnTo>
                    <a:pt x="98536" y="260168"/>
                  </a:lnTo>
                  <a:lnTo>
                    <a:pt x="44637" y="206282"/>
                  </a:lnTo>
                  <a:cubicBezTo>
                    <a:pt x="0" y="161645"/>
                    <a:pt x="0" y="89274"/>
                    <a:pt x="44637" y="44637"/>
                  </a:cubicBezTo>
                  <a:cubicBezTo>
                    <a:pt x="89274" y="0"/>
                    <a:pt x="161645" y="0"/>
                    <a:pt x="206282" y="44637"/>
                  </a:cubicBezTo>
                  <a:close/>
                  <a:moveTo>
                    <a:pt x="125460" y="87360"/>
                  </a:moveTo>
                  <a:cubicBezTo>
                    <a:pt x="104418" y="87360"/>
                    <a:pt x="87360" y="104418"/>
                    <a:pt x="87360" y="125460"/>
                  </a:cubicBezTo>
                  <a:cubicBezTo>
                    <a:pt x="87360" y="146502"/>
                    <a:pt x="104418" y="163560"/>
                    <a:pt x="125460" y="163560"/>
                  </a:cubicBezTo>
                  <a:cubicBezTo>
                    <a:pt x="146502" y="163560"/>
                    <a:pt x="163560" y="146502"/>
                    <a:pt x="163560" y="125460"/>
                  </a:cubicBezTo>
                  <a:cubicBezTo>
                    <a:pt x="163560" y="104418"/>
                    <a:pt x="146502" y="87360"/>
                    <a:pt x="125460" y="87360"/>
                  </a:cubicBezTo>
                </a:path>
              </a:pathLst>
            </a:custGeom>
            <a:solidFill>
              <a:schemeClr val="accent1"/>
            </a:solidFill>
            <a:ln>
              <a:noFill/>
            </a:ln>
          </p:spPr>
        </p:sp>
        <p:sp>
          <p:nvSpPr>
            <p:cNvPr id="13" name="TextBox 13"/>
            <p:cNvSpPr txBox="1"/>
            <p:nvPr/>
          </p:nvSpPr>
          <p:spPr>
            <a:xfrm>
              <a:off x="3629406" y="5111115"/>
              <a:ext cx="3810533"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地址：吉林省长春市长春大街518号</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ppt169_jilin_geohazard_rules_beautify">
  <a:themeElements>
    <a:clrScheme name="ppt169_jilin_geohazard_rules_beautify">
      <a:dk1>
        <a:srgbClr val="1F2328"/>
      </a:dk1>
      <a:lt1>
        <a:srgbClr val="FFFFFF"/>
      </a:lt1>
      <a:dk2>
        <a:srgbClr val="1F497D"/>
      </a:dk2>
      <a:lt2>
        <a:srgbClr val="EEF4FB"/>
      </a:lt2>
      <a:accent1>
        <a:srgbClr val="0070C0"/>
      </a:accent1>
      <a:accent2>
        <a:srgbClr val="D7141A"/>
      </a:accent2>
      <a:accent3>
        <a:srgbClr val="E07A1F"/>
      </a:accent3>
      <a:accent4>
        <a:srgbClr val="0070C0"/>
      </a:accent4>
      <a:accent5>
        <a:srgbClr val="5A6472"/>
      </a:accent5>
      <a:accent6>
        <a:srgbClr val="C9D6E5"/>
      </a:accent6>
      <a:hlink>
        <a:srgbClr val="D7141A"/>
      </a:hlink>
      <a:folHlink>
        <a:srgbClr val="E07A1F"/>
      </a:folHlink>
    </a:clrScheme>
    <a:fontScheme name="ppt169_jilin_geohazard_rules_beautify">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jilin_geohazard_rules_beautif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2026-09-11T14:21:52Z</dcterms:created>
  <dcterms:modified xsi:type="dcterms:W3CDTF">2026-09-11T14:21:52Z</dcterms:modified>
  <cp:category/>
  <cp:contentStatus/>
</cp:coreProperties>
</file>