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av" ContentType="audio/wav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  <Relationship Id="rId23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一本中国早餐图鉴，收录十一座城市的代表性早餐，每一条给一个编号，从零一到十一。副标题说的是十一座城市，十一种碳水的醒法——各地把一天叫醒的方式不一样，但用的都是碳水。先说清楚这本图鉴的记数规矩：凡是数字，都标注它的来源年份；本次没有取得可核来源的字段，一律显示英文的 NO DATA，不猜、不补。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教一下怎么读后面的卡片。每张卡固定四行属性。第一行口味，写的是来源里明确提到的味觉标签。第二行辣度，只分三档：不辣、可加辣、以辣为主味。第三行价格，只有拿到可核来源才填，并且附上年份。第四行年代，同样是有来源才填，否则显示 NO DATA。</a:t>
            </a:r>
          </a:p>
          <a:p>
            <a:pPr/>
            <a:endParaRPr lang="zh-CN" dirty="0"/>
          </a:p>
          <a:p>
            <a:pPr/>
            <a:r>
              <a:rPr lang="zh-CN" dirty="0"/>
              <a:t>左边这四条是贯穿全部十一条的共性。第一条，碳水为主：二零二四年的调查里，百分之五十点六二的居民早餐是面食类。第二条，一碗热的：豆汁、豆浆、清汤和咸奶茶横跨南北，几乎每一条都有一份热的液体。第三条，现做现吃：现摊、现抻、现煮、现蒸、现烤，基本都是一锅一份。第四条，摊贩与早市：二零二四年有百分之五十六点九七的消费者，每周在外面吃三到四次早餐，价格带很宽。十一条按编号顺序排列，权重相同，不排名次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一条，北京的豆汁配焦圈。豆汁是绿豆滤出淀粉之后剩下的残渣发酵而成，文字记载大约三百年。清乾隆十八年，也就是一七五三年前后传入宫内，御膳房每年从旧历九月做到次年立夏后五天，帝后拿它解油腻。焦圈又叫小油鬼，圈小得像镯子，炸得焦脆，喝豆汁的时候一般配着吃。口味是发酵带来的酸，不辣；价格这次没有取得可核来源，所以显示 NO DATA；年代能追到清代的一七五三年。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二条，天津的煎饼馃子。它的起源和天津的码头文化有关，最早的文字记载出现在一九三三年十一月二十日《大公报》天津版的副刊。做法这一排五个步骤：先调面糊，摊成薄饼，打入鸡蛋摊开，涂上面酱、腐乳和辣酱，最后卷入油条或者薄片状的馃篦。团体标准把原料和辅料都定了下来，还规定薄饼直径要在三十八到四十五厘米之间。口味是咸的，可以加辣；街边一套大约十元，这是二零二六年报道里的数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三条，上海的四大金刚。四样分别是大饼、油条、粢饭和豆浆，豆浆本身还分淡、甜、咸三种，咸豆浆是后面咸党的代表之一。上海最早的大饼店是一九一二年开在南码头街一百零八号的兴隆记。到了一九三六年，《社会日报》记下大饼、油条和豆浆是当时上海最大众化的早餐食品。四大金刚这个称谓本身来自佛教的四位护法天神，用在这组早餐上是二十世纪八十年代才形成的。这一条的价格没有取得可核来源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四条，武汉的热干面。它起源于二十世纪三十年代初的汉口，一九三零年蔡明纬夫妇开了蔡林记，店名取自门前两棵茂盛的树。面用的是碱水面，煮过之后爽利不坨，标准碱水面的酸碱值在七点二到九点二之间。芝麻酱是这碗面的灵魂，蔡林记用的是黑芝麻酱，其他摊点多用白芝麻酱或者混合芝麻酱。销量能说明它在这座城市的位置：一家蔡林记门店一天可以卖出五千多碗。价格方面，到二零二五年集中在四块五到六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五条，广州的肠粉与早茶。关于它的来源有一个传说：唐代广东罗定龙龛寺的龙龛糍，清乾隆下江南尝过之后觉得形状像猪肠，建议改叫肠粉。这条来源本卷标注为传说性叙述，不作定论。能确定的是，清朝末年广州街头已经有肠粉的叫卖声，当时就分咸、甜两种。今天它是茶楼、酒家和夜市的经典品项，也是许多市民早餐的必选。价格这次没有取得可核来源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六条，长沙米粉。它以扁形米粉、骨汤和多样的码子为特色。湖南米粉按形状分圆粉和扁粉两大类，长沙市民大多偏好扁粉，因为扁粉比圆粉更容易入味。码子就是浇头，分煨码和炒码，炒码是现炒的，煨码事先做好直接盖上去。汤底多用猪骨或者牛骨长时间熬制，再配熟猪油和酱油调味。年代能追到一八八三年，也就是清光绪九年的甘长顺手工米粉技艺。辣度和价格这两项，本次引用的来源里没有写，所以都显示 NO DATA。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七条，重庆小面，是全卷唯一一条辣度拉满的。二零一六年一月，地方标准《重庆小面烹饪技术指南》获批实施；二零二二年的门店经营服务规范进一步定义它：用面粉、食用碱和水做成鲜面条，配时令蔬菜，沸水煮制。佐料通常有十几种，包括酱油、猪油、芽菜、姜水、蒜水、油酥花生、红油辣椒和花椒面。价格上，清汤或者红汤的素小面大约七元；加了杂酱、牛肉、肥肠这些臊子的，在十到二十二元之间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八条，西安的肉夹馍和肉丸胡辣汤。白吉馍讲究铁圈虎背菊花心，就是三层圈型的花纹，皮薄松脆、内心软绵，配上汤汁浓郁、糜而不烂的腊汁肉。这里要和河南分清楚：西安的胡辣汤是肉丸胡辣汤，除了丸子还加大量蔬菜——白菜、土豆块、胡萝卜、菜花、西葫芦，配的是坨坨馍。价格跨度很大，老四这样的老店卖六元，有的新店低到四元，连锁的品质款大约十三元，都是二零二四年的行情。年代这一项没有取得可核来源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零九条，兰州牛肉面。近代地方志明确记载它由回民马保子始创，一九一五年马保子开了自己的面馆，推出免费的进店一碗汤。也是在这一年，他把提前煮好的凉面改成现场抻拉，汤底换成秘制肉汤，一清二白三红四绿五黄的标准逐渐成形——下面这五个色块就是它：汤清、萝卜片白、辣子油红、蒜苗和香菜绿、面条微黄。价格有两套：兰州本地普遍六到七元，高端的八元；而《兰州牛肉面大数据报告》在二零二零年给出的超一线城市均价是每碗二十四元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零条，云南的小锅米线。它的锅用红铜做成，直径大约十八厘米，深大约十厘米，一锅一碗现煮，特点是汤热、味鲜、爽口。作为对照，同一个省的蒙自过桥米线有三百多年历史，二零一四年列入国家级非物质文化遗产代表性项目名录；清咸丰年间刘家庆在建水开始出售，光绪末年因为滇越铁路开通，才传到蒙自。小锅米线本身的辣度、价格和年代，本次都没有取得可核来源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十一条，新疆的烤包子和咸奶茶。烤包子在维吾尔语里叫萨木萨，流行于新疆和中亚，馅料一般是羊肉和洋葱。它的皮不发酵，用死面擀薄，包进羊肉、洋葱、孜然和胡椒，贴在馕坑的壁上烤，成品金黄，皮脆肉嫩多汁。奶茶和烤包子是当地人最熟悉的早餐组合，新疆的奶茶多是咸口，用砖茶或红茶煮开加牛奶反复熬。需求量很大，店家每天第一炉常常要准备一千个以上。价格和年代这次没有取得可核来源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一条之外，还有两处争议。豆腐脑咸甜之争的起点很明确：二零一一年六月，微博上一句在豆腐脑咸甜事上最见南北差异，引发了大量争论，吃甜的自称甜党，吃咸的自称咸党。差别不只是口味。称呼上北方叫豆腐脑，南方叫豆花；配料上北方放酱油、香菜或葱花，南方加红豆或白糖；工艺上北方用卤水点，质地细腻，勺子轻碰就碎，南方多用石膏点，口感更紧实，筷子都能夹起来；定位上北方当早餐，南方当甜品。</a:t>
            </a:r>
          </a:p>
          <a:p>
            <a:pPr/>
            <a:endParaRPr lang="zh-CN" dirty="0"/>
          </a:p>
          <a:p>
            <a:pPr/>
            <a:r>
              <a:rPr lang="zh-CN" dirty="0"/>
              <a:t>另一处是胡辣汤的南北之别：河南多是肉丁胡辣汤，陕西是肉丸胡辣汤；河南内部又分逍遥镇、北舞渡和开封素三派，逍遥镇那一派以胡椒为主角。至于粽子的甜咸，不属于早餐范围，本卷不收。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总表把十一条并排列出来，方便横着比较。七列分别是编号、名称、城市、碳水主料、口味标签、定型年代和可核价格。看主料这一列会发现共性在哪里：绿豆残渣、绿豆面加小米面、面粉加糯米、碱水面、米浆、米粉、白吉馍、手工拉面、死面皮——全是碳水，只是形态不同。年代这一列的跨度从清代一七五三年一直到二零一六年的地方标准。价格这一列请注意，只有五条填了数字，其余六条显示 NO DATA，那是本次没有检索到可核公开来源，不是没有价格。所有数字都标了来源年份，跨度从二零二零年到二零二六年。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十一格全部点亮，图鉴收录完成。最后重申取数规则：数字都标注了来源年份，没有取得可核来源的字段一律显示 NO DATA，覆盖十一座城市与地区，权重相同。这十一条是十一种不同的碳水，但做的是同一件事：一天，从一碗热的开始。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pixel_breakfast_atla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pixel_breakfast_atla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7452adf61287cec.png"/>
  <Relationship Id="rId3" Type="http://schemas.openxmlformats.org/officeDocument/2006/relationships/image" Target="../media/image_31d83308665f6674.png"/>
  <Relationship Id="rId4" Type="http://schemas.openxmlformats.org/officeDocument/2006/relationships/image" Target="../media/image_685ad5294e4a1b70.png"/>
  <Relationship Id="rId5" Type="http://schemas.openxmlformats.org/officeDocument/2006/relationships/image" Target="../media/image_aad5dacd865477db.png"/>
  <Relationship Id="rId6" Type="http://schemas.openxmlformats.org/officeDocument/2006/relationships/image" Target="../media/image_2b2ade42180fbb85.png"/>
  <Relationship Id="rId7" Type="http://schemas.openxmlformats.org/officeDocument/2006/relationships/audio" Target="../media/audio_f35291b6a78c0b9d.wav"/>
  <Relationship Id="rId8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6b13b7620876564.png"/>
  <Relationship Id="rId3" Type="http://schemas.openxmlformats.org/officeDocument/2006/relationships/image" Target="../media/image_a6e1cca05b58f881.png"/>
  <Relationship Id="rId4" Type="http://schemas.openxmlformats.org/officeDocument/2006/relationships/image" Target="../media/image_a505663a9bde01ef.png"/>
  <Relationship Id="rId5" Type="http://schemas.openxmlformats.org/officeDocument/2006/relationships/image" Target="../media/image_f61f61f4123f4fa6.png"/>
  <Relationship Id="rId6" Type="http://schemas.openxmlformats.org/officeDocument/2006/relationships/image" Target="../media/image_4e18fde160e34442.png"/>
  <Relationship Id="rId7" Type="http://schemas.openxmlformats.org/officeDocument/2006/relationships/image" Target="../media/image_4e18fde160e34442.png"/>
  <Relationship Id="rId8" Type="http://schemas.openxmlformats.org/officeDocument/2006/relationships/image" Target="../media/image_4e18fde160e34442.png"/>
  <Relationship Id="rId9" Type="http://schemas.openxmlformats.org/officeDocument/2006/relationships/image" Target="../media/image_e853e0a7d2c2dc8d.png"/>
  <Relationship Id="rId10" Type="http://schemas.openxmlformats.org/officeDocument/2006/relationships/image" Target="../media/image_a641b402110a853f.png"/>
  <Relationship Id="rId11" Type="http://schemas.openxmlformats.org/officeDocument/2006/relationships/image" Target="../media/image_d0a1dcddebd9d13a.png"/>
  <Relationship Id="rId1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505663a9bde01ef.png"/>
  <Relationship Id="rId3" Type="http://schemas.openxmlformats.org/officeDocument/2006/relationships/image" Target="../media/image_2b2ade42180fbb85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db5c9edd738ed71.png"/>
  <Relationship Id="rId3" Type="http://schemas.openxmlformats.org/officeDocument/2006/relationships/image" Target="../media/image_a505663a9bde01ef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cc7f40292ee4df4.png"/>
  <Relationship Id="rId3" Type="http://schemas.openxmlformats.org/officeDocument/2006/relationships/image" Target="../media/image_38fc4e3919257602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afc70009048603d.png"/>
  <Relationship Id="rId3" Type="http://schemas.openxmlformats.org/officeDocument/2006/relationships/image" Target="../media/image_a505663a9bde01ef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3a6d4f6e588503e.png"/>
  <Relationship Id="rId3" Type="http://schemas.openxmlformats.org/officeDocument/2006/relationships/image" Target="../media/image_60b0c4acb90c352f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3b1057cea0cebd5.png"/>
  <Relationship Id="rId3" Type="http://schemas.openxmlformats.org/officeDocument/2006/relationships/image" Target="../media/image_c73d5547a12be210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32742d50bf672ae.png"/>
  <Relationship Id="rId3" Type="http://schemas.openxmlformats.org/officeDocument/2006/relationships/image" Target="../media/image_a070e7f69e60c2a5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audio" Target="../media/audio_8b4d64f7a16228ea.wav"/>
  <Relationship Id="rId14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4835caa21b060d4.png"/>
  <Relationship Id="rId3" Type="http://schemas.openxmlformats.org/officeDocument/2006/relationships/image" Target="../media/image_3aa32ef74fcaeaef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f6b13b7620876564.png"/>
  <Relationship Id="rId8" Type="http://schemas.openxmlformats.org/officeDocument/2006/relationships/image" Target="../media/image_a070e7f69e60c2a5.png"/>
  <Relationship Id="rId9" Type="http://schemas.openxmlformats.org/officeDocument/2006/relationships/image" Target="../media/image_f61f61f4123f4fa6.png"/>
  <Relationship Id="rId10" Type="http://schemas.openxmlformats.org/officeDocument/2006/relationships/image" Target="../media/image_65e70ee1defa81f8.png"/>
  <Relationship Id="rId11" Type="http://schemas.openxmlformats.org/officeDocument/2006/relationships/image" Target="../media/image_10b5ff8972152263.png"/>
  <Relationship Id="rId1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88b87f09a9ea91b.png"/>
  <Relationship Id="rId3" Type="http://schemas.openxmlformats.org/officeDocument/2006/relationships/image" Target="../media/image_3aa32ef74fcaeaef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f6b13b7620876564.png"/>
  <Relationship Id="rId8" Type="http://schemas.openxmlformats.org/officeDocument/2006/relationships/image" Target="../media/image_a070e7f69e60c2a5.png"/>
  <Relationship Id="rId9" Type="http://schemas.openxmlformats.org/officeDocument/2006/relationships/image" Target="../media/image_f61f61f4123f4fa6.png"/>
  <Relationship Id="rId10" Type="http://schemas.openxmlformats.org/officeDocument/2006/relationships/image" Target="../media/image_65e70ee1defa81f8.png"/>
  <Relationship Id="rId11" Type="http://schemas.openxmlformats.org/officeDocument/2006/relationships/image" Target="../media/image_10b5ff8972152263.png"/>
  <Relationship Id="rId1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aad1baf2a10de58.png"/>
  <Relationship Id="rId3" Type="http://schemas.openxmlformats.org/officeDocument/2006/relationships/image" Target="../media/image_ec7855cc9df5653c.png"/>
  <Relationship Id="rId4" Type="http://schemas.openxmlformats.org/officeDocument/2006/relationships/image" Target="../media/image_3aa32ef74fcaea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f6b13b7620876564.png"/>
  <Relationship Id="rId9" Type="http://schemas.openxmlformats.org/officeDocument/2006/relationships/image" Target="../media/image_a070e7f69e60c2a5.png"/>
  <Relationship Id="rId10" Type="http://schemas.openxmlformats.org/officeDocument/2006/relationships/image" Target="../media/image_f61f61f4123f4fa6.png"/>
  <Relationship Id="rId11" Type="http://schemas.openxmlformats.org/officeDocument/2006/relationships/image" Target="../media/image_65e70ee1defa81f8.png"/>
  <Relationship Id="rId12" Type="http://schemas.openxmlformats.org/officeDocument/2006/relationships/image" Target="../media/image_10b5ff8972152263.png"/>
  <Relationship Id="rId13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4f4c6d8553ba412.png"/>
  <Relationship Id="rId3" Type="http://schemas.openxmlformats.org/officeDocument/2006/relationships/image" Target="../media/image_4466f67defe078ab.png"/>
  <Relationship Id="rId4" Type="http://schemas.openxmlformats.org/officeDocument/2006/relationships/image" Target="../media/image_a505663a9bde01ef.png"/>
  <Relationship Id="rId5" Type="http://schemas.openxmlformats.org/officeDocument/2006/relationships/image" Target="../media/image_3aa32ef74fcaeaef.png"/>
  <Relationship Id="rId6" Type="http://schemas.openxmlformats.org/officeDocument/2006/relationships/image" Target="../media/image_3aa32ef74fcaeaef.png"/>
  <Relationship Id="rId7" Type="http://schemas.openxmlformats.org/officeDocument/2006/relationships/image" Target="../media/image_3aa32ef74fcaeaef.png"/>
  <Relationship Id="rId8" Type="http://schemas.openxmlformats.org/officeDocument/2006/relationships/image" Target="../media/image_3aa32ef74fcaeaef.png"/>
  <Relationship Id="rId9" Type="http://schemas.openxmlformats.org/officeDocument/2006/relationships/image" Target="../media/image_f6b13b7620876564.png"/>
  <Relationship Id="rId10" Type="http://schemas.openxmlformats.org/officeDocument/2006/relationships/image" Target="../media/image_a070e7f69e60c2a5.png"/>
  <Relationship Id="rId11" Type="http://schemas.openxmlformats.org/officeDocument/2006/relationships/image" Target="../media/image_f61f61f4123f4fa6.png"/>
  <Relationship Id="rId12" Type="http://schemas.openxmlformats.org/officeDocument/2006/relationships/image" Target="../media/image_65e70ee1defa81f8.png"/>
  <Relationship Id="rId13" Type="http://schemas.openxmlformats.org/officeDocument/2006/relationships/image" Target="../media/image_10b5ff8972152263.png"/>
  <Relationship Id="rId14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83eb637e58fa9fe.png"/>
  <Relationship Id="rId3" Type="http://schemas.openxmlformats.org/officeDocument/2006/relationships/image" Target="../media/image_e67b06aaf5c6d640.png"/>
  <Relationship Id="rId4" Type="http://schemas.openxmlformats.org/officeDocument/2006/relationships/image" Target="../media/image_edda5b3274c88a12.png"/>
  <Relationship Id="rId5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792503a719be59b.png"/>
  <Relationship Id="rId3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f1df816668d76ee.png"/>
  <Relationship Id="rId3" Type="http://schemas.openxmlformats.org/officeDocument/2006/relationships/image" Target="../media/image_3bbd254a29416de6.png"/>
  <Relationship Id="rId4" Type="http://schemas.openxmlformats.org/officeDocument/2006/relationships/image" Target="../media/image_082396fa096f84ef.png"/>
  <Relationship Id="rId5" Type="http://schemas.openxmlformats.org/officeDocument/2006/relationships/image" Target="../media/image_89abb10ec5c1f419.png"/>
  <Relationship Id="rId6" Type="http://schemas.openxmlformats.org/officeDocument/2006/relationships/image" Target="../media/image_d6921a457da8e0f0.png"/>
  <Relationship Id="rId7" Type="http://schemas.openxmlformats.org/officeDocument/2006/relationships/audio" Target="../media/audio_38a556daae364843.wav"/>
  <Relationship Id="rId8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1909430" y="1676400"/>
            <a:ext cx="7230140" cy="304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3" name="Rectangle 3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5" name="Freeform 5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8534400" y="457200"/>
            <a:ext cx="2895600" cy="1304925"/>
            <a:chOff x="8534400" y="457200"/>
            <a:chExt cx="2895600" cy="1304925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34400" y="457200"/>
              <a:ext cx="2895600" cy="130492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528762" y="1905000"/>
            <a:ext cx="8067675" cy="1752600"/>
            <a:chOff x="1528762" y="1905000"/>
            <a:chExt cx="8067675" cy="175260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8762" y="1905000"/>
              <a:ext cx="8067675" cy="1752600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1504950" y="4091940"/>
            <a:ext cx="4166768" cy="1204722"/>
            <a:chOff x="1504950" y="4091940"/>
            <a:chExt cx="4166768" cy="1204722"/>
          </a:xfrm>
        </p:grpSpPr>
        <p:sp>
          <p:nvSpPr>
            <p:cNvPr id="11" name="TextBox 11"/>
            <p:cNvSpPr txBox="1"/>
            <p:nvPr/>
          </p:nvSpPr>
          <p:spPr>
            <a:xfrm>
              <a:off x="1504950" y="4091940"/>
              <a:ext cx="3915156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中国早餐图鉴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1808" y="4827270"/>
              <a:ext cx="41599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 座城市，11 种碳水的醒法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77100" y="4819650"/>
            <a:ext cx="819150" cy="1428750"/>
            <a:chOff x="7277100" y="4819650"/>
            <a:chExt cx="819150" cy="1428750"/>
          </a:xfrm>
        </p:grpSpPr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7100" y="4819650"/>
              <a:ext cx="819150" cy="1428750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8686800" y="3905250"/>
            <a:ext cx="2247900" cy="2286000"/>
            <a:chOff x="8686800" y="3905250"/>
            <a:chExt cx="2247900" cy="228600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86800" y="3905250"/>
              <a:ext cx="2247900" cy="2286000"/>
            </a:xfrm>
            <a:prstGeom prst="rect">
              <a:avLst/>
            </a:prstGeom>
          </p:spPr>
        </p:pic>
      </p:grpSp>
      <p:grpSp>
        <p:nvGrpSpPr>
          <p:cNvPr id="19" name="Group 19"/>
          <p:cNvGrpSpPr/>
          <p:nvPr/>
        </p:nvGrpSpPr>
        <p:grpSpPr>
          <a:xfrm>
            <a:off x="1517142" y="5759768"/>
            <a:ext cx="4977879" cy="264033"/>
            <a:chOff x="1517142" y="5759768"/>
            <a:chExt cx="4977879" cy="264033"/>
          </a:xfrm>
        </p:grpSpPr>
        <p:sp>
          <p:nvSpPr>
            <p:cNvPr id="18" name="TextBox 18"/>
            <p:cNvSpPr txBox="1"/>
            <p:nvPr/>
          </p:nvSpPr>
          <p:spPr>
            <a:xfrm>
              <a:off x="1517142" y="5759768"/>
              <a:ext cx="49778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数字标注来源年份；本次未取得可核来源的字段显示 </a:t>
              </a: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xmlns:r="http://schemas.openxmlformats.org/officeDocument/2006/relationships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 id="7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elect_00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92836" y="901065"/>
            <a:ext cx="6903910" cy="934402"/>
            <a:chOff x="592836" y="901065"/>
            <a:chExt cx="6903910" cy="934402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901065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怎么读这本图鉴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170" y="1395412"/>
              <a:ext cx="689857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每张卡固定四行属性；下面四条共性贯穿全部 11 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139065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sp>
        <p:nvSpPr>
          <p:cNvPr id="10" name="Freeform 10"/>
          <p:cNvSpPr/>
          <p:nvPr/>
        </p:nvSpPr>
        <p:spPr>
          <a:xfrm>
            <a:off x="609600" y="2000250"/>
            <a:ext cx="5676900" cy="876300"/>
          </a:xfrm>
          <a:prstGeom prst="bevel">
            <a:avLst>
              <a:gd name="adj" fmla="val 2200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800100" y="2195512"/>
            <a:ext cx="3974049" cy="646939"/>
            <a:chOff x="800100" y="2195512"/>
            <a:chExt cx="3974049" cy="646939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0100" y="2225353"/>
              <a:ext cx="419100" cy="387995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1398270" y="2195512"/>
              <a:ext cx="25088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共性一 · 碳水为主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02842" y="2578418"/>
              <a:ext cx="33713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2024 年调查：</a:t>
              </a:r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50.62%</a:t>
              </a: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居民早餐为面食类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609600" y="2990850"/>
            <a:ext cx="5676900" cy="876300"/>
          </a:xfrm>
          <a:prstGeom prst="bevel">
            <a:avLst>
              <a:gd name="adj" fmla="val 2200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800100" y="3186112"/>
            <a:ext cx="3705987" cy="646939"/>
            <a:chOff x="800100" y="3186112"/>
            <a:chExt cx="3705987" cy="646939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100" y="3230687"/>
              <a:ext cx="419100" cy="358527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398270" y="3186112"/>
              <a:ext cx="25088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共性二 · 一碗热的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02842" y="35690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豆汁、豆浆、清汤、咸奶茶，横跨南北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609600" y="3981450"/>
            <a:ext cx="5676900" cy="876300"/>
          </a:xfrm>
          <a:prstGeom prst="bevel">
            <a:avLst>
              <a:gd name="adj" fmla="val 2200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816471" y="4176712"/>
            <a:ext cx="4053090" cy="646939"/>
            <a:chOff x="816471" y="4176712"/>
            <a:chExt cx="4053090" cy="646939"/>
          </a:xfrm>
        </p:grpSpPr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6471" y="4191000"/>
              <a:ext cx="386358" cy="419100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1398270" y="4176712"/>
              <a:ext cx="25088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共性三 · 现做现吃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02842" y="4559618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现摊、现抻、现煮、现蒸、现烤，一锅一份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609600" y="4972050"/>
            <a:ext cx="5676900" cy="876300"/>
          </a:xfrm>
          <a:prstGeom prst="bevel">
            <a:avLst>
              <a:gd name="adj" fmla="val 2200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800100" y="5167312"/>
            <a:ext cx="3528793" cy="646939"/>
            <a:chOff x="800100" y="5167312"/>
            <a:chExt cx="3528793" cy="646939"/>
          </a:xfrm>
        </p:grpSpPr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100" y="5181600"/>
              <a:ext cx="419100" cy="419100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1398270" y="5167312"/>
              <a:ext cx="281176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共性四 · 摊贩与早市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402842" y="5550218"/>
              <a:ext cx="29260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2024 年 </a:t>
              </a:r>
              <a:r>
                <a:rPr lang="zh-CN" sz="13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56.97%</a:t>
              </a: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每周在外吃 3–4 次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67500" y="2057400"/>
            <a:ext cx="4253255" cy="2286000"/>
            <a:chOff x="6667500" y="2057400"/>
            <a:chExt cx="4253255" cy="2286000"/>
          </a:xfrm>
        </p:grpSpPr>
        <p:sp>
          <p:nvSpPr>
            <p:cNvPr id="30" name="TextBox 30"/>
            <p:cNvSpPr txBox="1"/>
            <p:nvPr/>
          </p:nvSpPr>
          <p:spPr>
            <a:xfrm>
              <a:off x="6808470" y="21002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每张卡的四行属性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13042" y="263556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口味　来源里写明的味觉标签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13042" y="2978468"/>
              <a:ext cx="33395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辣度　三档：不辣 / 可加辣 / 以辣为主味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813042" y="332136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价格　有可核来源才填，并注明年份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813042" y="3664268"/>
              <a:ext cx="31605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年代　有可核来源才填，否则 </a:t>
              </a: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813804" y="4099560"/>
              <a:ext cx="41069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条按 No.01 – No.11 顺序排列，权重相同，不排名次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6667500" y="2057400"/>
              <a:ext cx="57150" cy="228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6819900" y="4695825"/>
            <a:ext cx="4638675" cy="1552575"/>
            <a:chOff x="6819900" y="4695825"/>
            <a:chExt cx="4638675" cy="1552575"/>
          </a:xfrm>
        </p:grpSpPr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19900" y="5867400"/>
              <a:ext cx="381000" cy="381000"/>
            </a:xfrm>
            <a:prstGeom prst="rect">
              <a:avLst/>
            </a:prstGeom>
          </p:spPr>
        </p:pic>
        <p:pic>
          <p:nvPicPr>
            <p:cNvPr id="39" name="Image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39000" y="5867400"/>
              <a:ext cx="381000" cy="381000"/>
            </a:xfrm>
            <a:prstGeom prst="rect">
              <a:avLst/>
            </a:prstGeom>
          </p:spPr>
        </p:pic>
        <p:pic>
          <p:nvPicPr>
            <p:cNvPr id="40" name="Image 4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58100" y="5867400"/>
              <a:ext cx="381000" cy="381000"/>
            </a:xfrm>
            <a:prstGeom prst="rect">
              <a:avLst/>
            </a:prstGeom>
          </p:spPr>
        </p:pic>
        <p:pic>
          <p:nvPicPr>
            <p:cNvPr id="41" name="Image 4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19900" y="4724400"/>
              <a:ext cx="1905000" cy="733425"/>
            </a:xfrm>
            <a:prstGeom prst="rect">
              <a:avLst/>
            </a:prstGeom>
          </p:spPr>
        </p:pic>
        <p:pic>
          <p:nvPicPr>
            <p:cNvPr id="42" name="Image 4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53500" y="5010150"/>
              <a:ext cx="685800" cy="1238250"/>
            </a:xfrm>
            <a:prstGeom prst="rect">
              <a:avLst/>
            </a:prstGeom>
          </p:spPr>
        </p:pic>
        <p:pic>
          <p:nvPicPr>
            <p:cNvPr id="43" name="Image 4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020300" y="4695825"/>
              <a:ext cx="1438275" cy="1552575"/>
            </a:xfrm>
            <a:prstGeom prst="rect">
              <a:avLst/>
            </a:prstGeom>
          </p:spPr>
        </p:pic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3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8942" y="1524000"/>
            <a:ext cx="3502533" cy="4271201"/>
            <a:chOff x="678942" y="1524000"/>
            <a:chExt cx="3502533" cy="42712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71900" y="1524000"/>
              <a:ext cx="381000" cy="409575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125" y="1714500"/>
              <a:ext cx="3181350" cy="323850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53116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绿豆的另一种活法：滤完淀粉的残渣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88636" y="1104900"/>
            <a:ext cx="2346939" cy="1280351"/>
            <a:chOff x="5088636" y="1104900"/>
            <a:chExt cx="2346939" cy="1280351"/>
          </a:xfrm>
        </p:grpSpPr>
        <p:sp>
          <p:nvSpPr>
            <p:cNvPr id="11" name="TextBox 11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88636" y="1624965"/>
              <a:ext cx="234693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豆汁 · 焦圈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98542" y="21212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北京　｜　老北京早点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1" name="!!hud-frame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9380" y="2524125"/>
              <a:ext cx="18629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发酵酸 · 佐焦圈同食</a:t>
              </a:r>
            </a:p>
          </p:txBody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26680" y="2857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不辣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726680" y="3505200"/>
              <a:ext cx="135807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清 · 1753 入宫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096256" y="3920490"/>
            <a:ext cx="5591556" cy="1499616"/>
            <a:chOff x="5096256" y="3920490"/>
            <a:chExt cx="5591556" cy="1499616"/>
          </a:xfrm>
        </p:grpSpPr>
        <p:sp>
          <p:nvSpPr>
            <p:cNvPr id="42" name="TextBox 42"/>
            <p:cNvSpPr txBox="1"/>
            <p:nvPr/>
          </p:nvSpPr>
          <p:spPr>
            <a:xfrm>
              <a:off x="5096256" y="392049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绿豆滤出淀粉后的残渣发酵而成，记载约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三百年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096256" y="4244340"/>
              <a:ext cx="54243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清乾隆十八年（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1753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）前后传入宫内，御膳房每年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56819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旧历九月至次年立夏后五天制作，帝后用以解油腻。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892040"/>
              <a:ext cx="48888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焦圈又叫“小油鬼”，圈小如镯，配豆汁同食。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9304" y="5185410"/>
              <a:ext cx="47976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F001 · F002 · F003　｜　来源：澎湃新闻、百度百科</a:t>
              </a:r>
            </a:p>
          </p:txBody>
        </p:sp>
      </p:grpSp>
      <p:grpSp>
        <p:nvGrpSpPr>
          <p:cNvPr id="60" name="!!atlas-bar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19700" y="5448300"/>
              <a:ext cx="285750" cy="419100"/>
            </a:xfrm>
            <a:prstGeom prst="rect">
              <a:avLst/>
            </a:prstGeom>
          </p:spPr>
        </p:pic>
        <p:sp>
          <p:nvSpPr>
            <p:cNvPr id="49" name="Rectangle 49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8942" y="1428750"/>
            <a:ext cx="3816858" cy="4366451"/>
            <a:chOff x="678942" y="1428750"/>
            <a:chExt cx="3816858" cy="436645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809750"/>
              <a:ext cx="3810000" cy="30480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8100" y="1428750"/>
              <a:ext cx="381000" cy="409575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5311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一张薄饼卷住整份早餐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88636" y="1104900"/>
            <a:ext cx="1810512" cy="1280351"/>
            <a:chOff x="5088636" y="1104900"/>
            <a:chExt cx="1810512" cy="1280351"/>
          </a:xfrm>
        </p:grpSpPr>
        <p:sp>
          <p:nvSpPr>
            <p:cNvPr id="11" name="TextBox 11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88636" y="16249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煎饼馃子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98542" y="21212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天津　｜　码头早点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1" name="!!hud-frame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9380" y="2524125"/>
              <a:ext cx="209511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面酱腐乳 · 可加辣</a:t>
              </a:r>
            </a:p>
          </p:txBody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26680" y="285750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可加辣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26680" y="3181350"/>
              <a:ext cx="18931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街边约 10 元 (2026)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726680" y="3505200"/>
              <a:ext cx="15297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1933 年首见记载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5105400" y="4648200"/>
            <a:ext cx="1447800" cy="457200"/>
          </a:xfrm>
          <a:prstGeom prst="chevron">
            <a:avLst/>
          </a:prstGeom>
          <a:solidFill>
            <a:schemeClr val="accent1"/>
          </a:solidFill>
          <a:ln w="19050">
            <a:solidFill>
              <a:srgbClr val="0F1020"/>
            </a:solidFill>
          </a:ln>
        </p:spPr>
      </p:sp>
      <p:sp>
        <p:nvSpPr>
          <p:cNvPr id="43" name="Freeform 43"/>
          <p:cNvSpPr/>
          <p:nvPr/>
        </p:nvSpPr>
        <p:spPr>
          <a:xfrm>
            <a:off x="6324600" y="4648200"/>
            <a:ext cx="1447800" cy="457200"/>
          </a:xfrm>
          <a:prstGeom prst="chevron">
            <a:avLst/>
          </a:prstGeom>
          <a:solidFill>
            <a:schemeClr val="accent1"/>
          </a:solidFill>
          <a:ln w="19050">
            <a:solidFill>
              <a:srgbClr val="0F1020"/>
            </a:solidFill>
          </a:ln>
        </p:spPr>
      </p:sp>
      <p:sp>
        <p:nvSpPr>
          <p:cNvPr id="44" name="Freeform 44"/>
          <p:cNvSpPr/>
          <p:nvPr/>
        </p:nvSpPr>
        <p:spPr>
          <a:xfrm>
            <a:off x="7543800" y="4648200"/>
            <a:ext cx="1447800" cy="457200"/>
          </a:xfrm>
          <a:prstGeom prst="chevron">
            <a:avLst/>
          </a:prstGeom>
          <a:solidFill>
            <a:schemeClr val="accent1"/>
          </a:solidFill>
          <a:ln w="19050">
            <a:solidFill>
              <a:srgbClr val="0F1020"/>
            </a:solidFill>
          </a:ln>
        </p:spPr>
      </p:sp>
      <p:sp>
        <p:nvSpPr>
          <p:cNvPr id="45" name="Freeform 45"/>
          <p:cNvSpPr/>
          <p:nvPr/>
        </p:nvSpPr>
        <p:spPr>
          <a:xfrm>
            <a:off x="8763000" y="4648200"/>
            <a:ext cx="1447800" cy="457200"/>
          </a:xfrm>
          <a:prstGeom prst="chevron">
            <a:avLst/>
          </a:prstGeom>
          <a:solidFill>
            <a:schemeClr val="accent1"/>
          </a:solidFill>
          <a:ln w="19050">
            <a:solidFill>
              <a:srgbClr val="0F1020"/>
            </a:solidFill>
          </a:ln>
        </p:spPr>
      </p:sp>
      <p:sp>
        <p:nvSpPr>
          <p:cNvPr id="46" name="Freeform 46"/>
          <p:cNvSpPr/>
          <p:nvPr/>
        </p:nvSpPr>
        <p:spPr>
          <a:xfrm>
            <a:off x="9982200" y="4648200"/>
            <a:ext cx="1447800" cy="457200"/>
          </a:xfrm>
          <a:prstGeom prst="chevron">
            <a:avLst/>
          </a:prstGeom>
          <a:solidFill>
            <a:schemeClr val="accent2"/>
          </a:solidFill>
          <a:ln w="19050">
            <a:solidFill>
              <a:srgbClr val="0F1020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5096256" y="3920490"/>
            <a:ext cx="5675376" cy="1499616"/>
            <a:chOff x="5096256" y="3920490"/>
            <a:chExt cx="5675376" cy="1499616"/>
          </a:xfrm>
        </p:grpSpPr>
        <p:sp>
          <p:nvSpPr>
            <p:cNvPr id="47" name="TextBox 47"/>
            <p:cNvSpPr txBox="1"/>
            <p:nvPr/>
          </p:nvSpPr>
          <p:spPr>
            <a:xfrm>
              <a:off x="5096256" y="3920490"/>
              <a:ext cx="53516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1933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年 11 月 20 日《大公报》天津版首见记载。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096256" y="4244340"/>
              <a:ext cx="4998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团体标准定原料与辅料，薄饼直径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38–45cm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517642" y="47977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面糊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736842" y="47977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摊饼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956042" y="47977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打蛋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175242" y="47977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涂酱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394442" y="47977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卷馃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5099304" y="5185410"/>
              <a:ext cx="53678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F004 · F005 · F006 · F007　｜　来源：维基百科、澎湃新闻</a:t>
              </a:r>
            </a:p>
          </p:txBody>
        </p:sp>
      </p:grpSp>
      <p:grpSp>
        <p:nvGrpSpPr>
          <p:cNvPr id="68" name="!!atlas-bar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56" name="Image 5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1200" y="5448300"/>
              <a:ext cx="285750" cy="419100"/>
            </a:xfrm>
            <a:prstGeom prst="rect">
              <a:avLst/>
            </a:prstGeom>
          </p:spPr>
        </p:pic>
        <p:sp>
          <p:nvSpPr>
            <p:cNvPr id="57" name="Rectangle 57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1" name="Rectangle 61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2" name="Rectangle 62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3" name="Rectangle 63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4" name="Rectangle 64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5" name="Rectangle 65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6" name="Rectangle 66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7" name="Rectangle 67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4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8942" y="1676400"/>
            <a:ext cx="3816858" cy="4118801"/>
            <a:chOff x="678942" y="1676400"/>
            <a:chExt cx="3816858" cy="41188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150" y="1676400"/>
              <a:ext cx="3352800" cy="32385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0" y="3848100"/>
              <a:ext cx="590550" cy="87630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5311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一顿早饭的四件套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88636" y="1104900"/>
            <a:ext cx="2549766" cy="1280351"/>
            <a:chOff x="5088636" y="1104900"/>
            <a:chExt cx="2549766" cy="1280351"/>
          </a:xfrm>
        </p:grpSpPr>
        <p:sp>
          <p:nvSpPr>
            <p:cNvPr id="11" name="TextBox 11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88636" y="16249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四大金刚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98542" y="2121218"/>
              <a:ext cx="25398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上海　｜　大饼 油条 粢饭 豆浆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9380" y="2524125"/>
              <a:ext cx="237782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甜 · 清淡 (豆浆三味)</a:t>
              </a:r>
            </a:p>
          </p:txBody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26680" y="2857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不辣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726680" y="3505200"/>
              <a:ext cx="15297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1912 最早大饼店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096256" y="3920490"/>
            <a:ext cx="5339547" cy="1499616"/>
            <a:chOff x="5096256" y="3920490"/>
            <a:chExt cx="5339547" cy="1499616"/>
          </a:xfrm>
        </p:grpSpPr>
        <p:sp>
          <p:nvSpPr>
            <p:cNvPr id="42" name="TextBox 42"/>
            <p:cNvSpPr txBox="1"/>
            <p:nvPr/>
          </p:nvSpPr>
          <p:spPr>
            <a:xfrm>
              <a:off x="5096256" y="392049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四大金刚＝大饼、油条、粢饭、豆浆。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096256" y="424434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豆浆分淡、甜、咸三种，咸豆浆是咸党代表。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568190"/>
              <a:ext cx="53395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1912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年南码头街 108 号“兴隆记”是最早大饼店。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892040"/>
              <a:ext cx="52280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1936 年《社会日报》记它们是最大众化的早餐。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9304" y="5185410"/>
              <a:ext cx="50608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F008 – F011　｜　来源：维基百科、澎湃新闻、百度百科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62700" y="5448300"/>
              <a:ext cx="285750" cy="419100"/>
            </a:xfrm>
            <a:prstGeom prst="rect">
              <a:avLst/>
            </a:prstGeom>
          </p:spPr>
        </p:pic>
        <p:sp>
          <p:nvSpPr>
            <p:cNvPr id="49" name="Rectangle 49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8942" y="1390650"/>
            <a:ext cx="3512058" cy="4404551"/>
            <a:chOff x="678942" y="1390650"/>
            <a:chExt cx="3512058" cy="440455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676400"/>
              <a:ext cx="3352800" cy="32385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3800" y="1390650"/>
              <a:ext cx="381000" cy="409575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5311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一碗面的城市习惯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88636" y="1104900"/>
            <a:ext cx="1659255" cy="1280351"/>
            <a:chOff x="5088636" y="1104900"/>
            <a:chExt cx="1659255" cy="1280351"/>
          </a:xfrm>
        </p:grpSpPr>
        <p:sp>
          <p:nvSpPr>
            <p:cNvPr id="11" name="TextBox 11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88636" y="1624965"/>
              <a:ext cx="136626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热干面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98542" y="21212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武汉　｜　汉口起家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9380" y="2524125"/>
              <a:ext cx="12571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芝麻酱香</a:t>
              </a:r>
            </a:p>
          </p:txBody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26680" y="2857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不辣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26680" y="3181350"/>
              <a:ext cx="15600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4.5–6 元 (2025)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726680" y="3505200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1930 蔡林记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096256" y="3920490"/>
            <a:ext cx="5979262" cy="1499616"/>
            <a:chOff x="5096256" y="3920490"/>
            <a:chExt cx="5979262" cy="1499616"/>
          </a:xfrm>
        </p:grpSpPr>
        <p:sp>
          <p:nvSpPr>
            <p:cNvPr id="42" name="TextBox 42"/>
            <p:cNvSpPr txBox="1"/>
            <p:nvPr/>
          </p:nvSpPr>
          <p:spPr>
            <a:xfrm>
              <a:off x="5096256" y="3920490"/>
              <a:ext cx="59792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1930 年蔡明纬夫妇开“蔡林记”，店名取自门前两棵树。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096256" y="4244340"/>
              <a:ext cx="46146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碱水面煮后爽利不坨；标准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pH 7.2–9.2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56819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芝麻酱是灵魂：蔡林记用黑芝麻酱，摊点多用白酱。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892040"/>
              <a:ext cx="43581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一家蔡林记门店一天可卖出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5000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多碗。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9304" y="5185410"/>
              <a:ext cx="55826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F012 – F015, F052　｜　来源：维基百科、搜狐、武汉市政府网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934200" y="5448300"/>
              <a:ext cx="285750" cy="419100"/>
            </a:xfrm>
            <a:prstGeom prst="rect">
              <a:avLst/>
            </a:prstGeom>
          </p:spPr>
        </p:pic>
        <p:sp>
          <p:nvSpPr>
            <p:cNvPr id="49" name="Rectangle 49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678942" y="1866900"/>
            <a:ext cx="3721608" cy="3928301"/>
            <a:chOff x="678942" y="1866900"/>
            <a:chExt cx="3721608" cy="39283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52800" y="1866900"/>
              <a:ext cx="1047750" cy="11430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106" y="2590800"/>
              <a:ext cx="2814638" cy="236220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5311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现蒸现刮，一屉一份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88636" y="1104900"/>
            <a:ext cx="2254758" cy="1280351"/>
            <a:chOff x="5088636" y="1104900"/>
            <a:chExt cx="2254758" cy="1280351"/>
          </a:xfrm>
        </p:grpSpPr>
        <p:sp>
          <p:nvSpPr>
            <p:cNvPr id="11" name="TextBox 11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88636" y="1624965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肠粉与早茶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98542" y="21212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广州　｜　茶楼与街头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1" name="!!hud-frame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9380" y="2524125"/>
              <a:ext cx="21456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甜 (清末即分两种)</a:t>
              </a:r>
            </a:p>
          </p:txBody>
        </p:sp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726680" y="2857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不辣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0" name="TextBox 30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726680" y="3505200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清末 · 广州街头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096256" y="3920490"/>
            <a:ext cx="5615788" cy="1499616"/>
            <a:chOff x="5096256" y="3920490"/>
            <a:chExt cx="5615788" cy="1499616"/>
          </a:xfrm>
        </p:grpSpPr>
        <p:sp>
          <p:nvSpPr>
            <p:cNvPr id="42" name="TextBox 42"/>
            <p:cNvSpPr txBox="1"/>
            <p:nvPr/>
          </p:nvSpPr>
          <p:spPr>
            <a:xfrm>
              <a:off x="5096256" y="392049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传说：唐代罗定龙龛寺的“龙龛糍”，乾隆改名肠粉。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096256" y="424434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本卷把它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标注为传说性叙述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，不作定论。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56819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清末广州街头已有叫卖，当时分咸、甜两种。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89204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茶楼、酒家与夜市的经典品项，也是早餐必选。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9304" y="5185410"/>
              <a:ext cx="54657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F016 · F017 · F018　｜　来源：百度百科（罗定肠粉、肠粉）</a:t>
              </a:r>
            </a:p>
          </p:txBody>
        </p:sp>
      </p:grpSp>
      <p:grpSp>
        <p:nvGrpSpPr>
          <p:cNvPr id="60" name="!!atlas-bar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05700" y="5448300"/>
              <a:ext cx="285750" cy="419100"/>
            </a:xfrm>
            <a:prstGeom prst="rect">
              <a:avLst/>
            </a:prstGeom>
          </p:spPr>
        </p:pic>
        <p:sp>
          <p:nvSpPr>
            <p:cNvPr id="49" name="Rectangle 49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595542" y="1614013"/>
            <a:ext cx="3519258" cy="4181188"/>
            <a:chOff x="595542" y="1614013"/>
            <a:chExt cx="3519258" cy="4181188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0" y="1824038"/>
              <a:ext cx="3200400" cy="2943225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-1080000">
              <a:off x="685800" y="1714500"/>
              <a:ext cx="762000" cy="70485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19700"/>
              <a:ext cx="1428750" cy="1333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2190750" y="5219700"/>
              <a:ext cx="1428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78942" y="553116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扁粉与圆粉，长沙人多选扁粉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88636" y="1104900"/>
            <a:ext cx="1840992" cy="1280351"/>
            <a:chOff x="5088636" y="1104900"/>
            <a:chExt cx="1840992" cy="1280351"/>
          </a:xfrm>
        </p:grpSpPr>
        <p:sp>
          <p:nvSpPr>
            <p:cNvPr id="12" name="TextBox 12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88636" y="16249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长沙米粉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98542" y="212121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长沙　｜　湘菜系早点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2" name="!!hud-frame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9380" y="2524125"/>
              <a:ext cx="22667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鲜 (骨汤 猪油 酱油)</a:t>
              </a:r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726680" y="285750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726680" y="3505200"/>
              <a:ext cx="15297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1883 甘长顺技艺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096256" y="3920490"/>
            <a:ext cx="5591556" cy="1499616"/>
            <a:chOff x="5096256" y="3920490"/>
            <a:chExt cx="5591556" cy="1499616"/>
          </a:xfrm>
        </p:grpSpPr>
        <p:sp>
          <p:nvSpPr>
            <p:cNvPr id="43" name="TextBox 43"/>
            <p:cNvSpPr txBox="1"/>
            <p:nvPr/>
          </p:nvSpPr>
          <p:spPr>
            <a:xfrm>
              <a:off x="5096256" y="392049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以扁形米粉、骨汤和多样码子为特色。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24434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湖南米粉分圆粉与扁粉；长沙人多选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扁粉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，更入味。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568190"/>
              <a:ext cx="46707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“码子”即浇头，分煨码与炒码——炒码现炒。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89204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汤底以猪骨或牛骨久熬，配熟猪油、酱油调味。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9304" y="5185410"/>
              <a:ext cx="50608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F019 – F023　｜　来源：百度百科、湖南在线、澎湃新闻</a:t>
              </a:r>
            </a:p>
          </p:txBody>
        </p:sp>
      </p:grpSp>
      <p:grpSp>
        <p:nvGrpSpPr>
          <p:cNvPr id="61" name="!!atlas-bar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9" name="Image 4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77200" y="5448300"/>
              <a:ext cx="285750" cy="419100"/>
            </a:xfrm>
            <a:prstGeom prst="rect">
              <a:avLst/>
            </a:prstGeom>
          </p:spPr>
        </p:pic>
        <p:sp>
          <p:nvSpPr>
            <p:cNvPr id="50" name="Rectangle 50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678942" y="1750219"/>
            <a:ext cx="3752751" cy="4044982"/>
            <a:chOff x="678942" y="1750219"/>
            <a:chExt cx="3752751" cy="4044982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750219"/>
              <a:ext cx="3200400" cy="3090862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840000">
              <a:off x="3770748" y="2857359"/>
              <a:ext cx="571500" cy="809625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5219700"/>
              <a:ext cx="952500" cy="13335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1714500" y="5219700"/>
              <a:ext cx="95250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2743200" y="5219700"/>
              <a:ext cx="952500" cy="133350"/>
            </a:xfrm>
            <a:prstGeom prst="rect">
              <a:avLst/>
            </a:prstGeom>
            <a:solidFill>
              <a:srgbClr val="E4453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78942" y="55311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全卷唯一一条辣度拉满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088636" y="1104900"/>
            <a:ext cx="2567940" cy="1280351"/>
            <a:chOff x="5088636" y="1104900"/>
            <a:chExt cx="2567940" cy="1280351"/>
          </a:xfrm>
        </p:grpSpPr>
        <p:sp>
          <p:nvSpPr>
            <p:cNvPr id="13" name="TextBox 13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88636" y="16249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重庆小面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098542" y="21212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重庆　｜　有地方标准的一碗面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3" name="Group 43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69380" y="2524125"/>
              <a:ext cx="151961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麻 · 辣 · 鲜 · 香</a:t>
              </a:r>
            </a:p>
          </p:txBody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E4453A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726680" y="285750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以辣为主味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726680" y="3181350"/>
              <a:ext cx="13176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7 元起 (2024)</a:t>
              </a:r>
            </a:p>
          </p:txBody>
        </p:sp>
        <p:pic>
          <p:nvPicPr>
            <p:cNvPr id="37" name="Image 3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8" name="TextBox 38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726680" y="3505200"/>
              <a:ext cx="13277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2016 地方标准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096256" y="3920490"/>
            <a:ext cx="5591556" cy="1499616"/>
            <a:chOff x="5096256" y="3920490"/>
            <a:chExt cx="5591556" cy="1499616"/>
          </a:xfrm>
        </p:grpSpPr>
        <p:sp>
          <p:nvSpPr>
            <p:cNvPr id="44" name="TextBox 44"/>
            <p:cNvSpPr txBox="1"/>
            <p:nvPr/>
          </p:nvSpPr>
          <p:spPr>
            <a:xfrm>
              <a:off x="5096256" y="3920490"/>
              <a:ext cx="55334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2016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年 1 月《重庆小面烹饪技术指南》获批实施。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244340"/>
              <a:ext cx="54703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2022 年标准定义：鲜面条配时令蔬菜，沸水煮制。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568190"/>
              <a:ext cx="5591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十几种佐料：酱油、猪油、芽菜、姜蒜水、花椒面。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6256" y="4892040"/>
              <a:ext cx="47767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清汤或红汤约 7 元；带臊子的面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10–22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元。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099304" y="5185410"/>
              <a:ext cx="45610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F024 – F027　｜　来源：重庆市政府网、维基百科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50" name="Image 5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648700" y="5448300"/>
              <a:ext cx="285750" cy="419100"/>
            </a:xfrm>
            <a:prstGeom prst="rect">
              <a:avLst/>
            </a:prstGeom>
          </p:spPr>
        </p:pic>
        <p:sp>
          <p:nvSpPr>
            <p:cNvPr id="51" name="Rectangle 51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1" name="Rectangle 61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xmlns:r="http://schemas.openxmlformats.org/officeDocument/2006/relationships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 id="14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switc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78942" y="1943100"/>
            <a:ext cx="3816858" cy="3852101"/>
            <a:chOff x="678942" y="1943100"/>
            <a:chExt cx="3816858" cy="38521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943100"/>
              <a:ext cx="3810000" cy="3181350"/>
            </a:xfrm>
            <a:prstGeom prst="rect">
              <a:avLst/>
            </a:prstGeom>
          </p:spPr>
        </p:pic>
        <p:sp>
          <p:nvSpPr>
            <p:cNvPr id="7" name="Rectangle 7"/>
            <p:cNvSpPr/>
            <p:nvPr/>
          </p:nvSpPr>
          <p:spPr>
            <a:xfrm>
              <a:off x="685800" y="5219700"/>
              <a:ext cx="114300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905000" y="5219700"/>
              <a:ext cx="1143000" cy="133350"/>
            </a:xfrm>
            <a:prstGeom prst="rect">
              <a:avLst/>
            </a:prstGeom>
            <a:solidFill>
              <a:srgbClr val="C25A2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3124200" y="5219700"/>
              <a:ext cx="114300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78942" y="5531168"/>
              <a:ext cx="17038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铁圈 · 虎背 · 菊花心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88636" y="1104900"/>
            <a:ext cx="4123923" cy="1280351"/>
            <a:chOff x="5088636" y="1104900"/>
            <a:chExt cx="4123923" cy="1280351"/>
          </a:xfrm>
        </p:grpSpPr>
        <p:sp>
          <p:nvSpPr>
            <p:cNvPr id="12" name="TextBox 12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88636" y="1624965"/>
              <a:ext cx="412392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肉夹馍 · 肉丸胡辣汤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98542" y="212121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西安　｜　与河南胡辣汤是两回事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9380" y="2524125"/>
              <a:ext cx="15398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辣 (胡辣汤)</a:t>
              </a:r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726680" y="285750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可加辣</a:t>
              </a:r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726680" y="3181350"/>
              <a:ext cx="14489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4–13 元 (2024)</a:t>
              </a:r>
            </a:p>
          </p:txBody>
        </p:sp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726680" y="350520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096256" y="3920490"/>
            <a:ext cx="5301752" cy="1499616"/>
            <a:chOff x="5096256" y="3920490"/>
            <a:chExt cx="5301752" cy="1499616"/>
          </a:xfrm>
        </p:grpSpPr>
        <p:sp>
          <p:nvSpPr>
            <p:cNvPr id="43" name="TextBox 43"/>
            <p:cNvSpPr txBox="1"/>
            <p:nvPr/>
          </p:nvSpPr>
          <p:spPr>
            <a:xfrm>
              <a:off x="5096256" y="3920490"/>
              <a:ext cx="51311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白吉馍讲究“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铁圈虎背菊花心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”，三层圈型花纹。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2443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皮薄松脆内心软绵，配糜而不烂的腊汁肉。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56819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西安是肉丸胡辣汤，加大量蔬菜，配坨坨馍。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89204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老店 6 元、新店低至 4 元、品质款约 13 元。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9304" y="5185410"/>
              <a:ext cx="52987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F028 · F029 · F030　｜　来源：人民日报、澎湃新闻、网易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9" name="Image 4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0200" y="5448300"/>
              <a:ext cx="285750" cy="419100"/>
            </a:xfrm>
            <a:prstGeom prst="rect">
              <a:avLst/>
            </a:prstGeom>
          </p:spPr>
        </p:pic>
        <p:sp>
          <p:nvSpPr>
            <p:cNvPr id="50" name="Rectangle 50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78942" y="1678781"/>
            <a:ext cx="3740658" cy="4078320"/>
            <a:chOff x="678942" y="1678781"/>
            <a:chExt cx="3740658" cy="407832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1678781"/>
              <a:ext cx="3505200" cy="3157538"/>
            </a:xfrm>
            <a:prstGeom prst="rect">
              <a:avLst/>
            </a:prstGeom>
          </p:spPr>
        </p:pic>
        <p:sp>
          <p:nvSpPr>
            <p:cNvPr id="7" name="Rectangle 7"/>
            <p:cNvSpPr/>
            <p:nvPr/>
          </p:nvSpPr>
          <p:spPr>
            <a:xfrm>
              <a:off x="685800" y="5143500"/>
              <a:ext cx="685800" cy="171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447800" y="5143500"/>
              <a:ext cx="685800" cy="17145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2209800" y="5143500"/>
              <a:ext cx="685800" cy="171450"/>
            </a:xfrm>
            <a:prstGeom prst="rect">
              <a:avLst/>
            </a:prstGeom>
            <a:solidFill>
              <a:srgbClr val="E4453A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2971800" y="5143500"/>
              <a:ext cx="685800" cy="17145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3733800" y="5143500"/>
              <a:ext cx="685800" cy="171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78942" y="54930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一清二白三红四绿五黄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088636" y="1104900"/>
            <a:ext cx="2254758" cy="1280351"/>
            <a:chOff x="5088636" y="1104900"/>
            <a:chExt cx="2254758" cy="1280351"/>
          </a:xfrm>
        </p:grpSpPr>
        <p:sp>
          <p:nvSpPr>
            <p:cNvPr id="14" name="TextBox 14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No.09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088636" y="1624965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兰州牛肉面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098542" y="21212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兰州　｜　现场抻拉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4" name="Group 44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4" name="TextBox 24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69380" y="2524125"/>
              <a:ext cx="17417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辣 (辣子油红)</a:t>
              </a:r>
            </a:p>
          </p:txBody>
        </p:sp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726680" y="285750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可加辣</a:t>
              </a:r>
            </a:p>
          </p:txBody>
        </p:sp>
        <p:pic>
          <p:nvPicPr>
            <p:cNvPr id="32" name="Image 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726680" y="3181350"/>
              <a:ext cx="19941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兰州 6–8 / 一线 24 元</a:t>
              </a:r>
            </a:p>
          </p:txBody>
        </p:sp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726680" y="3505200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1915 马保子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096256" y="3920490"/>
            <a:ext cx="5535823" cy="1499616"/>
            <a:chOff x="5096256" y="3920490"/>
            <a:chExt cx="5535823" cy="1499616"/>
          </a:xfrm>
        </p:grpSpPr>
        <p:sp>
          <p:nvSpPr>
            <p:cNvPr id="45" name="TextBox 45"/>
            <p:cNvSpPr txBox="1"/>
            <p:nvPr/>
          </p:nvSpPr>
          <p:spPr>
            <a:xfrm>
              <a:off x="5096256" y="3920490"/>
              <a:ext cx="52789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1915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年马保子开面馆，推出免费“进店一碗汤”。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24434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同年把凉面改为现场抻拉，汤底换成秘制肉汤。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6256" y="456819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五色：汤清、萝卜白、辣子红、蒜苗绿、面条黄。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096256" y="4892040"/>
              <a:ext cx="55358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本地 6–7 元、高端 8 元；一线均价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24 元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(2020)。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099304" y="5185410"/>
              <a:ext cx="50608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F031 – F035　｜　来源：新浪、搜狐、澎湃新闻、央广网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51" name="Image 5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91700" y="5448300"/>
              <a:ext cx="285750" cy="419100"/>
            </a:xfrm>
            <a:prstGeom prst="rect">
              <a:avLst/>
            </a:prstGeom>
          </p:spPr>
        </p:pic>
        <p:sp>
          <p:nvSpPr>
            <p:cNvPr id="52" name="Rectangle 52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61" name="Rectangle 61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  <p:sp>
          <p:nvSpPr>
            <p:cNvPr id="62" name="Rectangle 62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78942" y="2057400"/>
            <a:ext cx="3814477" cy="3737801"/>
            <a:chOff x="678942" y="2057400"/>
            <a:chExt cx="3814477" cy="37378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8181" y="2057400"/>
              <a:ext cx="3805238" cy="24003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0400" y="4476750"/>
              <a:ext cx="1143000" cy="83820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685800" y="4953000"/>
              <a:ext cx="2286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8942" y="5188268"/>
              <a:ext cx="286698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红铜锅 · 直径约 18cm · 深约 10cm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78942" y="55311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一锅一碗，现煮现端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88636" y="1104900"/>
            <a:ext cx="2022729" cy="1280351"/>
            <a:chOff x="5088636" y="1104900"/>
            <a:chExt cx="2022729" cy="1280351"/>
          </a:xfrm>
        </p:grpSpPr>
        <p:sp>
          <p:nvSpPr>
            <p:cNvPr id="12" name="TextBox 12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No.10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88636" y="16249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小锅米线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98542" y="212121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云南　｜　一锅一碗现煮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9380" y="2524125"/>
              <a:ext cx="15398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鲜 · 爽口 (汤热)</a:t>
              </a:r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726680" y="285750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726680" y="350520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096256" y="3920490"/>
            <a:ext cx="5773293" cy="1499616"/>
            <a:chOff x="5096256" y="3920490"/>
            <a:chExt cx="5773293" cy="1499616"/>
          </a:xfrm>
        </p:grpSpPr>
        <p:sp>
          <p:nvSpPr>
            <p:cNvPr id="43" name="TextBox 43"/>
            <p:cNvSpPr txBox="1"/>
            <p:nvPr/>
          </p:nvSpPr>
          <p:spPr>
            <a:xfrm>
              <a:off x="5096256" y="3920490"/>
              <a:ext cx="52171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锅用红铜制成，直径约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18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厘米、深约 10 厘米。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24434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一锅一碗现煮，汤热、味鲜、爽口。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568190"/>
              <a:ext cx="57732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对照：蒙自过桥米线 300 多年历史，2014 年入非遗。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89204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清咸丰年间始于建水，光绪末年随铁路传到蒙自。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9304" y="5185410"/>
              <a:ext cx="47976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F036 · F037 · F038　｜　来源：澎湃新闻、百度百科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9" name="Image 4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363200" y="5448300"/>
              <a:ext cx="285750" cy="419100"/>
            </a:xfrm>
            <a:prstGeom prst="rect">
              <a:avLst/>
            </a:prstGeom>
          </p:spPr>
        </p:pic>
        <p:sp>
          <p:nvSpPr>
            <p:cNvPr id="50" name="Rectangle 50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rgbClr val="3A4266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78942" y="1676400"/>
            <a:ext cx="3816858" cy="4118801"/>
            <a:chOff x="678942" y="1676400"/>
            <a:chExt cx="3816858" cy="4118801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676400"/>
              <a:ext cx="3200400" cy="228600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09900" y="3850481"/>
              <a:ext cx="1485900" cy="1223962"/>
            </a:xfrm>
            <a:prstGeom prst="rect">
              <a:avLst/>
            </a:prstGeom>
          </p:spPr>
        </p:pic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0" y="4191000"/>
              <a:ext cx="381000" cy="409575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685800" y="5295900"/>
              <a:ext cx="1143000" cy="5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78942" y="553116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馕坑现烤，配一碗咸奶茶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88636" y="1104900"/>
            <a:ext cx="3235431" cy="1280351"/>
            <a:chOff x="5088636" y="1104900"/>
            <a:chExt cx="3235431" cy="1280351"/>
          </a:xfrm>
        </p:grpSpPr>
        <p:sp>
          <p:nvSpPr>
            <p:cNvPr id="12" name="TextBox 12"/>
            <p:cNvSpPr txBox="1"/>
            <p:nvPr/>
          </p:nvSpPr>
          <p:spPr>
            <a:xfrm>
              <a:off x="5090160" y="1104900"/>
              <a:ext cx="12296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No.11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88636" y="1624965"/>
              <a:ext cx="323543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烤包子 · 咸奶茶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98542" y="2121218"/>
              <a:ext cx="223999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新疆　｜　维吾尔语 samsa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4953000" y="2400300"/>
            <a:ext cx="6629400" cy="1409700"/>
          </a:xfrm>
          <a:prstGeom prst="snip2DiagRect">
            <a:avLst>
              <a:gd name="adj1" fmla="val 12000"/>
              <a:gd name="adj2" fmla="val 0"/>
            </a:avLst>
          </a:prstGeom>
          <a:solidFill>
            <a:schemeClr val="lt2"/>
          </a:solidFill>
          <a:ln w="19050">
            <a:solidFill>
              <a:schemeClr val="accent6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5029200" y="2476500"/>
            <a:ext cx="6477000" cy="1322070"/>
            <a:chOff x="5029200" y="2476500"/>
            <a:chExt cx="6477000" cy="1322070"/>
          </a:xfrm>
        </p:grpSpPr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9200" y="2480183"/>
              <a:ext cx="209550" cy="202183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11296650" y="2480183"/>
              <a:ext cx="209550" cy="202183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800000">
              <a:off x="11296650" y="3527933"/>
              <a:ext cx="209550" cy="202183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-5400000">
              <a:off x="5029200" y="3527933"/>
              <a:ext cx="209550" cy="202183"/>
            </a:xfrm>
            <a:prstGeom prst="rect">
              <a:avLst/>
            </a:prstGeom>
          </p:spPr>
        </p:pic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34000" y="2513558"/>
              <a:ext cx="228600" cy="211634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5670042" y="2540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9380" y="2524125"/>
              <a:ext cx="21254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咸 · 孜然 · 胡椒 · 奶香</a:t>
              </a:r>
            </a:p>
          </p:txBody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67486" y="2828925"/>
              <a:ext cx="161627" cy="22860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5670042" y="2864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辣度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77000" y="2876550"/>
              <a:ext cx="323850" cy="152400"/>
            </a:xfrm>
            <a:prstGeom prst="rect">
              <a:avLst/>
            </a:prstGeom>
            <a:solidFill>
              <a:srgbClr val="7BD455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58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7239000" y="28765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726680" y="2857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不辣</a:t>
              </a:r>
            </a:p>
          </p:txBody>
        </p:sp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34000" y="3152775"/>
              <a:ext cx="228600" cy="22860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5670042" y="3188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477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858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239000" y="320040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726680" y="318135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34000" y="3476625"/>
              <a:ext cx="228600" cy="228600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5670042" y="3511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年代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6477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6858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7239000" y="3524250"/>
              <a:ext cx="323850" cy="1524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726680" y="3505200"/>
              <a:ext cx="8260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096256" y="3920490"/>
            <a:ext cx="5652135" cy="1499616"/>
            <a:chOff x="5096256" y="3920490"/>
            <a:chExt cx="5652135" cy="1499616"/>
          </a:xfrm>
        </p:grpSpPr>
        <p:sp>
          <p:nvSpPr>
            <p:cNvPr id="43" name="TextBox 43"/>
            <p:cNvSpPr txBox="1"/>
            <p:nvPr/>
          </p:nvSpPr>
          <p:spPr>
            <a:xfrm>
              <a:off x="5096256" y="3920490"/>
              <a:ext cx="5652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维吾尔语称 samsa（萨木萨），流行于新疆与中亚。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096256" y="42443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死面擀薄包羊肉洋葱孜然，贴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馕坑壁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烤制。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096256" y="456819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成品金黄，皮脆肉嫩多汁；奶茶多为咸口。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096256" y="4892040"/>
              <a:ext cx="50851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需求量大，店家每天第一炉常备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1000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个以上。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099304" y="5185410"/>
              <a:ext cx="50608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F039 – F042　｜　来源：维基百科、喀什地区行署、搜狐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5105400" y="5448300"/>
            <a:ext cx="6229350" cy="685800"/>
            <a:chOff x="5105400" y="5448300"/>
            <a:chExt cx="6229350" cy="685800"/>
          </a:xfrm>
        </p:grpSpPr>
        <p:pic>
          <p:nvPicPr>
            <p:cNvPr id="49" name="Image 4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934700" y="5448300"/>
              <a:ext cx="285750" cy="419100"/>
            </a:xfrm>
            <a:prstGeom prst="rect">
              <a:avLst/>
            </a:prstGeom>
          </p:spPr>
        </p:pic>
        <p:sp>
          <p:nvSpPr>
            <p:cNvPr id="50" name="Rectangle 50"/>
            <p:cNvSpPr/>
            <p:nvPr/>
          </p:nvSpPr>
          <p:spPr>
            <a:xfrm>
              <a:off x="5105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5676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2" name="Rectangle 52"/>
            <p:cNvSpPr/>
            <p:nvPr/>
          </p:nvSpPr>
          <p:spPr>
            <a:xfrm>
              <a:off x="6248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3" name="Rectangle 53"/>
            <p:cNvSpPr/>
            <p:nvPr/>
          </p:nvSpPr>
          <p:spPr>
            <a:xfrm>
              <a:off x="6819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7391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7962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8534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7" name="Rectangle 57"/>
            <p:cNvSpPr/>
            <p:nvPr/>
          </p:nvSpPr>
          <p:spPr>
            <a:xfrm>
              <a:off x="9105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8" name="Rectangle 58"/>
            <p:cNvSpPr/>
            <p:nvPr/>
          </p:nvSpPr>
          <p:spPr>
            <a:xfrm>
              <a:off x="96774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10248900" y="5905500"/>
              <a:ext cx="514350" cy="2286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10820400" y="5905500"/>
              <a:ext cx="514350" cy="2286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92836" y="824865"/>
            <a:ext cx="7585424" cy="991552"/>
            <a:chOff x="592836" y="824865"/>
            <a:chExt cx="7585424" cy="991552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8248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两处争议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8170" y="1376362"/>
              <a:ext cx="75800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起点是 2011 年 6 月微博的一句话，此后分成咸党与甜党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609600" y="1905000"/>
            <a:ext cx="4191000" cy="3238500"/>
          </a:xfrm>
          <a:prstGeom prst="bracketPair">
            <a:avLst>
              <a:gd name="adj" fmla="val 6000"/>
            </a:avLst>
          </a:prstGeom>
          <a:noFill/>
          <a:ln w="38100">
            <a:solidFill>
              <a:schemeClr val="accent3"/>
            </a:solidFill>
          </a:ln>
        </p:spPr>
      </p:sp>
      <p:sp>
        <p:nvSpPr>
          <p:cNvPr id="10" name="Freeform 10"/>
          <p:cNvSpPr/>
          <p:nvPr/>
        </p:nvSpPr>
        <p:spPr>
          <a:xfrm>
            <a:off x="7391400" y="1905000"/>
            <a:ext cx="4191000" cy="3238500"/>
          </a:xfrm>
          <a:prstGeom prst="bracketPair">
            <a:avLst>
              <a:gd name="adj" fmla="val 6000"/>
            </a:avLst>
          </a:prstGeom>
          <a:noFill/>
          <a:ln w="38100">
            <a:solidFill>
              <a:schemeClr val="accent2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02970" y="2195512"/>
            <a:ext cx="2926080" cy="2414588"/>
            <a:chOff x="902970" y="2195512"/>
            <a:chExt cx="2926080" cy="2414588"/>
          </a:xfrm>
        </p:grpSpPr>
        <p:sp>
          <p:nvSpPr>
            <p:cNvPr id="11" name="TextBox 11"/>
            <p:cNvSpPr txBox="1"/>
            <p:nvPr/>
          </p:nvSpPr>
          <p:spPr>
            <a:xfrm>
              <a:off x="902970" y="2195512"/>
              <a:ext cx="16001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咸党 · 北方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7542" y="27689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称呼　豆腐脑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7542" y="3168968"/>
              <a:ext cx="20128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配料　酱油、香菜或葱花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7542" y="356901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工艺　卤水点，细腻，勺子轻碰即碎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7542" y="39690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定位　当早餐吃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914400" y="4476750"/>
              <a:ext cx="1905000" cy="1333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4927765" y="2002631"/>
            <a:ext cx="2158835" cy="3236119"/>
            <a:chOff x="4927765" y="2002631"/>
            <a:chExt cx="2158835" cy="3236119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05400" y="2002631"/>
              <a:ext cx="1981200" cy="1633538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-1440000">
              <a:off x="4993037" y="3428588"/>
              <a:ext cx="685800" cy="466725"/>
            </a:xfrm>
            <a:prstGeom prst="rect">
              <a:avLst/>
            </a:prstGeom>
          </p:spPr>
        </p:pic>
        <p:sp>
          <p:nvSpPr>
            <p:cNvPr id="20" name="Freeform 20"/>
            <p:cNvSpPr/>
            <p:nvPr/>
          </p:nvSpPr>
          <p:spPr>
            <a:xfrm>
              <a:off x="6096000" y="3810000"/>
              <a:ext cx="9525" cy="590550"/>
            </a:xfrm>
            <a:custGeom>
              <a:avLst/>
              <a:gdLst/>
              <a:ahLst/>
              <a:cxnLst/>
              <a:rect l="l" t="t" r="r" b="b"/>
              <a:pathLst>
                <a:path w="9525" h="590550">
                  <a:moveTo>
                    <a:pt x="0" y="0"/>
                  </a:moveTo>
                  <a:lnTo>
                    <a:pt x="0" y="590550"/>
                  </a:lnTo>
                </a:path>
              </a:pathLst>
            </a:custGeom>
            <a:noFill/>
            <a:ln w="38100">
              <a:solidFill>
                <a:schemeClr val="accent6"/>
              </a:solidFill>
              <a:prstDash val="lgDash"/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35848" y="4476750"/>
              <a:ext cx="529828" cy="762000"/>
            </a:xfrm>
            <a:prstGeom prst="rect">
              <a:avLst/>
            </a:prstGeom>
          </p:spPr>
        </p:pic>
      </p:grpSp>
      <p:grpSp>
        <p:nvGrpSpPr>
          <p:cNvPr id="29" name="Group 29"/>
          <p:cNvGrpSpPr/>
          <p:nvPr/>
        </p:nvGrpSpPr>
        <p:grpSpPr>
          <a:xfrm>
            <a:off x="7684770" y="2195512"/>
            <a:ext cx="2744343" cy="2414588"/>
            <a:chOff x="7684770" y="2195512"/>
            <a:chExt cx="2744343" cy="2414588"/>
          </a:xfrm>
        </p:grpSpPr>
        <p:sp>
          <p:nvSpPr>
            <p:cNvPr id="23" name="TextBox 23"/>
            <p:cNvSpPr txBox="1"/>
            <p:nvPr/>
          </p:nvSpPr>
          <p:spPr>
            <a:xfrm>
              <a:off x="7684770" y="2195512"/>
              <a:ext cx="16001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甜党 · 南方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89342" y="276891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称呼　豆花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89342" y="31689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配料　红豆或白糖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89342" y="356901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工艺　石膏点，紧实，筷子能夹起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89342" y="396906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定位　当甜品吃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696200" y="4476750"/>
              <a:ext cx="190500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598170" y="5395912"/>
            <a:ext cx="8923401" cy="900494"/>
            <a:chOff x="598170" y="5395912"/>
            <a:chExt cx="8923401" cy="900494"/>
          </a:xfrm>
        </p:grpSpPr>
        <p:sp>
          <p:nvSpPr>
            <p:cNvPr id="30" name="TextBox 30"/>
            <p:cNvSpPr txBox="1"/>
            <p:nvPr/>
          </p:nvSpPr>
          <p:spPr>
            <a:xfrm>
              <a:off x="598170" y="5395912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另一处：胡辣汤的南北之别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2742" y="5797868"/>
              <a:ext cx="89188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河南多是</a:t>
              </a:r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肉丁</a:t>
              </a: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胡辣汤，陕西是</a:t>
              </a:r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肉丸</a:t>
              </a: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胡辣汤；河南内部又分逍遥镇、北舞渡、开封素三派，逍遥镇以胡椒为主角。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3504" y="6061710"/>
              <a:ext cx="73186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F046 – F051　｜　来源：知乎、搜狐、澎湃新闻　·　粽子甜咸不属早餐范围，本卷不收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1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00"/>
                            </p:stCondLst>
                            <p:childTnLst>
                              <p:par>
                                <p:cTn xmlns:p="http://schemas.openxmlformats.org/presentationml/2006/main"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92836" y="824865"/>
            <a:ext cx="6850590" cy="798386"/>
            <a:chOff x="592836" y="824865"/>
            <a:chExt cx="6850590" cy="798386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824865"/>
              <a:ext cx="560215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图鉴总表 · No.01 – No.11</a:t>
              </a:r>
            </a:p>
          </p:txBody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0" y="882625"/>
              <a:ext cx="323850" cy="3112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602742" y="1359218"/>
              <a:ext cx="68406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价格与年代只在取得可核来源时填写，其余一律标 </a:t>
              </a: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 DATA</a:t>
              </a: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；来源年份跨 2020–2026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609600" y="1714500"/>
            <a:ext cx="10972800" cy="3956875"/>
            <a:chOff x="609600" y="1714500"/>
            <a:chExt cx="10972800" cy="3956875"/>
          </a:xfrm>
        </p:grpSpPr>
        <p:sp>
          <p:nvSpPr>
            <p:cNvPr id="10" name="Rectangle 10"/>
            <p:cNvSpPr/>
            <p:nvPr/>
          </p:nvSpPr>
          <p:spPr>
            <a:xfrm>
              <a:off x="609600" y="1714500"/>
              <a:ext cx="109728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0955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609600" y="2419350"/>
              <a:ext cx="10972800" cy="323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27432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09600" y="3067050"/>
              <a:ext cx="10972800" cy="323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33909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3714750"/>
              <a:ext cx="10972800" cy="323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09600" y="40386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09600" y="4362450"/>
              <a:ext cx="10972800" cy="323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09600" y="46863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09600" y="5010150"/>
              <a:ext cx="10972800" cy="323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334000"/>
              <a:ext cx="10972800" cy="32385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609600" y="2095500"/>
              <a:ext cx="10972800" cy="3562350"/>
            </a:xfrm>
            <a:custGeom>
              <a:avLst/>
              <a:gdLst/>
              <a:ahLst/>
              <a:cxnLst/>
              <a:rect l="l" t="t" r="r" b="b"/>
              <a:pathLst>
                <a:path w="10972800" h="3562350">
                  <a:moveTo>
                    <a:pt x="0" y="0"/>
                  </a:moveTo>
                  <a:lnTo>
                    <a:pt x="10972800" y="0"/>
                  </a:lnTo>
                  <a:moveTo>
                    <a:pt x="0" y="323850"/>
                  </a:moveTo>
                  <a:lnTo>
                    <a:pt x="10972800" y="323850"/>
                  </a:lnTo>
                  <a:moveTo>
                    <a:pt x="0" y="647700"/>
                  </a:moveTo>
                  <a:lnTo>
                    <a:pt x="10972800" y="647700"/>
                  </a:lnTo>
                  <a:moveTo>
                    <a:pt x="0" y="971550"/>
                  </a:moveTo>
                  <a:lnTo>
                    <a:pt x="10972800" y="971550"/>
                  </a:lnTo>
                  <a:moveTo>
                    <a:pt x="0" y="1295400"/>
                  </a:moveTo>
                  <a:lnTo>
                    <a:pt x="10972800" y="1295400"/>
                  </a:lnTo>
                  <a:moveTo>
                    <a:pt x="0" y="1619250"/>
                  </a:moveTo>
                  <a:lnTo>
                    <a:pt x="10972800" y="1619250"/>
                  </a:lnTo>
                  <a:moveTo>
                    <a:pt x="0" y="1943100"/>
                  </a:moveTo>
                  <a:lnTo>
                    <a:pt x="10972800" y="1943100"/>
                  </a:lnTo>
                  <a:moveTo>
                    <a:pt x="0" y="2266950"/>
                  </a:moveTo>
                  <a:lnTo>
                    <a:pt x="10972800" y="2266950"/>
                  </a:lnTo>
                  <a:moveTo>
                    <a:pt x="0" y="2590800"/>
                  </a:moveTo>
                  <a:lnTo>
                    <a:pt x="10972800" y="2590800"/>
                  </a:lnTo>
                  <a:moveTo>
                    <a:pt x="0" y="2914650"/>
                  </a:moveTo>
                  <a:lnTo>
                    <a:pt x="10972800" y="2914650"/>
                  </a:lnTo>
                  <a:moveTo>
                    <a:pt x="0" y="3238500"/>
                  </a:moveTo>
                  <a:lnTo>
                    <a:pt x="10972800" y="3238500"/>
                  </a:lnTo>
                  <a:moveTo>
                    <a:pt x="0" y="3562350"/>
                  </a:moveTo>
                  <a:lnTo>
                    <a:pt x="10972800" y="356235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97992" y="18259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编号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55242" y="18259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名称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364992" y="18259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城市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222242" y="1825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碳水主料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27242" y="1825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口味标签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317992" y="1825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定型年代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841992" y="1825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C2C"/>
                  </a:solidFill>
                  <a:latin typeface="+mn-lt"/>
                  <a:ea typeface="+mn-ea"/>
                  <a:cs typeface="+mn-cs"/>
                </a:rPr>
                <a:t>可核价格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7992" y="21688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555242" y="2168842"/>
              <a:ext cx="9496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豆汁 · 焦圈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364992" y="21688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北京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222242" y="21688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绿豆残渣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127242" y="216884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发酵酸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317992" y="2168842"/>
              <a:ext cx="6497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 1753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841992" y="216884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97992" y="249269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No.02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555242" y="24926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煎饼馃子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364992" y="24926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天津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222242" y="2492692"/>
              <a:ext cx="12040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绿豆面+小米面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127242" y="2492692"/>
              <a:ext cx="9496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可加辣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317992" y="249269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1933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841992" y="2492692"/>
              <a:ext cx="13403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10 元 (2026)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97992" y="28165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No.03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555242" y="28165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四大金刚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364992" y="28165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上海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222242" y="2816542"/>
              <a:ext cx="13040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面粉+糯米+豆浆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127242" y="2816542"/>
              <a:ext cx="11586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甜 · 清淡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317992" y="281654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1912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841992" y="281654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97992" y="314039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No.04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555242" y="314039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热干面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3364992" y="31403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武汉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4222242" y="314039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碱水面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127242" y="3140392"/>
              <a:ext cx="9496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芝麻酱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317992" y="314039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1930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841992" y="3140392"/>
              <a:ext cx="14040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4.5–6 元 (2025)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97992" y="34642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No.05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555242" y="34642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肠粉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3364992" y="34642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广州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4222242" y="34642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米浆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6127242" y="3464242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甜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317992" y="34642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清末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9841992" y="346424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697992" y="378809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No.06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555242" y="37880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长沙米粉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3364992" y="37880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长沙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4222242" y="37880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扁形米粉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6127242" y="3788092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鲜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8317992" y="378809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1883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9841992" y="378809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697992" y="41119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No.07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555242" y="4111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重庆小面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3364992" y="41119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重庆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4222242" y="41119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碱水鲜面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6127242" y="4111942"/>
              <a:ext cx="136765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麻 · 辣 · 鲜 · 香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8317992" y="4111942"/>
              <a:ext cx="831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2016 标准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9841992" y="4111942"/>
              <a:ext cx="118592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元起 (2024)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697992" y="443579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No.08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555242" y="4435792"/>
              <a:ext cx="12040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肉夹馍/胡辣汤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3364992" y="44357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西安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4222242" y="443579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白吉馍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6127242" y="4435792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辣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8317992" y="443579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9841992" y="4435792"/>
              <a:ext cx="13040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4–13 元 (2024)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697992" y="47596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No.09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1555242" y="4759642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兰州牛肉面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3364992" y="47596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兰州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4222242" y="475964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手工拉面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6127242" y="4759642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辣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8317992" y="4759642"/>
              <a:ext cx="4135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1915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9841992" y="4759642"/>
              <a:ext cx="11950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6–8 元 / 24 元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697992" y="508349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No.10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1555242" y="50834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小锅米线</a:t>
              </a:r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3364992" y="50834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云南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4222242" y="508349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米线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6127242" y="5083492"/>
              <a:ext cx="7679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鲜 · 爽口</a:t>
              </a:r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8317992" y="508349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9841992" y="508349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697992" y="5407342"/>
              <a:ext cx="527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No.11</a:t>
              </a:r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1555242" y="5407342"/>
              <a:ext cx="11313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烤包子 · 奶茶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3364992" y="5407342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新疆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4222242" y="5407342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死面皮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6127242" y="5407342"/>
              <a:ext cx="13403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咸 · 孜然 · 奶香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8317992" y="540734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9841992" y="5407342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603504" y="5756910"/>
            <a:ext cx="9595333" cy="501396"/>
            <a:chOff x="603504" y="5756910"/>
            <a:chExt cx="9595333" cy="501396"/>
          </a:xfrm>
        </p:grpSpPr>
        <p:sp>
          <p:nvSpPr>
            <p:cNvPr id="108" name="TextBox 108"/>
            <p:cNvSpPr txBox="1"/>
            <p:nvPr/>
          </p:nvSpPr>
          <p:spPr>
            <a:xfrm>
              <a:off x="603504" y="5756910"/>
              <a:ext cx="70151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价格来源年份：2020（兰州一线均价）· 2024（重庆、西安）· 2025（武汉）· 2026（天津报道）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603504" y="6023610"/>
              <a:ext cx="95953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Fact IDs: F001, F002, F004, F007 – F012, F015, F017, F019, F023, F024, F027, F029 – F031, F034 – F036, F039, F042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6248400"/>
            <a:ext cx="12192000" cy="609600"/>
            <a:chOff x="0" y="6248400"/>
            <a:chExt cx="12192000" cy="609600"/>
          </a:xfrm>
        </p:grpSpPr>
        <p:sp>
          <p:nvSpPr>
            <p:cNvPr id="2" name="Rectangle 2"/>
            <p:cNvSpPr/>
            <p:nvPr/>
          </p:nvSpPr>
          <p:spPr>
            <a:xfrm>
              <a:off x="0" y="6248400"/>
              <a:ext cx="12192000" cy="609600"/>
            </a:xfrm>
            <a:prstGeom prst="rect">
              <a:avLst/>
            </a:prstGeom>
            <a:solidFill>
              <a:srgbClr val="23274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6248400"/>
              <a:ext cx="12192000" cy="38100"/>
            </a:xfrm>
            <a:prstGeom prst="rect">
              <a:avLst/>
            </a:prstGeom>
            <a:solidFill>
              <a:srgbClr val="3A4266"/>
            </a:solidFill>
            <a:ln>
              <a:noFill/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6248400"/>
              <a:ext cx="12192000" cy="609600"/>
            </a:xfrm>
            <a:custGeom>
              <a:avLst/>
              <a:gdLst/>
              <a:ahLst/>
              <a:cxnLst/>
              <a:rect l="l" t="t" r="r" b="b"/>
              <a:pathLst>
                <a:path w="12192000" h="609600">
                  <a:moveTo>
                    <a:pt x="609600" y="0"/>
                  </a:moveTo>
                  <a:lnTo>
                    <a:pt x="609600" y="609600"/>
                  </a:lnTo>
                  <a:moveTo>
                    <a:pt x="1219200" y="0"/>
                  </a:moveTo>
                  <a:lnTo>
                    <a:pt x="1219200" y="609600"/>
                  </a:lnTo>
                  <a:moveTo>
                    <a:pt x="1828800" y="0"/>
                  </a:moveTo>
                  <a:lnTo>
                    <a:pt x="1828800" y="609600"/>
                  </a:lnTo>
                  <a:moveTo>
                    <a:pt x="2438400" y="0"/>
                  </a:moveTo>
                  <a:lnTo>
                    <a:pt x="2438400" y="609600"/>
                  </a:lnTo>
                  <a:moveTo>
                    <a:pt x="3048000" y="0"/>
                  </a:moveTo>
                  <a:lnTo>
                    <a:pt x="3048000" y="609600"/>
                  </a:lnTo>
                  <a:moveTo>
                    <a:pt x="3657600" y="0"/>
                  </a:moveTo>
                  <a:lnTo>
                    <a:pt x="3657600" y="609600"/>
                  </a:lnTo>
                  <a:moveTo>
                    <a:pt x="4267200" y="0"/>
                  </a:moveTo>
                  <a:lnTo>
                    <a:pt x="4267200" y="609600"/>
                  </a:lnTo>
                  <a:moveTo>
                    <a:pt x="4876800" y="0"/>
                  </a:moveTo>
                  <a:lnTo>
                    <a:pt x="4876800" y="609600"/>
                  </a:lnTo>
                  <a:moveTo>
                    <a:pt x="5486400" y="0"/>
                  </a:moveTo>
                  <a:lnTo>
                    <a:pt x="5486400" y="609600"/>
                  </a:lnTo>
                  <a:moveTo>
                    <a:pt x="6096000" y="0"/>
                  </a:moveTo>
                  <a:lnTo>
                    <a:pt x="6096000" y="609600"/>
                  </a:lnTo>
                  <a:moveTo>
                    <a:pt x="6705600" y="0"/>
                  </a:moveTo>
                  <a:lnTo>
                    <a:pt x="6705600" y="609600"/>
                  </a:lnTo>
                  <a:moveTo>
                    <a:pt x="7315200" y="0"/>
                  </a:moveTo>
                  <a:lnTo>
                    <a:pt x="7315200" y="609600"/>
                  </a:lnTo>
                  <a:moveTo>
                    <a:pt x="7924800" y="0"/>
                  </a:moveTo>
                  <a:lnTo>
                    <a:pt x="7924800" y="609600"/>
                  </a:lnTo>
                  <a:moveTo>
                    <a:pt x="8534400" y="0"/>
                  </a:moveTo>
                  <a:lnTo>
                    <a:pt x="8534400" y="609600"/>
                  </a:lnTo>
                  <a:moveTo>
                    <a:pt x="9144000" y="0"/>
                  </a:moveTo>
                  <a:lnTo>
                    <a:pt x="9144000" y="609600"/>
                  </a:lnTo>
                  <a:moveTo>
                    <a:pt x="9753600" y="0"/>
                  </a:moveTo>
                  <a:lnTo>
                    <a:pt x="9753600" y="609600"/>
                  </a:lnTo>
                  <a:moveTo>
                    <a:pt x="10363200" y="0"/>
                  </a:moveTo>
                  <a:lnTo>
                    <a:pt x="10363200" y="609600"/>
                  </a:lnTo>
                  <a:moveTo>
                    <a:pt x="10972800" y="0"/>
                  </a:moveTo>
                  <a:lnTo>
                    <a:pt x="10972800" y="609600"/>
                  </a:lnTo>
                  <a:moveTo>
                    <a:pt x="11582400" y="0"/>
                  </a:moveTo>
                  <a:lnTo>
                    <a:pt x="11582400" y="609600"/>
                  </a:lnTo>
                  <a:moveTo>
                    <a:pt x="0" y="304800"/>
                  </a:moveTo>
                  <a:lnTo>
                    <a:pt x="12192000" y="304800"/>
                  </a:lnTo>
                </a:path>
              </a:pathLst>
            </a:custGeom>
            <a:noFill/>
            <a:ln w="19050">
              <a:solidFill>
                <a:srgbClr val="3A4266"/>
              </a:solidFill>
            </a:ln>
          </p:spPr>
        </p:sp>
      </p:grpSp>
      <p:sp>
        <p:nvSpPr>
          <p:cNvPr id="6" name="Freeform 6"/>
          <p:cNvSpPr/>
          <p:nvPr/>
        </p:nvSpPr>
        <p:spPr>
          <a:xfrm>
            <a:off x="1866900" y="1600200"/>
            <a:ext cx="495300" cy="495300"/>
          </a:xfrm>
          <a:prstGeom prst="star5">
            <a:avLst/>
          </a:prstGeom>
          <a:solidFill>
            <a:schemeClr val="accent2"/>
          </a:solidFill>
          <a:ln w="19050">
            <a:solidFill>
              <a:srgbClr val="0F1020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753600" y="1600200"/>
            <a:ext cx="495300" cy="495300"/>
          </a:xfrm>
          <a:prstGeom prst="star5">
            <a:avLst/>
          </a:prstGeom>
          <a:solidFill>
            <a:schemeClr val="accent2"/>
          </a:solidFill>
          <a:ln w="19050">
            <a:solidFill>
              <a:srgbClr val="0F1020"/>
            </a:solidFill>
          </a:ln>
        </p:spPr>
      </p:sp>
      <p:sp>
        <p:nvSpPr>
          <p:cNvPr id="8" name="Freeform 8"/>
          <p:cNvSpPr/>
          <p:nvPr/>
        </p:nvSpPr>
        <p:spPr>
          <a:xfrm>
            <a:off x="10591800" y="2400300"/>
            <a:ext cx="342900" cy="342900"/>
          </a:xfrm>
          <a:prstGeom prst="star5">
            <a:avLst/>
          </a:prstGeom>
          <a:solidFill>
            <a:schemeClr val="accent1"/>
          </a:solidFill>
          <a:ln w="19050">
            <a:solidFill>
              <a:srgbClr val="0F1020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2857500" y="1164431"/>
            <a:ext cx="6477000" cy="1595438"/>
            <a:chOff x="2857500" y="1164431"/>
            <a:chExt cx="6477000" cy="1595438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57500" y="1164431"/>
              <a:ext cx="6477000" cy="1595438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742950" y="3234690"/>
            <a:ext cx="5099274" cy="1604772"/>
            <a:chOff x="742950" y="3234690"/>
            <a:chExt cx="5099274" cy="1604772"/>
          </a:xfrm>
        </p:grpSpPr>
        <p:sp>
          <p:nvSpPr>
            <p:cNvPr id="11" name="TextBox 11"/>
            <p:cNvSpPr txBox="1"/>
            <p:nvPr/>
          </p:nvSpPr>
          <p:spPr>
            <a:xfrm>
              <a:off x="742950" y="3234690"/>
              <a:ext cx="509927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图鉴完成 </a:t>
              </a:r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11 / 11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9808" y="3970020"/>
              <a:ext cx="4108704" cy="8694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 条不同的碳水，同一件事：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一天，从一碗热的开始。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17942" y="3111818"/>
            <a:ext cx="2978772" cy="949833"/>
            <a:chOff x="7917942" y="3111818"/>
            <a:chExt cx="2978772" cy="949833"/>
          </a:xfrm>
        </p:grpSpPr>
        <p:sp>
          <p:nvSpPr>
            <p:cNvPr id="14" name="TextBox 14"/>
            <p:cNvSpPr txBox="1"/>
            <p:nvPr/>
          </p:nvSpPr>
          <p:spPr>
            <a:xfrm>
              <a:off x="7917942" y="31118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取数规则：数字均标注来源年份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17942" y="3454718"/>
              <a:ext cx="29787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未取得可核来源的字段显示 </a:t>
              </a:r>
              <a:r>
                <a:rPr lang="zh-CN" sz="13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NO DATA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17942" y="3797618"/>
              <a:ext cx="26852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覆盖 11 座城市与地区，权重相同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905750" y="4152900"/>
            <a:ext cx="3238500" cy="2064543"/>
            <a:chOff x="7905750" y="4152900"/>
            <a:chExt cx="3238500" cy="2064543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5750" y="5107781"/>
              <a:ext cx="3238500" cy="1109662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2500" y="4152900"/>
              <a:ext cx="723900" cy="952500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82150" y="4248150"/>
              <a:ext cx="504825" cy="857250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>
            <a:off x="762000" y="5314950"/>
            <a:ext cx="6648450" cy="666750"/>
            <a:chOff x="762000" y="5314950"/>
            <a:chExt cx="6648450" cy="66675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000" y="5314950"/>
              <a:ext cx="247650" cy="22860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1116330" y="5343525"/>
              <a:ext cx="15600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11 / 11 收录完成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620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13716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19812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25908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32004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38100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4196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0292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6388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248400" y="5715000"/>
              <a:ext cx="552450" cy="266700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rgbClr val="0F1020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858000" y="5715000"/>
              <a:ext cx="552450" cy="266700"/>
            </a:xfrm>
            <a:prstGeom prst="rect">
              <a:avLst/>
            </a:prstGeom>
            <a:solidFill>
              <a:schemeClr val="accent2"/>
            </a:solidFill>
            <a:ln w="19050">
              <a:solidFill>
                <a:srgbClr val="0F1020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xmlns:r="http://schemas.openxmlformats.org/officeDocument/2006/relationships"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 id="8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onfirmation_00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1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00"/>
                            </p:stCondLst>
                            <p:childTnLst>
                              <p:par>
                                <p:cTn xmlns:p="http://schemas.openxmlformats.org/presentationml/2006/main"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900"/>
                            </p:stCondLst>
                            <p:childTnLst>
                              <p:par>
                                <p:cTn xmlns:p="http://schemas.openxmlformats.org/presentationml/2006/main"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pixel_breakfast_atlas">
  <a:themeElements>
    <a:clrScheme name="ppt169_pixel_breakfast_atlas">
      <a:dk1>
        <a:srgbClr val="F4F0E6"/>
      </a:dk1>
      <a:lt1>
        <a:srgbClr val="1A1C2C"/>
      </a:lt1>
      <a:dk2>
        <a:srgbClr val="1F497D"/>
      </a:dk2>
      <a:lt2>
        <a:srgbClr val="2B2F4A"/>
      </a:lt2>
      <a:accent1>
        <a:srgbClr val="EF8A3C"/>
      </a:accent1>
      <a:accent2>
        <a:srgbClr val="FFCD4D"/>
      </a:accent2>
      <a:accent3>
        <a:srgbClr val="41A6B5"/>
      </a:accent3>
      <a:accent4>
        <a:srgbClr val="EF8A3C"/>
      </a:accent4>
      <a:accent5>
        <a:srgbClr val="A0A8C0"/>
      </a:accent5>
      <a:accent6>
        <a:srgbClr val="4A5578"/>
      </a:accent6>
      <a:hlink>
        <a:srgbClr val="FFCD4D"/>
      </a:hlink>
      <a:folHlink>
        <a:srgbClr val="41A6B5"/>
      </a:folHlink>
    </a:clrScheme>
    <a:fontScheme name="ppt169_pixel_breakfast_atlas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pixel_breakfast_atl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pixel_breakfast_atlas">
  <a:themeElements>
    <a:clrScheme name="ppt169_pixel_breakfast_atlas">
      <a:dk1>
        <a:srgbClr val="F4F0E6"/>
      </a:dk1>
      <a:lt1>
        <a:srgbClr val="1A1C2C"/>
      </a:lt1>
      <a:dk2>
        <a:srgbClr val="1F497D"/>
      </a:dk2>
      <a:lt2>
        <a:srgbClr val="2B2F4A"/>
      </a:lt2>
      <a:accent1>
        <a:srgbClr val="EF8A3C"/>
      </a:accent1>
      <a:accent2>
        <a:srgbClr val="FFCD4D"/>
      </a:accent2>
      <a:accent3>
        <a:srgbClr val="41A6B5"/>
      </a:accent3>
      <a:accent4>
        <a:srgbClr val="EF8A3C"/>
      </a:accent4>
      <a:accent5>
        <a:srgbClr val="A0A8C0"/>
      </a:accent5>
      <a:accent6>
        <a:srgbClr val="4A5578"/>
      </a:accent6>
      <a:hlink>
        <a:srgbClr val="FFCD4D"/>
      </a:hlink>
      <a:folHlink>
        <a:srgbClr val="41A6B5"/>
      </a:folHlink>
    </a:clrScheme>
    <a:fontScheme name="ppt169_pixel_breakfast_atlas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pixel_breakfast_atl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2026-09-03T03:04:18Z</dcterms:created>
  <dcterms:modified xsi:type="dcterms:W3CDTF">2026-09-03T03:04:18Z</dcterms:modified>
  <cp:category/>
  <cp:contentStatus/>
</cp:coreProperties>
</file>