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ppt169_sub2_marathon_quick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ppt169_sub2_marathon_quick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168d1f24fefd4e3c.jpg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d9f1bb1dc79c3291.jpg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d8325109a5f08cb8.jpg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385382254f90f57c.jpg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ver-photo"/>
          <p:cNvPicPr>
            <a:picLocks noChangeAspect="1"/>
          </p:cNvPicPr>
          <p:nvPr/>
        </p:nvPicPr>
        <p:blipFill>
          <a:blip r:embed="rId2"/>
          <a:srcRect l="0" t="7911" r="0" b="79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ver-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E1216">
                  <a:alpha val="94000"/>
                </a:srgbClr>
              </a:gs>
              <a:gs pos="42000">
                <a:srgbClr val="0E1216">
                  <a:alpha val="72000"/>
                </a:srgbClr>
              </a:gs>
              <a:gs pos="70000">
                <a:srgbClr val="0E1216">
                  <a:alpha val="18000"/>
                </a:srgbClr>
              </a:gs>
              <a:gs pos="100000">
                <a:srgbClr val="0E1216">
                  <a:alpha val="0"/>
                </a:srgbClr>
              </a:gs>
            </a:gsLst>
            <a:lin ang="0" scaled="1"/>
          </a:gradFill>
          <a:ln>
            <a:noFill/>
          </a:ln>
        </p:spPr>
      </p:sp>
      <p:sp>
        <p:nvSpPr>
          <p:cNvPr id="4" name="cover-floor"/>
          <p:cNvSpPr/>
          <p:nvPr/>
        </p:nvSpPr>
        <p:spPr>
          <a:xfrm>
            <a:off x="0" y="4572000"/>
            <a:ext cx="12192000" cy="2286000"/>
          </a:xfrm>
          <a:prstGeom prst="rect">
            <a:avLst/>
          </a:prstGeom>
          <a:gradFill>
            <a:gsLst>
              <a:gs pos="0">
                <a:srgbClr val="0E1216">
                  <a:alpha val="0"/>
                </a:srgbClr>
              </a:gs>
              <a:gs pos="100000">
                <a:srgbClr val="0E1216">
                  <a:alpha val="85000"/>
                </a:srgbClr>
              </a:gs>
            </a:gsLst>
            <a:lin ang="5400000" scaled="1"/>
          </a:gradFill>
          <a:ln>
            <a:noFill/>
          </a:ln>
        </p:spPr>
      </p:sp>
      <p:grpSp>
        <p:nvGrpSpPr>
          <p:cNvPr id="6" name="cover-kicker"/>
          <p:cNvGrpSpPr/>
          <p:nvPr/>
        </p:nvGrpSpPr>
        <p:grpSpPr>
          <a:xfrm>
            <a:off x="565785" y="1212056"/>
            <a:ext cx="4742337" cy="220028"/>
            <a:chOff x="565785" y="1212056"/>
            <a:chExt cx="4742337" cy="220028"/>
          </a:xfrm>
        </p:grpSpPr>
        <p:sp>
          <p:nvSpPr>
            <p:cNvPr id="5" name="TextBox 5"/>
            <p:cNvSpPr txBox="1"/>
            <p:nvPr/>
          </p:nvSpPr>
          <p:spPr>
            <a:xfrm>
              <a:off x="565785" y="1212056"/>
              <a:ext cx="4742337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spc="225" dirty="0">
                  <a:solidFill>
                    <a:srgbClr val="7CFF4F"/>
                  </a:solidFill>
                  <a:latin typeface="Consolas"/>
                  <a:ea typeface="Microsoft YaHei"/>
                  <a:cs typeface="Consolas"/>
                </a:rPr>
                <a:t>2019.10.12 · 维也纳 · INEOS 1:59 CHALLENGE</a:t>
              </a:r>
            </a:p>
          </p:txBody>
        </p:sp>
      </p:grpSp>
      <p:grpSp>
        <p:nvGrpSpPr>
          <p:cNvPr id="8" name="cover-hero"/>
          <p:cNvGrpSpPr/>
          <p:nvPr/>
        </p:nvGrpSpPr>
        <p:grpSpPr>
          <a:xfrm>
            <a:off x="514350" y="1684020"/>
            <a:ext cx="4652927" cy="1619250"/>
            <a:chOff x="514350" y="1684020"/>
            <a:chExt cx="4652927" cy="1619250"/>
          </a:xfrm>
        </p:grpSpPr>
        <p:sp>
          <p:nvSpPr>
            <p:cNvPr id="7" name="TextBox 7"/>
            <p:cNvSpPr txBox="1"/>
            <p:nvPr/>
          </p:nvSpPr>
          <p:spPr>
            <a:xfrm>
              <a:off x="514350" y="1684020"/>
              <a:ext cx="4652927" cy="16192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400" dirty="0">
                  <a:solidFill>
                    <a:srgbClr val="F2F4F5"/>
                  </a:solidFill>
                  <a:latin typeface="+mj-lt"/>
                  <a:ea typeface="+mj-ea"/>
                  <a:cs typeface="+mj-cs"/>
                </a:rPr>
                <a:t>1:59:40</a:t>
              </a:r>
            </a:p>
          </p:txBody>
        </p:sp>
      </p:grpSp>
      <p:grpSp>
        <p:nvGrpSpPr>
          <p:cNvPr id="10" name="cover-laser"/>
          <p:cNvGrpSpPr/>
          <p:nvPr/>
        </p:nvGrpSpPr>
        <p:grpSpPr>
          <a:xfrm>
            <a:off x="0" y="3048000"/>
            <a:ext cx="12192000" cy="28575"/>
            <a:chOff x="0" y="3048000"/>
            <a:chExt cx="12192000" cy="28575"/>
          </a:xfrm>
        </p:grpSpPr>
        <p:sp>
          <p:nvSpPr>
            <p:cNvPr id="9" name="Rectangle 9"/>
            <p:cNvSpPr/>
            <p:nvPr/>
          </p:nvSpPr>
          <p:spPr>
            <a:xfrm>
              <a:off x="0" y="3048000"/>
              <a:ext cx="12192000" cy="28575"/>
            </a:xfrm>
            <a:prstGeom prst="rect">
              <a:avLst/>
            </a:prstGeom>
            <a:solidFill>
              <a:srgbClr val="7CFF4F"/>
            </a:solidFill>
            <a:ln>
              <a:noFill/>
            </a:ln>
            <a:effectLst>
              <a:glow rad="28575">
                <a:srgbClr val="7CFF4F">
                  <a:alpha val="70000"/>
                </a:srgbClr>
              </a:glow>
            </a:effectLst>
          </p:spPr>
        </p:sp>
      </p:grpSp>
      <p:grpSp>
        <p:nvGrpSpPr>
          <p:cNvPr id="13" name="cover-title"/>
          <p:cNvGrpSpPr/>
          <p:nvPr/>
        </p:nvGrpSpPr>
        <p:grpSpPr>
          <a:xfrm>
            <a:off x="552450" y="3331845"/>
            <a:ext cx="5813298" cy="1384744"/>
            <a:chOff x="552450" y="3331845"/>
            <a:chExt cx="5813298" cy="1384744"/>
          </a:xfrm>
        </p:grpSpPr>
        <p:sp>
          <p:nvSpPr>
            <p:cNvPr id="11" name="TextBox 11"/>
            <p:cNvSpPr txBox="1"/>
            <p:nvPr/>
          </p:nvSpPr>
          <p:spPr>
            <a:xfrm>
              <a:off x="552450" y="3331845"/>
              <a:ext cx="5813298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00" dirty="0">
                  <a:solidFill>
                    <a:srgbClr val="F2F4F5"/>
                  </a:solidFill>
                  <a:latin typeface="+mj-lt"/>
                  <a:ea typeface="+mj-ea"/>
                  <a:cs typeface="+mj-cs"/>
                </a:rPr>
                <a:t>人类跑进两小时的那一天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63118" y="4070032"/>
              <a:ext cx="5045964" cy="6465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6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配速、兔子阵型、跑鞋、补给、赛道与天气</a:t>
              </a:r>
              <a:br/>
              <a:r>
                <a:rPr lang="zh-CN" sz="16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——每一秒是从哪里省出来的，又为什么不算世界纪录</a:t>
              </a:r>
            </a:p>
          </p:txBody>
        </p:sp>
      </p:grpSp>
      <p:grpSp>
        <p:nvGrpSpPr>
          <p:cNvPr id="15" name="cover-meta"/>
          <p:cNvGrpSpPr/>
          <p:nvPr/>
        </p:nvGrpSpPr>
        <p:grpSpPr>
          <a:xfrm>
            <a:off x="565785" y="6107906"/>
            <a:ext cx="2178949" cy="220028"/>
            <a:chOff x="565785" y="6107906"/>
            <a:chExt cx="2178949" cy="220028"/>
          </a:xfrm>
        </p:grpSpPr>
        <p:sp>
          <p:nvSpPr>
            <p:cNvPr id="14" name="TextBox 14"/>
            <p:cNvSpPr txBox="1"/>
            <p:nvPr/>
          </p:nvSpPr>
          <p:spPr>
            <a:xfrm>
              <a:off x="565785" y="6107906"/>
              <a:ext cx="2178949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spc="150" dirty="0">
                  <a:solidFill>
                    <a:srgbClr val="9AA7B2"/>
                  </a:solidFill>
                  <a:latin typeface="Consolas"/>
                  <a:ea typeface="Microsoft YaHei"/>
                  <a:cs typeface="Consolas"/>
                </a:rPr>
                <a:t>跑步社团分享 · 科学拆解篇</a:t>
              </a:r>
            </a:p>
          </p:txBody>
        </p:sp>
      </p:grpSp>
      <p:grpSp>
        <p:nvGrpSpPr>
          <p:cNvPr id="17" name="cover-credit"/>
          <p:cNvGrpSpPr/>
          <p:nvPr/>
        </p:nvGrpSpPr>
        <p:grpSpPr>
          <a:xfrm>
            <a:off x="8486597" y="6562249"/>
            <a:ext cx="3424606" cy="190690"/>
            <a:chOff x="8486597" y="6562249"/>
            <a:chExt cx="3424606" cy="190690"/>
          </a:xfrm>
        </p:grpSpPr>
        <p:sp>
          <p:nvSpPr>
            <p:cNvPr id="16" name="TextBox 16"/>
            <p:cNvSpPr txBox="1"/>
            <p:nvPr/>
          </p:nvSpPr>
          <p:spPr>
            <a:xfrm>
              <a:off x="8486597" y="6562249"/>
              <a:ext cx="342460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照片 © Triathlet 79 / Wikimedia Commons / CC BY-SA 4.0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8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2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page-header"/>
          <p:cNvGrpSpPr/>
          <p:nvPr/>
        </p:nvGrpSpPr>
        <p:grpSpPr>
          <a:xfrm>
            <a:off x="556260" y="469106"/>
            <a:ext cx="5947029" cy="860584"/>
            <a:chOff x="556260" y="469106"/>
            <a:chExt cx="5947029" cy="860584"/>
          </a:xfrm>
        </p:grpSpPr>
        <p:sp>
          <p:nvSpPr>
            <p:cNvPr id="2" name="TextBox 2"/>
            <p:cNvSpPr txBox="1"/>
            <p:nvPr/>
          </p:nvSpPr>
          <p:spPr>
            <a:xfrm>
              <a:off x="565785" y="469106"/>
              <a:ext cx="907631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spc="225" dirty="0">
                  <a:solidFill>
                    <a:srgbClr val="7CFF4F"/>
                  </a:solidFill>
                  <a:latin typeface="Consolas"/>
                  <a:ea typeface="Microsoft YaHei"/>
                  <a:cs typeface="Consolas"/>
                </a:rPr>
                <a:t>01 / 配速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56260" y="742950"/>
              <a:ext cx="594702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F2F4F5"/>
                  </a:solidFill>
                  <a:latin typeface="+mj-lt"/>
                  <a:ea typeface="+mj-ea"/>
                  <a:cs typeface="+mj-cs"/>
                </a:rPr>
                <a:t>两小时，意味着每公里都要 2:50</a:t>
              </a:r>
            </a:p>
          </p:txBody>
        </p:sp>
        <p:sp>
          <p:nvSpPr>
            <p:cNvPr id="4" name="Rectangle 4"/>
            <p:cNvSpPr/>
            <p:nvPr/>
          </p:nvSpPr>
          <p:spPr>
            <a:xfrm>
              <a:off x="571500" y="1219200"/>
              <a:ext cx="762000" cy="28575"/>
            </a:xfrm>
            <a:prstGeom prst="rect">
              <a:avLst/>
            </a:prstGeom>
            <a:solidFill>
              <a:srgbClr val="7CFF4F"/>
            </a:solidFill>
            <a:ln>
              <a:noFill/>
            </a:ln>
          </p:spPr>
        </p:sp>
      </p:grpSp>
      <p:grpSp>
        <p:nvGrpSpPr>
          <p:cNvPr id="9" name="pace-hero"/>
          <p:cNvGrpSpPr/>
          <p:nvPr/>
        </p:nvGrpSpPr>
        <p:grpSpPr>
          <a:xfrm>
            <a:off x="552450" y="1790700"/>
            <a:ext cx="3966675" cy="1733550"/>
            <a:chOff x="552450" y="1790700"/>
            <a:chExt cx="3966675" cy="1733550"/>
          </a:xfrm>
        </p:grpSpPr>
        <p:sp>
          <p:nvSpPr>
            <p:cNvPr id="6" name="TextBox 6"/>
            <p:cNvSpPr txBox="1"/>
            <p:nvPr/>
          </p:nvSpPr>
          <p:spPr>
            <a:xfrm>
              <a:off x="552450" y="1790700"/>
              <a:ext cx="2863505" cy="1733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0" dirty="0">
                  <a:solidFill>
                    <a:srgbClr val="7CFF4F"/>
                  </a:solidFill>
                  <a:effectLst>
                    <a:glow rad="57150">
                      <a:srgbClr val="7CFF4F">
                        <a:alpha val="40000"/>
                      </a:srgbClr>
                    </a:glow>
                  </a:effectLst>
                  <a:latin typeface="+mj-lt"/>
                  <a:ea typeface="+mj-ea"/>
                  <a:cs typeface="+mj-cs"/>
                </a:rPr>
                <a:t>2:50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800094" y="2551748"/>
              <a:ext cx="719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/ 公里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63118" y="3022282"/>
              <a:ext cx="27235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42.195 公里，一步都不能慢</a:t>
              </a:r>
            </a:p>
          </p:txBody>
        </p:sp>
      </p:grpSp>
      <p:grpSp>
        <p:nvGrpSpPr>
          <p:cNvPr id="19" name="pace-translations"/>
          <p:cNvGrpSpPr/>
          <p:nvPr/>
        </p:nvGrpSpPr>
        <p:grpSpPr>
          <a:xfrm>
            <a:off x="564642" y="3740468"/>
            <a:ext cx="4231319" cy="1978533"/>
            <a:chOff x="564642" y="3740468"/>
            <a:chExt cx="4231319" cy="1978533"/>
          </a:xfrm>
        </p:grpSpPr>
        <p:grpSp>
          <p:nvGrpSpPr>
            <p:cNvPr id="12" name="pace-mile"/>
            <p:cNvGrpSpPr/>
            <p:nvPr/>
          </p:nvGrpSpPr>
          <p:grpSpPr>
            <a:xfrm>
              <a:off x="564642" y="3740468"/>
              <a:ext cx="2557821" cy="530733"/>
              <a:chOff x="564642" y="3740468"/>
              <a:chExt cx="2557821" cy="530733"/>
            </a:xfrm>
          </p:grpSpPr>
          <p:sp>
            <p:nvSpPr>
              <p:cNvPr id="10" name="TextBox 10"/>
              <p:cNvSpPr txBox="1"/>
              <p:nvPr/>
            </p:nvSpPr>
            <p:spPr>
              <a:xfrm>
                <a:off x="564642" y="3740468"/>
                <a:ext cx="107687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7CFF4F"/>
                    </a:solidFill>
                    <a:latin typeface="Consolas"/>
                    <a:ea typeface="Microsoft YaHei"/>
                    <a:cs typeface="Consolas"/>
                  </a:rPr>
                  <a:t>4:34 / 英里</a:t>
                </a: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564642" y="4007168"/>
                <a:ext cx="255782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C9D3DB"/>
                    </a:solidFill>
                    <a:latin typeface="+mn-lt"/>
                    <a:ea typeface="+mn-ea"/>
                    <a:cs typeface="+mn-cs"/>
                  </a:rPr>
                  <a:t>领跑车设定的配速（SI，2019）</a:t>
                </a:r>
              </a:p>
            </p:txBody>
          </p:sp>
        </p:grpSp>
        <p:grpSp>
          <p:nvGrpSpPr>
            <p:cNvPr id="15" name="pace-100m"/>
            <p:cNvGrpSpPr/>
            <p:nvPr/>
          </p:nvGrpSpPr>
          <p:grpSpPr>
            <a:xfrm>
              <a:off x="564642" y="4464368"/>
              <a:ext cx="3617179" cy="530733"/>
              <a:chOff x="564642" y="4464368"/>
              <a:chExt cx="3617179" cy="530733"/>
            </a:xfrm>
          </p:grpSpPr>
          <p:sp>
            <p:nvSpPr>
              <p:cNvPr id="13" name="TextBox 13"/>
              <p:cNvSpPr txBox="1"/>
              <p:nvPr/>
            </p:nvSpPr>
            <p:spPr>
              <a:xfrm>
                <a:off x="564642" y="4464368"/>
                <a:ext cx="157665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7CFF4F"/>
                    </a:solidFill>
                    <a:latin typeface="Consolas"/>
                    <a:ea typeface="Microsoft YaHei"/>
                    <a:cs typeface="Consolas"/>
                  </a:rPr>
                  <a:t>≈ 17 秒 / 100 米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564642" y="4731068"/>
                <a:ext cx="361717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C9D3DB"/>
                    </a:solidFill>
                    <a:latin typeface="+mn-lt"/>
                    <a:ea typeface="+mn-ea"/>
                    <a:cs typeface="+mn-cs"/>
                  </a:rPr>
                  <a:t>由 2:50/公里换算；相当于连续 422 个 100 米</a:t>
                </a:r>
              </a:p>
            </p:txBody>
          </p:sp>
        </p:grpSp>
        <p:grpSp>
          <p:nvGrpSpPr>
            <p:cNvPr id="18" name="pace-band"/>
            <p:cNvGrpSpPr/>
            <p:nvPr/>
          </p:nvGrpSpPr>
          <p:grpSpPr>
            <a:xfrm>
              <a:off x="564642" y="5188268"/>
              <a:ext cx="4231319" cy="530733"/>
              <a:chOff x="564642" y="5188268"/>
              <a:chExt cx="4231319" cy="530733"/>
            </a:xfrm>
          </p:grpSpPr>
          <p:sp>
            <p:nvSpPr>
              <p:cNvPr id="16" name="TextBox 16"/>
              <p:cNvSpPr txBox="1"/>
              <p:nvPr/>
            </p:nvSpPr>
            <p:spPr>
              <a:xfrm>
                <a:off x="564642" y="5188268"/>
                <a:ext cx="111322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7CFF4F"/>
                    </a:solidFill>
                    <a:latin typeface="Consolas"/>
                    <a:ea typeface="Consolas"/>
                    <a:cs typeface="Consolas"/>
                  </a:rPr>
                  <a:t>2:48 – 2:52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564642" y="5454968"/>
                <a:ext cx="423131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C9D3DB"/>
                    </a:solidFill>
                    <a:latin typeface="+mn-lt"/>
                    <a:ea typeface="+mn-ea"/>
                    <a:cs typeface="+mn-cs"/>
                  </a:rPr>
                  <a:t>每一公里分段都落在这 4 秒窗口里（INEOS，2019）</a:t>
                </a:r>
              </a:p>
            </p:txBody>
          </p:sp>
        </p:grpSp>
      </p:grpSp>
      <p:grpSp>
        <p:nvGrpSpPr>
          <p:cNvPr id="22" name="split-chart-title"/>
          <p:cNvGrpSpPr/>
          <p:nvPr/>
        </p:nvGrpSpPr>
        <p:grpSpPr>
          <a:xfrm>
            <a:off x="6278118" y="1631632"/>
            <a:ext cx="4218370" cy="549974"/>
            <a:chOff x="6278118" y="1631632"/>
            <a:chExt cx="4218370" cy="549974"/>
          </a:xfrm>
        </p:grpSpPr>
        <p:sp>
          <p:nvSpPr>
            <p:cNvPr id="20" name="TextBox 20"/>
            <p:cNvSpPr txBox="1"/>
            <p:nvPr/>
          </p:nvSpPr>
          <p:spPr>
            <a:xfrm>
              <a:off x="6278118" y="1631632"/>
              <a:ext cx="35327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前 20 公里：每 5 公里比匀速差几秒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80404" y="1946910"/>
              <a:ext cx="42160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0 线 = 14:10（2:50 × 5）；正值偏慢、负值偏快，单位：秒</a:t>
              </a:r>
            </a:p>
          </p:txBody>
        </p:sp>
      </p:grpSp>
      <p:grpSp>
        <p:nvGrpSpPr>
          <p:cNvPr id="57" name="split-deviation"/>
          <p:cNvGrpSpPr/>
          <p:nvPr/>
        </p:nvGrpSpPr>
        <p:grpSpPr>
          <a:xfrm>
            <a:off x="6030430" y="2315528"/>
            <a:ext cx="5399570" cy="3390328"/>
            <a:chOff x="6030430" y="2315528"/>
            <a:chExt cx="5399570" cy="3390328"/>
          </a:xfrm>
        </p:grpSpPr>
        <p:grpSp>
          <p:nvGrpSpPr>
            <p:cNvPr id="56" name="split-deviation-chartArea"/>
            <p:cNvGrpSpPr/>
            <p:nvPr/>
          </p:nvGrpSpPr>
          <p:grpSpPr>
            <a:xfrm>
              <a:off x="6030430" y="2315528"/>
              <a:ext cx="5399570" cy="3390328"/>
              <a:chOff x="6030430" y="2315528"/>
              <a:chExt cx="5399570" cy="3390328"/>
            </a:xfrm>
          </p:grpSpPr>
          <p:grpSp>
            <p:nvGrpSpPr>
              <p:cNvPr id="29" name="split-grid"/>
              <p:cNvGrpSpPr/>
              <p:nvPr/>
            </p:nvGrpSpPr>
            <p:grpSpPr>
              <a:xfrm>
                <a:off x="6286500" y="2381250"/>
                <a:ext cx="5143500" cy="2962275"/>
                <a:chOff x="6286500" y="2381250"/>
                <a:chExt cx="5143500" cy="2962275"/>
              </a:xfrm>
            </p:grpSpPr>
            <p:sp>
              <p:nvSpPr>
                <p:cNvPr id="23" name="Line 23"/>
                <p:cNvSpPr/>
                <p:nvPr/>
              </p:nvSpPr>
              <p:spPr>
                <a:xfrm>
                  <a:off x="6286500" y="2381250"/>
                  <a:ext cx="51435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3500" h="9525">
                      <a:moveTo>
                        <a:pt x="0" y="0"/>
                      </a:moveTo>
                      <a:lnTo>
                        <a:pt x="5143500" y="0"/>
                      </a:lnTo>
                    </a:path>
                  </a:pathLst>
                </a:custGeom>
                <a:noFill/>
                <a:ln w="9525">
                  <a:solidFill>
                    <a:srgbClr val="26313B"/>
                  </a:solidFill>
                </a:ln>
              </p:spPr>
            </p:sp>
            <p:sp>
              <p:nvSpPr>
                <p:cNvPr id="24" name="Line 24"/>
                <p:cNvSpPr/>
                <p:nvPr/>
              </p:nvSpPr>
              <p:spPr>
                <a:xfrm>
                  <a:off x="6286500" y="2873407"/>
                  <a:ext cx="51435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3500" h="9525">
                      <a:moveTo>
                        <a:pt x="0" y="0"/>
                      </a:moveTo>
                      <a:lnTo>
                        <a:pt x="5143500" y="0"/>
                      </a:lnTo>
                    </a:path>
                  </a:pathLst>
                </a:custGeom>
                <a:noFill/>
                <a:ln w="9525">
                  <a:solidFill>
                    <a:srgbClr val="26313B"/>
                  </a:solidFill>
                </a:ln>
              </p:spPr>
            </p:sp>
            <p:sp>
              <p:nvSpPr>
                <p:cNvPr id="25" name="Line 25"/>
                <p:cNvSpPr/>
                <p:nvPr/>
              </p:nvSpPr>
              <p:spPr>
                <a:xfrm>
                  <a:off x="6286500" y="3365468"/>
                  <a:ext cx="51435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3500" h="9525">
                      <a:moveTo>
                        <a:pt x="0" y="0"/>
                      </a:moveTo>
                      <a:lnTo>
                        <a:pt x="5143500" y="0"/>
                      </a:lnTo>
                    </a:path>
                  </a:pathLst>
                </a:custGeom>
                <a:noFill/>
                <a:ln w="9525">
                  <a:solidFill>
                    <a:srgbClr val="26313B"/>
                  </a:solidFill>
                </a:ln>
              </p:spPr>
            </p:sp>
            <p:sp>
              <p:nvSpPr>
                <p:cNvPr id="26" name="Line 26"/>
                <p:cNvSpPr/>
                <p:nvPr/>
              </p:nvSpPr>
              <p:spPr>
                <a:xfrm>
                  <a:off x="6286500" y="4349782"/>
                  <a:ext cx="51435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3500" h="9525">
                      <a:moveTo>
                        <a:pt x="0" y="0"/>
                      </a:moveTo>
                      <a:lnTo>
                        <a:pt x="5143500" y="0"/>
                      </a:lnTo>
                    </a:path>
                  </a:pathLst>
                </a:custGeom>
                <a:noFill/>
                <a:ln w="9525">
                  <a:solidFill>
                    <a:srgbClr val="26313B"/>
                  </a:solidFill>
                </a:ln>
              </p:spPr>
            </p:sp>
            <p:sp>
              <p:nvSpPr>
                <p:cNvPr id="27" name="Line 27"/>
                <p:cNvSpPr/>
                <p:nvPr/>
              </p:nvSpPr>
              <p:spPr>
                <a:xfrm>
                  <a:off x="6286500" y="4841843"/>
                  <a:ext cx="51435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3500" h="9525">
                      <a:moveTo>
                        <a:pt x="0" y="0"/>
                      </a:moveTo>
                      <a:lnTo>
                        <a:pt x="5143500" y="0"/>
                      </a:lnTo>
                    </a:path>
                  </a:pathLst>
                </a:custGeom>
                <a:noFill/>
                <a:ln w="9525">
                  <a:solidFill>
                    <a:srgbClr val="26313B"/>
                  </a:solidFill>
                </a:ln>
              </p:spPr>
            </p:sp>
            <p:sp>
              <p:nvSpPr>
                <p:cNvPr id="28" name="Line 28"/>
                <p:cNvSpPr/>
                <p:nvPr/>
              </p:nvSpPr>
              <p:spPr>
                <a:xfrm>
                  <a:off x="6286500" y="5334000"/>
                  <a:ext cx="51435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3500" h="9525">
                      <a:moveTo>
                        <a:pt x="0" y="0"/>
                      </a:moveTo>
                      <a:lnTo>
                        <a:pt x="5143500" y="0"/>
                      </a:lnTo>
                    </a:path>
                  </a:pathLst>
                </a:custGeom>
                <a:noFill/>
                <a:ln w="9525">
                  <a:solidFill>
                    <a:srgbClr val="26313B"/>
                  </a:solidFill>
                </a:ln>
              </p:spPr>
            </p:sp>
          </p:grpSp>
          <p:grpSp>
            <p:nvGrpSpPr>
              <p:cNvPr id="32" name="split-axis"/>
              <p:cNvGrpSpPr/>
              <p:nvPr/>
            </p:nvGrpSpPr>
            <p:grpSpPr>
              <a:xfrm>
                <a:off x="6286500" y="2381250"/>
                <a:ext cx="5143500" cy="2952750"/>
                <a:chOff x="6286500" y="2381250"/>
                <a:chExt cx="5143500" cy="2952750"/>
              </a:xfrm>
            </p:grpSpPr>
            <p:sp>
              <p:nvSpPr>
                <p:cNvPr id="30" name="Line 30"/>
                <p:cNvSpPr/>
                <p:nvPr/>
              </p:nvSpPr>
              <p:spPr>
                <a:xfrm>
                  <a:off x="6286500" y="2381250"/>
                  <a:ext cx="9525" cy="2952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952750">
                      <a:moveTo>
                        <a:pt x="0" y="0"/>
                      </a:moveTo>
                      <a:lnTo>
                        <a:pt x="0" y="2952750"/>
                      </a:lnTo>
                    </a:path>
                  </a:pathLst>
                </a:custGeom>
                <a:noFill/>
                <a:ln w="19050">
                  <a:solidFill>
                    <a:srgbClr val="3A4652"/>
                  </a:solidFill>
                </a:ln>
              </p:spPr>
            </p:sp>
            <p:sp>
              <p:nvSpPr>
                <p:cNvPr id="31" name="Line 31"/>
                <p:cNvSpPr/>
                <p:nvPr/>
              </p:nvSpPr>
              <p:spPr>
                <a:xfrm>
                  <a:off x="6286500" y="3857625"/>
                  <a:ext cx="51435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3500" h="9525">
                      <a:moveTo>
                        <a:pt x="0" y="0"/>
                      </a:moveTo>
                      <a:lnTo>
                        <a:pt x="5143500" y="0"/>
                      </a:lnTo>
                    </a:path>
                  </a:pathLst>
                </a:custGeom>
                <a:noFill/>
                <a:ln w="19050">
                  <a:solidFill>
                    <a:srgbClr val="3A4652"/>
                  </a:solidFill>
                </a:ln>
              </p:spPr>
            </p:sp>
          </p:grpSp>
          <p:grpSp>
            <p:nvGrpSpPr>
              <p:cNvPr id="40" name="Group 40"/>
              <p:cNvGrpSpPr/>
              <p:nvPr/>
            </p:nvGrpSpPr>
            <p:grpSpPr>
              <a:xfrm>
                <a:off x="6030430" y="2315528"/>
                <a:ext cx="166154" cy="3158109"/>
                <a:chOff x="6030430" y="2315528"/>
                <a:chExt cx="166154" cy="3158109"/>
              </a:xfrm>
            </p:grpSpPr>
            <p:sp>
              <p:nvSpPr>
                <p:cNvPr id="33" name="TextBox 33"/>
                <p:cNvSpPr txBox="1"/>
                <p:nvPr/>
              </p:nvSpPr>
              <p:spPr>
                <a:xfrm>
                  <a:off x="6108173" y="2315528"/>
                  <a:ext cx="88411" cy="2053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050" dirty="0">
                      <a:solidFill>
                        <a:srgbClr val="9AA7B2"/>
                      </a:solidFill>
                      <a:latin typeface="Consolas"/>
                      <a:ea typeface="Consolas"/>
                      <a:cs typeface="Consolas"/>
                    </a:rPr>
                    <a:t>6</a:t>
                  </a:r>
                </a:p>
              </p:txBody>
            </p:sp>
            <p:sp>
              <p:nvSpPr>
                <p:cNvPr id="34" name="TextBox 34"/>
                <p:cNvSpPr txBox="1"/>
                <p:nvPr/>
              </p:nvSpPr>
              <p:spPr>
                <a:xfrm>
                  <a:off x="6108173" y="2807684"/>
                  <a:ext cx="88411" cy="2053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050" dirty="0">
                      <a:solidFill>
                        <a:srgbClr val="9AA7B2"/>
                      </a:solidFill>
                      <a:latin typeface="Consolas"/>
                      <a:ea typeface="Consolas"/>
                      <a:cs typeface="Consolas"/>
                    </a:rPr>
                    <a:t>4</a:t>
                  </a:r>
                </a:p>
              </p:txBody>
            </p:sp>
            <p:sp>
              <p:nvSpPr>
                <p:cNvPr id="35" name="TextBox 35"/>
                <p:cNvSpPr txBox="1"/>
                <p:nvPr/>
              </p:nvSpPr>
              <p:spPr>
                <a:xfrm>
                  <a:off x="6108173" y="3299746"/>
                  <a:ext cx="88411" cy="2053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050" dirty="0">
                      <a:solidFill>
                        <a:srgbClr val="9AA7B2"/>
                      </a:solidFill>
                      <a:latin typeface="Consolas"/>
                      <a:ea typeface="Consolas"/>
                      <a:cs typeface="Consolas"/>
                    </a:rPr>
                    <a:t>2</a:t>
                  </a:r>
                </a:p>
              </p:txBody>
            </p:sp>
            <p:sp>
              <p:nvSpPr>
                <p:cNvPr id="36" name="TextBox 36"/>
                <p:cNvSpPr txBox="1"/>
                <p:nvPr/>
              </p:nvSpPr>
              <p:spPr>
                <a:xfrm>
                  <a:off x="6108173" y="3791902"/>
                  <a:ext cx="88411" cy="2053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050" dirty="0">
                      <a:solidFill>
                        <a:srgbClr val="9AA7B2"/>
                      </a:solidFill>
                      <a:latin typeface="Consolas"/>
                      <a:ea typeface="Consolas"/>
                      <a:cs typeface="Consolas"/>
                    </a:rPr>
                    <a:t>0</a:t>
                  </a:r>
                </a:p>
              </p:txBody>
            </p:sp>
            <p:sp>
              <p:nvSpPr>
                <p:cNvPr id="37" name="TextBox 37"/>
                <p:cNvSpPr txBox="1"/>
                <p:nvPr/>
              </p:nvSpPr>
              <p:spPr>
                <a:xfrm>
                  <a:off x="6030430" y="4284059"/>
                  <a:ext cx="166154" cy="2053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050" dirty="0">
                      <a:solidFill>
                        <a:srgbClr val="9AA7B2"/>
                      </a:solidFill>
                      <a:latin typeface="Consolas"/>
                      <a:ea typeface="Consolas"/>
                      <a:cs typeface="Consolas"/>
                    </a:rPr>
                    <a:t>-2</a:t>
                  </a:r>
                </a:p>
              </p:txBody>
            </p:sp>
            <p:sp>
              <p:nvSpPr>
                <p:cNvPr id="38" name="TextBox 38"/>
                <p:cNvSpPr txBox="1"/>
                <p:nvPr/>
              </p:nvSpPr>
              <p:spPr>
                <a:xfrm>
                  <a:off x="6030430" y="4776121"/>
                  <a:ext cx="166154" cy="2053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050" dirty="0">
                      <a:solidFill>
                        <a:srgbClr val="9AA7B2"/>
                      </a:solidFill>
                      <a:latin typeface="Consolas"/>
                      <a:ea typeface="Consolas"/>
                      <a:cs typeface="Consolas"/>
                    </a:rPr>
                    <a:t>-4</a:t>
                  </a:r>
                </a:p>
              </p:txBody>
            </p:sp>
            <p:sp>
              <p:nvSpPr>
                <p:cNvPr id="39" name="TextBox 39"/>
                <p:cNvSpPr txBox="1"/>
                <p:nvPr/>
              </p:nvSpPr>
              <p:spPr>
                <a:xfrm>
                  <a:off x="6030430" y="5268278"/>
                  <a:ext cx="166154" cy="2053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050" dirty="0">
                      <a:solidFill>
                        <a:srgbClr val="9AA7B2"/>
                      </a:solidFill>
                      <a:latin typeface="Consolas"/>
                      <a:ea typeface="Consolas"/>
                      <a:cs typeface="Consolas"/>
                    </a:rPr>
                    <a:t>-6</a:t>
                  </a:r>
                </a:p>
              </p:txBody>
            </p:sp>
          </p:grpSp>
          <p:grpSp>
            <p:nvGrpSpPr>
              <p:cNvPr id="45" name="Group 45"/>
              <p:cNvGrpSpPr/>
              <p:nvPr/>
            </p:nvGrpSpPr>
            <p:grpSpPr>
              <a:xfrm>
                <a:off x="6643688" y="2873407"/>
                <a:ext cx="4429124" cy="1968436"/>
                <a:chOff x="6643688" y="2873407"/>
                <a:chExt cx="4429124" cy="1968436"/>
              </a:xfrm>
            </p:grpSpPr>
            <p:sp>
              <p:nvSpPr>
                <p:cNvPr id="41" name="Rectangle 41"/>
                <p:cNvSpPr/>
                <p:nvPr/>
              </p:nvSpPr>
              <p:spPr>
                <a:xfrm>
                  <a:off x="6643688" y="2873407"/>
                  <a:ext cx="571500" cy="984218"/>
                </a:xfrm>
                <a:prstGeom prst="rect">
                  <a:avLst/>
                </a:prstGeom>
                <a:solidFill>
                  <a:srgbClr val="7CFF4F"/>
                </a:solidFill>
                <a:ln>
                  <a:noFill/>
                </a:ln>
              </p:spPr>
            </p:sp>
            <p:sp>
              <p:nvSpPr>
                <p:cNvPr id="42" name="Rectangle 42"/>
                <p:cNvSpPr/>
                <p:nvPr/>
              </p:nvSpPr>
              <p:spPr>
                <a:xfrm>
                  <a:off x="7929562" y="2873407"/>
                  <a:ext cx="571500" cy="984218"/>
                </a:xfrm>
                <a:prstGeom prst="rect">
                  <a:avLst/>
                </a:prstGeom>
                <a:solidFill>
                  <a:srgbClr val="7CFF4F"/>
                </a:solidFill>
                <a:ln>
                  <a:noFill/>
                </a:ln>
              </p:spPr>
            </p:sp>
            <p:sp>
              <p:nvSpPr>
                <p:cNvPr id="43" name="Rectangle 43"/>
                <p:cNvSpPr/>
                <p:nvPr/>
              </p:nvSpPr>
              <p:spPr>
                <a:xfrm>
                  <a:off x="9215438" y="3857625"/>
                  <a:ext cx="571500" cy="984218"/>
                </a:xfrm>
                <a:prstGeom prst="rect">
                  <a:avLst/>
                </a:prstGeom>
                <a:solidFill>
                  <a:srgbClr val="7CFF4F"/>
                </a:solidFill>
                <a:ln>
                  <a:noFill/>
                </a:ln>
              </p:spPr>
            </p:sp>
            <p:sp>
              <p:nvSpPr>
                <p:cNvPr id="44" name="Rectangle 44"/>
                <p:cNvSpPr/>
                <p:nvPr/>
              </p:nvSpPr>
              <p:spPr>
                <a:xfrm>
                  <a:off x="10501312" y="3119438"/>
                  <a:ext cx="571500" cy="738188"/>
                </a:xfrm>
                <a:prstGeom prst="rect">
                  <a:avLst/>
                </a:prstGeom>
                <a:solidFill>
                  <a:srgbClr val="7CFF4F"/>
                </a:solidFill>
                <a:ln>
                  <a:noFill/>
                </a:ln>
              </p:spPr>
            </p:sp>
          </p:grpSp>
          <p:grpSp>
            <p:nvGrpSpPr>
              <p:cNvPr id="50" name="Group 50"/>
              <p:cNvGrpSpPr/>
              <p:nvPr/>
            </p:nvGrpSpPr>
            <p:grpSpPr>
              <a:xfrm>
                <a:off x="6872602" y="2635568"/>
                <a:ext cx="3971296" cy="2530983"/>
                <a:chOff x="6872602" y="2635568"/>
                <a:chExt cx="3971296" cy="2530983"/>
              </a:xfrm>
            </p:grpSpPr>
            <p:sp>
              <p:nvSpPr>
                <p:cNvPr id="46" name="TextBox 46"/>
                <p:cNvSpPr txBox="1"/>
                <p:nvPr/>
              </p:nvSpPr>
              <p:spPr>
                <a:xfrm>
                  <a:off x="6872602" y="2635568"/>
                  <a:ext cx="113671" cy="26403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350" b="1" dirty="0">
                      <a:solidFill>
                        <a:srgbClr val="F2F4F5"/>
                      </a:solidFill>
                      <a:latin typeface="Consolas"/>
                      <a:ea typeface="Consolas"/>
                      <a:cs typeface="Consolas"/>
                    </a:rPr>
                    <a:t>4</a:t>
                  </a:r>
                </a:p>
              </p:txBody>
            </p:sp>
            <p:sp>
              <p:nvSpPr>
                <p:cNvPr id="47" name="TextBox 47"/>
                <p:cNvSpPr txBox="1"/>
                <p:nvPr/>
              </p:nvSpPr>
              <p:spPr>
                <a:xfrm>
                  <a:off x="8158477" y="2635568"/>
                  <a:ext cx="113671" cy="26403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350" b="1" dirty="0">
                      <a:solidFill>
                        <a:srgbClr val="F2F4F5"/>
                      </a:solidFill>
                      <a:latin typeface="Consolas"/>
                      <a:ea typeface="Consolas"/>
                      <a:cs typeface="Consolas"/>
                    </a:rPr>
                    <a:t>4</a:t>
                  </a:r>
                </a:p>
              </p:txBody>
            </p:sp>
            <p:sp>
              <p:nvSpPr>
                <p:cNvPr id="48" name="TextBox 48"/>
                <p:cNvSpPr txBox="1"/>
                <p:nvPr/>
              </p:nvSpPr>
              <p:spPr>
                <a:xfrm>
                  <a:off x="9394374" y="4902518"/>
                  <a:ext cx="213627" cy="26403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350" b="1" dirty="0">
                      <a:solidFill>
                        <a:srgbClr val="F2F4F5"/>
                      </a:solidFill>
                      <a:latin typeface="Consolas"/>
                      <a:ea typeface="Consolas"/>
                      <a:cs typeface="Consolas"/>
                    </a:rPr>
                    <a:t>-4</a:t>
                  </a:r>
                </a:p>
              </p:txBody>
            </p:sp>
            <p:sp>
              <p:nvSpPr>
                <p:cNvPr id="49" name="TextBox 49"/>
                <p:cNvSpPr txBox="1"/>
                <p:nvPr/>
              </p:nvSpPr>
              <p:spPr>
                <a:xfrm>
                  <a:off x="10730227" y="2883218"/>
                  <a:ext cx="113671" cy="26403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350" b="1" dirty="0">
                      <a:solidFill>
                        <a:srgbClr val="F2F4F5"/>
                      </a:solidFill>
                      <a:latin typeface="Consolas"/>
                      <a:ea typeface="Consolas"/>
                      <a:cs typeface="Consolas"/>
                    </a:rPr>
                    <a:t>3</a:t>
                  </a:r>
                </a:p>
              </p:txBody>
            </p:sp>
          </p:grpSp>
          <p:grpSp>
            <p:nvGrpSpPr>
              <p:cNvPr id="55" name="Group 55"/>
              <p:cNvGrpSpPr/>
              <p:nvPr/>
            </p:nvGrpSpPr>
            <p:grpSpPr>
              <a:xfrm>
                <a:off x="6664023" y="5471160"/>
                <a:ext cx="4475543" cy="234696"/>
                <a:chOff x="6664023" y="5471160"/>
                <a:chExt cx="4475543" cy="234696"/>
              </a:xfrm>
            </p:grpSpPr>
            <p:sp>
              <p:nvSpPr>
                <p:cNvPr id="51" name="TextBox 51"/>
                <p:cNvSpPr txBox="1"/>
                <p:nvPr/>
              </p:nvSpPr>
              <p:spPr>
                <a:xfrm>
                  <a:off x="6664023" y="5471160"/>
                  <a:ext cx="530829" cy="2346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rgbClr val="C9D3DB"/>
                      </a:solidFill>
                      <a:latin typeface="+mn-lt"/>
                      <a:ea typeface="+mn-ea"/>
                      <a:cs typeface="+mn-cs"/>
                    </a:rPr>
                    <a:t>0–5 km</a:t>
                  </a:r>
                </a:p>
              </p:txBody>
            </p:sp>
            <p:sp>
              <p:nvSpPr>
                <p:cNvPr id="52" name="TextBox 52"/>
                <p:cNvSpPr txBox="1"/>
                <p:nvPr/>
              </p:nvSpPr>
              <p:spPr>
                <a:xfrm>
                  <a:off x="7906354" y="5471160"/>
                  <a:ext cx="617917" cy="2346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rgbClr val="C9D3DB"/>
                      </a:solidFill>
                      <a:latin typeface="+mn-lt"/>
                      <a:ea typeface="+mn-ea"/>
                      <a:cs typeface="+mn-cs"/>
                    </a:rPr>
                    <a:t>5–10 km</a:t>
                  </a:r>
                </a:p>
              </p:txBody>
            </p:sp>
            <p:sp>
              <p:nvSpPr>
                <p:cNvPr id="53" name="TextBox 53"/>
                <p:cNvSpPr txBox="1"/>
                <p:nvPr/>
              </p:nvSpPr>
              <p:spPr>
                <a:xfrm>
                  <a:off x="9148685" y="5471160"/>
                  <a:ext cx="705006" cy="2346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rgbClr val="C9D3DB"/>
                      </a:solidFill>
                      <a:latin typeface="+mn-lt"/>
                      <a:ea typeface="+mn-ea"/>
                      <a:cs typeface="+mn-cs"/>
                    </a:rPr>
                    <a:t>10–15 km</a:t>
                  </a:r>
                </a:p>
              </p:txBody>
            </p:sp>
            <p:sp>
              <p:nvSpPr>
                <p:cNvPr id="54" name="TextBox 54"/>
                <p:cNvSpPr txBox="1"/>
                <p:nvPr/>
              </p:nvSpPr>
              <p:spPr>
                <a:xfrm>
                  <a:off x="10434560" y="5471160"/>
                  <a:ext cx="705006" cy="2346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rgbClr val="C9D3DB"/>
                      </a:solidFill>
                      <a:latin typeface="+mn-lt"/>
                      <a:ea typeface="+mn-ea"/>
                      <a:cs typeface="+mn-cs"/>
                    </a:rPr>
                    <a:t>15–20 km</a:t>
                  </a:r>
                </a:p>
              </p:txBody>
            </p:sp>
          </p:grpSp>
        </p:grpSp>
      </p:grpSp>
      <p:grpSp>
        <p:nvGrpSpPr>
          <p:cNvPr id="60" name="footer"/>
          <p:cNvGrpSpPr/>
          <p:nvPr/>
        </p:nvGrpSpPr>
        <p:grpSpPr>
          <a:xfrm>
            <a:off x="566547" y="6486049"/>
            <a:ext cx="11058906" cy="190690"/>
            <a:chOff x="566547" y="6486049"/>
            <a:chExt cx="11058906" cy="190690"/>
          </a:xfrm>
        </p:grpSpPr>
        <p:sp>
          <p:nvSpPr>
            <p:cNvPr id="58" name="TextBox 58"/>
            <p:cNvSpPr txBox="1"/>
            <p:nvPr/>
          </p:nvSpPr>
          <p:spPr>
            <a:xfrm>
              <a:off x="566547" y="6486049"/>
              <a:ext cx="7973555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来源：INEOS 1:59 赛后通稿（2019）；SI（2019）；分段 14:14/28:28/42:34/56:47 取自 World Athletics 赛报（2019），偏差为本页计算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11473303" y="6486049"/>
              <a:ext cx="15215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xmlns:p="http://schemas.openxmlformats.org/presentationml/2006/main" id="17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2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page-header"/>
          <p:cNvGrpSpPr/>
          <p:nvPr/>
        </p:nvGrpSpPr>
        <p:grpSpPr>
          <a:xfrm>
            <a:off x="556260" y="469106"/>
            <a:ext cx="7665049" cy="860584"/>
            <a:chOff x="556260" y="469106"/>
            <a:chExt cx="7665049" cy="860584"/>
          </a:xfrm>
        </p:grpSpPr>
        <p:sp>
          <p:nvSpPr>
            <p:cNvPr id="2" name="TextBox 2"/>
            <p:cNvSpPr txBox="1"/>
            <p:nvPr/>
          </p:nvSpPr>
          <p:spPr>
            <a:xfrm>
              <a:off x="565785" y="469106"/>
              <a:ext cx="1269759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spc="225" dirty="0">
                  <a:solidFill>
                    <a:srgbClr val="7CFF4F"/>
                  </a:solidFill>
                  <a:latin typeface="Consolas"/>
                  <a:ea typeface="Microsoft YaHei"/>
                  <a:cs typeface="Consolas"/>
                </a:rPr>
                <a:t>02 / 两次尝试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56260" y="742950"/>
              <a:ext cx="766504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F2F4F5"/>
                  </a:solidFill>
                  <a:latin typeface="+mj-lt"/>
                  <a:ea typeface="+mj-ea"/>
                  <a:cs typeface="+mj-cs"/>
                </a:rPr>
                <a:t>2017 蒙扎差 25 秒，2019 维也纳快 20 秒</a:t>
              </a:r>
            </a:p>
          </p:txBody>
        </p:sp>
        <p:sp>
          <p:nvSpPr>
            <p:cNvPr id="4" name="Rectangle 4"/>
            <p:cNvSpPr/>
            <p:nvPr/>
          </p:nvSpPr>
          <p:spPr>
            <a:xfrm>
              <a:off x="571500" y="1219200"/>
              <a:ext cx="762000" cy="28575"/>
            </a:xfrm>
            <a:prstGeom prst="rect">
              <a:avLst/>
            </a:prstGeom>
            <a:solidFill>
              <a:srgbClr val="7CFF4F"/>
            </a:solidFill>
            <a:ln>
              <a:noFill/>
            </a:ln>
          </p:spPr>
        </p:sp>
      </p:grpSp>
      <p:grpSp>
        <p:nvGrpSpPr>
          <p:cNvPr id="40" name="b2-vs-vienna"/>
          <p:cNvGrpSpPr/>
          <p:nvPr/>
        </p:nvGrpSpPr>
        <p:grpSpPr>
          <a:xfrm>
            <a:off x="571500" y="1524000"/>
            <a:ext cx="11049000" cy="4162425"/>
            <a:chOff x="571500" y="1524000"/>
            <a:chExt cx="11049000" cy="4162425"/>
          </a:xfrm>
        </p:grpSpPr>
        <p:sp>
          <p:nvSpPr>
            <p:cNvPr id="6" name="Rectangle 6"/>
            <p:cNvSpPr/>
            <p:nvPr/>
          </p:nvSpPr>
          <p:spPr>
            <a:xfrm>
              <a:off x="571500" y="1524000"/>
              <a:ext cx="11049000" cy="495300"/>
            </a:xfrm>
            <a:prstGeom prst="rect">
              <a:avLst/>
            </a:prstGeom>
            <a:solidFill>
              <a:srgbClr val="18212A"/>
            </a:solidFill>
            <a:ln>
              <a:noFill/>
            </a:ln>
          </p:spPr>
        </p:sp>
        <p:grpSp>
          <p:nvGrpSpPr>
            <p:cNvPr id="14" name="Group 14"/>
            <p:cNvGrpSpPr/>
            <p:nvPr/>
          </p:nvGrpSpPr>
          <p:grpSpPr>
            <a:xfrm>
              <a:off x="571500" y="2019300"/>
              <a:ext cx="11049000" cy="3667125"/>
              <a:chOff x="571500" y="2019300"/>
              <a:chExt cx="11049000" cy="3667125"/>
            </a:xfrm>
          </p:grpSpPr>
          <p:sp>
            <p:nvSpPr>
              <p:cNvPr id="7" name="Line 7"/>
              <p:cNvSpPr/>
              <p:nvPr/>
            </p:nvSpPr>
            <p:spPr>
              <a:xfrm>
                <a:off x="571500" y="2019300"/>
                <a:ext cx="11049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049000" h="9525">
                    <a:moveTo>
                      <a:pt x="0" y="0"/>
                    </a:moveTo>
                    <a:lnTo>
                      <a:pt x="11049000" y="0"/>
                    </a:lnTo>
                  </a:path>
                </a:pathLst>
              </a:custGeom>
              <a:noFill/>
              <a:ln w="9525">
                <a:solidFill>
                  <a:srgbClr val="26313B"/>
                </a:solidFill>
              </a:ln>
            </p:spPr>
          </p:sp>
          <p:sp>
            <p:nvSpPr>
              <p:cNvPr id="8" name="Line 8"/>
              <p:cNvSpPr/>
              <p:nvPr/>
            </p:nvSpPr>
            <p:spPr>
              <a:xfrm>
                <a:off x="571500" y="2628900"/>
                <a:ext cx="11049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049000" h="9525">
                    <a:moveTo>
                      <a:pt x="0" y="0"/>
                    </a:moveTo>
                    <a:lnTo>
                      <a:pt x="11049000" y="0"/>
                    </a:lnTo>
                  </a:path>
                </a:pathLst>
              </a:custGeom>
              <a:noFill/>
              <a:ln w="9525">
                <a:solidFill>
                  <a:srgbClr val="26313B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571500" y="3238500"/>
                <a:ext cx="11049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049000" h="9525">
                    <a:moveTo>
                      <a:pt x="0" y="0"/>
                    </a:moveTo>
                    <a:lnTo>
                      <a:pt x="11049000" y="0"/>
                    </a:lnTo>
                  </a:path>
                </a:pathLst>
              </a:custGeom>
              <a:noFill/>
              <a:ln w="9525">
                <a:solidFill>
                  <a:srgbClr val="26313B"/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571500" y="3848100"/>
                <a:ext cx="11049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049000" h="9525">
                    <a:moveTo>
                      <a:pt x="0" y="0"/>
                    </a:moveTo>
                    <a:lnTo>
                      <a:pt x="11049000" y="0"/>
                    </a:lnTo>
                  </a:path>
                </a:pathLst>
              </a:custGeom>
              <a:noFill/>
              <a:ln w="9525">
                <a:solidFill>
                  <a:srgbClr val="26313B"/>
                </a:solidFill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571500" y="4457700"/>
                <a:ext cx="11049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049000" h="9525">
                    <a:moveTo>
                      <a:pt x="0" y="0"/>
                    </a:moveTo>
                    <a:lnTo>
                      <a:pt x="11049000" y="0"/>
                    </a:lnTo>
                  </a:path>
                </a:pathLst>
              </a:custGeom>
              <a:noFill/>
              <a:ln w="9525">
                <a:solidFill>
                  <a:srgbClr val="26313B"/>
                </a:solidFill>
              </a:ln>
            </p:spPr>
          </p:sp>
          <p:sp>
            <p:nvSpPr>
              <p:cNvPr id="12" name="Line 12"/>
              <p:cNvSpPr/>
              <p:nvPr/>
            </p:nvSpPr>
            <p:spPr>
              <a:xfrm>
                <a:off x="571500" y="5067300"/>
                <a:ext cx="11049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049000" h="9525">
                    <a:moveTo>
                      <a:pt x="0" y="0"/>
                    </a:moveTo>
                    <a:lnTo>
                      <a:pt x="11049000" y="0"/>
                    </a:lnTo>
                  </a:path>
                </a:pathLst>
              </a:custGeom>
              <a:noFill/>
              <a:ln w="9525">
                <a:solidFill>
                  <a:srgbClr val="26313B"/>
                </a:solidFill>
              </a:ln>
            </p:spPr>
          </p:sp>
          <p:sp>
            <p:nvSpPr>
              <p:cNvPr id="13" name="Line 13"/>
              <p:cNvSpPr/>
              <p:nvPr/>
            </p:nvSpPr>
            <p:spPr>
              <a:xfrm>
                <a:off x="571500" y="5676900"/>
                <a:ext cx="11049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049000" h="9525">
                    <a:moveTo>
                      <a:pt x="0" y="0"/>
                    </a:moveTo>
                    <a:lnTo>
                      <a:pt x="11049000" y="0"/>
                    </a:lnTo>
                  </a:path>
                </a:pathLst>
              </a:custGeom>
              <a:noFill/>
              <a:ln w="9525">
                <a:solidFill>
                  <a:srgbClr val="26313B"/>
                </a:solidFill>
              </a:ln>
            </p:spPr>
          </p:sp>
        </p:grpSp>
        <p:grpSp>
          <p:nvGrpSpPr>
            <p:cNvPr id="18" name="Group 18"/>
            <p:cNvGrpSpPr/>
            <p:nvPr/>
          </p:nvGrpSpPr>
          <p:grpSpPr>
            <a:xfrm>
              <a:off x="697992" y="1683068"/>
              <a:ext cx="8788325" cy="264033"/>
              <a:chOff x="697992" y="1683068"/>
              <a:chExt cx="8788325" cy="264033"/>
            </a:xfrm>
          </p:grpSpPr>
          <p:sp>
            <p:nvSpPr>
              <p:cNvPr id="15" name="TextBox 15"/>
              <p:cNvSpPr txBox="1"/>
              <p:nvPr/>
            </p:nvSpPr>
            <p:spPr>
              <a:xfrm>
                <a:off x="697992" y="1683068"/>
                <a:ext cx="55892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对比项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2793492" y="1683068"/>
                <a:ext cx="187071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C9D3DB"/>
                    </a:solidFill>
                    <a:latin typeface="+mn-lt"/>
                    <a:ea typeface="+mn-ea"/>
                    <a:cs typeface="+mn-cs"/>
                  </a:rPr>
                  <a:t>2017 Breaking2 · 蒙扎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270242" y="1683068"/>
                <a:ext cx="221607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7CFF4F"/>
                    </a:solidFill>
                    <a:latin typeface="+mn-lt"/>
                    <a:ea typeface="+mn-ea"/>
                    <a:cs typeface="+mn-cs"/>
                  </a:rPr>
                  <a:t>2019 INEOS 1:59 · 维也纳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697992" y="2235518"/>
              <a:ext cx="740664" cy="3312033"/>
              <a:chOff x="697992" y="2235518"/>
              <a:chExt cx="740664" cy="3312033"/>
            </a:xfrm>
          </p:grpSpPr>
          <p:sp>
            <p:nvSpPr>
              <p:cNvPr id="19" name="TextBox 19"/>
              <p:cNvSpPr txBox="1"/>
              <p:nvPr/>
            </p:nvSpPr>
            <p:spPr>
              <a:xfrm>
                <a:off x="697992" y="22355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成绩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697992" y="28451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赛道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697992" y="3454718"/>
                <a:ext cx="55892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领跑员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697992" y="40643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阵型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697992" y="4673918"/>
                <a:ext cx="74066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起跑时间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697992" y="5283518"/>
                <a:ext cx="74066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选址教训</a:t>
                </a: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2793492" y="2235518"/>
              <a:ext cx="2347583" cy="3312033"/>
              <a:chOff x="2793492" y="2235518"/>
              <a:chExt cx="2347583" cy="3312033"/>
            </a:xfrm>
          </p:grpSpPr>
          <p:sp>
            <p:nvSpPr>
              <p:cNvPr id="26" name="TextBox 26"/>
              <p:cNvSpPr txBox="1"/>
              <p:nvPr/>
            </p:nvSpPr>
            <p:spPr>
              <a:xfrm>
                <a:off x="2793492" y="2235518"/>
                <a:ext cx="234758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C9D3DB"/>
                    </a:solidFill>
                    <a:latin typeface="+mn-lt"/>
                    <a:ea typeface="+mn-ea"/>
                    <a:cs typeface="+mn-cs"/>
                  </a:rPr>
                  <a:t>2:00:25（距 2 小时差 25 秒）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2793492" y="2845118"/>
                <a:ext cx="155538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C9D3DB"/>
                    </a:solidFill>
                    <a:latin typeface="+mn-lt"/>
                    <a:ea typeface="+mn-ea"/>
                    <a:cs typeface="+mn-cs"/>
                  </a:rPr>
                  <a:t>F1 赛车场，17.5 圈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2793492" y="3454718"/>
                <a:ext cx="80465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C9D3DB"/>
                    </a:solidFill>
                    <a:latin typeface="+mn-lt"/>
                    <a:ea typeface="+mn-ea"/>
                    <a:cs typeface="+mn-cs"/>
                  </a:rPr>
                  <a:t>32 人轮换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2793492" y="4064318"/>
                <a:ext cx="19545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C9D3DB"/>
                    </a:solidFill>
                    <a:latin typeface="+mn-lt"/>
                    <a:ea typeface="+mn-ea"/>
                    <a:cs typeface="+mn-cs"/>
                  </a:rPr>
                  <a:t>—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2793492" y="4673918"/>
                <a:ext cx="76029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C9D3DB"/>
                    </a:solidFill>
                    <a:latin typeface="+mn-lt"/>
                    <a:ea typeface="+mn-ea"/>
                    <a:cs typeface="+mn-cs"/>
                  </a:rPr>
                  <a:t>当地 5:45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2793492" y="5283518"/>
                <a:ext cx="219456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C9D3DB"/>
                    </a:solidFill>
                    <a:latin typeface="+mn-lt"/>
                    <a:ea typeface="+mn-ea"/>
                    <a:cs typeface="+mn-cs"/>
                  </a:rPr>
                  <a:t>意外的湿度影响了体温调节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7270242" y="2235518"/>
              <a:ext cx="3075432" cy="3312033"/>
              <a:chOff x="7270242" y="2235518"/>
              <a:chExt cx="3075432" cy="3312033"/>
            </a:xfrm>
          </p:grpSpPr>
          <p:sp>
            <p:nvSpPr>
              <p:cNvPr id="33" name="TextBox 33"/>
              <p:cNvSpPr txBox="1"/>
              <p:nvPr/>
            </p:nvSpPr>
            <p:spPr>
              <a:xfrm>
                <a:off x="7270242" y="2235518"/>
                <a:ext cx="78867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F2F4F5"/>
                    </a:solidFill>
                    <a:latin typeface="+mn-lt"/>
                    <a:ea typeface="+mn-ea"/>
                    <a:cs typeface="+mn-cs"/>
                  </a:rPr>
                  <a:t>1:59:40.2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7270242" y="2845118"/>
                <a:ext cx="307543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F2F4F5"/>
                    </a:solidFill>
                    <a:latin typeface="+mn-lt"/>
                    <a:ea typeface="+mn-ea"/>
                    <a:cs typeface="+mn-cs"/>
                  </a:rPr>
                  <a:t>Prater 公园 9.6 km 环线，约 90% 直道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7270242" y="3454718"/>
                <a:ext cx="260383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F2F4F5"/>
                    </a:solidFill>
                    <a:latin typeface="+mn-lt"/>
                    <a:ea typeface="+mn-ea"/>
                    <a:cs typeface="+mn-cs"/>
                  </a:rPr>
                  <a:t>41 人、9 个小组，每 5 公里换班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7270242" y="4064318"/>
                <a:ext cx="241460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F2F4F5"/>
                    </a:solidFill>
                    <a:latin typeface="+mn-lt"/>
                    <a:ea typeface="+mn-ea"/>
                    <a:cs typeface="+mn-cs"/>
                  </a:rPr>
                  <a:t>经 CFD 模拟设计的“倒 V”阵型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7270242" y="4673918"/>
                <a:ext cx="76029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F2F4F5"/>
                    </a:solidFill>
                    <a:latin typeface="+mn-lt"/>
                    <a:ea typeface="+mn-ea"/>
                    <a:cs typeface="+mn-cs"/>
                  </a:rPr>
                  <a:t>当地 8:15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7270242" y="5283518"/>
                <a:ext cx="183108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F2F4F5"/>
                    </a:solidFill>
                    <a:latin typeface="+mn-lt"/>
                    <a:ea typeface="+mn-ea"/>
                    <a:cs typeface="+mn-cs"/>
                  </a:rPr>
                  <a:t>看重清晨低温、低湿度</a:t>
                </a:r>
              </a:p>
            </p:txBody>
          </p:sp>
        </p:grpSp>
      </p:grpSp>
      <p:grpSp>
        <p:nvGrpSpPr>
          <p:cNvPr id="42" name="b2-takeaway"/>
          <p:cNvGrpSpPr/>
          <p:nvPr/>
        </p:nvGrpSpPr>
        <p:grpSpPr>
          <a:xfrm>
            <a:off x="563118" y="5936932"/>
            <a:ext cx="7280675" cy="322707"/>
            <a:chOff x="563118" y="5936932"/>
            <a:chExt cx="7280675" cy="322707"/>
          </a:xfrm>
        </p:grpSpPr>
        <p:sp>
          <p:nvSpPr>
            <p:cNvPr id="41" name="TextBox 41"/>
            <p:cNvSpPr txBox="1"/>
            <p:nvPr/>
          </p:nvSpPr>
          <p:spPr>
            <a:xfrm>
              <a:off x="563118" y="5936932"/>
              <a:ext cx="728067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同一个人、同一套思路：换了赛道、领跑人数与阵型，</a:t>
              </a:r>
              <a:r>
                <a:rPr lang="zh-CN" sz="1650" b="1" dirty="0">
                  <a:solidFill>
                    <a:srgbClr val="7CFF4F"/>
                  </a:solidFill>
                  <a:latin typeface="+mn-lt"/>
                  <a:ea typeface="+mn-ea"/>
                  <a:cs typeface="+mn-cs"/>
                </a:rPr>
                <a:t>最后 45 秒</a:t>
              </a:r>
              <a:r>
                <a:rPr lang="zh-CN" sz="1650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被补上。</a:t>
              </a:r>
            </a:p>
          </p:txBody>
        </p:sp>
      </p:grpSp>
      <p:grpSp>
        <p:nvGrpSpPr>
          <p:cNvPr id="45" name="footer"/>
          <p:cNvGrpSpPr/>
          <p:nvPr/>
        </p:nvGrpSpPr>
        <p:grpSpPr>
          <a:xfrm>
            <a:off x="566547" y="6486049"/>
            <a:ext cx="11058906" cy="190690"/>
            <a:chOff x="566547" y="6486049"/>
            <a:chExt cx="11058906" cy="190690"/>
          </a:xfrm>
        </p:grpSpPr>
        <p:sp>
          <p:nvSpPr>
            <p:cNvPr id="43" name="TextBox 43"/>
            <p:cNvSpPr txBox="1"/>
            <p:nvPr/>
          </p:nvSpPr>
          <p:spPr>
            <a:xfrm>
              <a:off x="566547" y="6486049"/>
              <a:ext cx="868892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来源：World Athletics 赛报（2017、2019）；Canadian Running（2017）；INEOS 1:59 官方网站（2019）。“—”表示所引资料未记录 2017 阵型细节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1473303" y="6486049"/>
              <a:ext cx="15215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>
  <p:cSld>
    <p:bg>
      <p:bgPr>
        <a:solidFill>
          <a:srgbClr val="0E12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page-header"/>
          <p:cNvGrpSpPr/>
          <p:nvPr/>
        </p:nvGrpSpPr>
        <p:grpSpPr>
          <a:xfrm>
            <a:off x="556260" y="469106"/>
            <a:ext cx="5744178" cy="1199483"/>
            <a:chOff x="556260" y="469106"/>
            <a:chExt cx="5744178" cy="1199483"/>
          </a:xfrm>
        </p:grpSpPr>
        <p:sp>
          <p:nvSpPr>
            <p:cNvPr id="2" name="TextBox 2"/>
            <p:cNvSpPr txBox="1"/>
            <p:nvPr/>
          </p:nvSpPr>
          <p:spPr>
            <a:xfrm>
              <a:off x="565785" y="469106"/>
              <a:ext cx="907631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spc="225" dirty="0">
                  <a:solidFill>
                    <a:srgbClr val="7CFF4F"/>
                  </a:solidFill>
                  <a:latin typeface="Consolas"/>
                  <a:ea typeface="Microsoft YaHei"/>
                  <a:cs typeface="Consolas"/>
                </a:rPr>
                <a:t>03 / 拆解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56260" y="800100"/>
              <a:ext cx="48768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F2F4F5"/>
                  </a:solidFill>
                  <a:latin typeface="+mj-lt"/>
                  <a:ea typeface="+mj-ea"/>
                  <a:cs typeface="+mj-cs"/>
                </a:rPr>
                <a:t>每一秒从哪里来：四个环节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3118" y="1345882"/>
              <a:ext cx="573732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先看它们各管什么，再看每一项“省了多少”能说到什么程度</a:t>
              </a:r>
            </a:p>
          </p:txBody>
        </p:sp>
      </p:grpSp>
      <p:grpSp>
        <p:nvGrpSpPr>
          <p:cNvPr id="22" name="!!factor-rail"/>
          <p:cNvGrpSpPr/>
          <p:nvPr/>
        </p:nvGrpSpPr>
        <p:grpSpPr>
          <a:xfrm>
            <a:off x="762000" y="2145506"/>
            <a:ext cx="10668000" cy="840582"/>
            <a:chOff x="762000" y="2145506"/>
            <a:chExt cx="10668000" cy="840582"/>
          </a:xfrm>
        </p:grpSpPr>
        <p:sp>
          <p:nvSpPr>
            <p:cNvPr id="6" name="Rectangle 6"/>
            <p:cNvSpPr/>
            <p:nvPr/>
          </p:nvSpPr>
          <p:spPr>
            <a:xfrm>
              <a:off x="762000" y="2838450"/>
              <a:ext cx="10668000" cy="28575"/>
            </a:xfrm>
            <a:prstGeom prst="rect">
              <a:avLst/>
            </a:prstGeom>
            <a:solidFill>
              <a:srgbClr val="7CFF4F"/>
            </a:solidFill>
            <a:ln>
              <a:noFill/>
            </a:ln>
            <a:effectLst>
              <a:glow rad="28575">
                <a:srgbClr val="7CFF4F">
                  <a:alpha val="70000"/>
                </a:srgbClr>
              </a:glow>
            </a:effectLst>
          </p:spPr>
        </p:sp>
        <p:grpSp>
          <p:nvGrpSpPr>
            <p:cNvPr id="11" name="Group 11"/>
            <p:cNvGrpSpPr/>
            <p:nvPr/>
          </p:nvGrpSpPr>
          <p:grpSpPr>
            <a:xfrm>
              <a:off x="1676400" y="2719388"/>
              <a:ext cx="8839200" cy="266700"/>
              <a:chOff x="1676400" y="2719388"/>
              <a:chExt cx="8839200" cy="266700"/>
            </a:xfrm>
          </p:grpSpPr>
          <p:sp>
            <p:nvSpPr>
              <p:cNvPr id="7" name="Ellipse 7"/>
              <p:cNvSpPr/>
              <p:nvPr/>
            </p:nvSpPr>
            <p:spPr>
              <a:xfrm>
                <a:off x="1676400" y="2719388"/>
                <a:ext cx="266700" cy="266700"/>
              </a:xfrm>
              <a:prstGeom prst="ellipse">
                <a:avLst/>
              </a:prstGeom>
              <a:solidFill>
                <a:srgbClr val="0E1216"/>
              </a:solidFill>
              <a:ln w="28575">
                <a:solidFill>
                  <a:srgbClr val="7CFF4F"/>
                </a:solidFill>
              </a:ln>
            </p:spPr>
          </p:sp>
          <p:sp>
            <p:nvSpPr>
              <p:cNvPr id="8" name="Ellipse 8"/>
              <p:cNvSpPr/>
              <p:nvPr/>
            </p:nvSpPr>
            <p:spPr>
              <a:xfrm>
                <a:off x="4533900" y="2719388"/>
                <a:ext cx="266700" cy="266700"/>
              </a:xfrm>
              <a:prstGeom prst="ellipse">
                <a:avLst/>
              </a:prstGeom>
              <a:solidFill>
                <a:srgbClr val="0E1216"/>
              </a:solidFill>
              <a:ln w="28575">
                <a:solidFill>
                  <a:srgbClr val="7CFF4F"/>
                </a:solidFill>
              </a:ln>
            </p:spPr>
          </p:sp>
          <p:sp>
            <p:nvSpPr>
              <p:cNvPr id="9" name="Ellipse 9"/>
              <p:cNvSpPr/>
              <p:nvPr/>
            </p:nvSpPr>
            <p:spPr>
              <a:xfrm>
                <a:off x="7391400" y="2719388"/>
                <a:ext cx="266700" cy="266700"/>
              </a:xfrm>
              <a:prstGeom prst="ellipse">
                <a:avLst/>
              </a:prstGeom>
              <a:solidFill>
                <a:srgbClr val="0E1216"/>
              </a:solidFill>
              <a:ln w="28575">
                <a:solidFill>
                  <a:srgbClr val="7CFF4F"/>
                </a:solidFill>
              </a:ln>
            </p:spPr>
          </p:sp>
          <p:sp>
            <p:nvSpPr>
              <p:cNvPr id="10" name="Ellipse 10"/>
              <p:cNvSpPr/>
              <p:nvPr/>
            </p:nvSpPr>
            <p:spPr>
              <a:xfrm>
                <a:off x="10248900" y="2719388"/>
                <a:ext cx="266700" cy="266700"/>
              </a:xfrm>
              <a:prstGeom prst="ellipse">
                <a:avLst/>
              </a:prstGeom>
              <a:solidFill>
                <a:srgbClr val="0E1216"/>
              </a:solidFill>
              <a:ln w="28575">
                <a:solidFill>
                  <a:srgbClr val="7CFF4F"/>
                </a:solidFill>
              </a:ln>
            </p:spPr>
          </p:sp>
        </p:grpSp>
        <p:grpSp>
          <p:nvGrpSpPr>
            <p:cNvPr id="16" name="Group 16"/>
            <p:cNvGrpSpPr/>
            <p:nvPr/>
          </p:nvGrpSpPr>
          <p:grpSpPr>
            <a:xfrm>
              <a:off x="1711013" y="2145506"/>
              <a:ext cx="8769975" cy="220028"/>
              <a:chOff x="1711013" y="2145506"/>
              <a:chExt cx="8769975" cy="220028"/>
            </a:xfrm>
          </p:grpSpPr>
          <p:sp>
            <p:nvSpPr>
              <p:cNvPr id="12" name="TextBox 12"/>
              <p:cNvSpPr txBox="1"/>
              <p:nvPr/>
            </p:nvSpPr>
            <p:spPr>
              <a:xfrm>
                <a:off x="1711013" y="2145506"/>
                <a:ext cx="197475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spc="150" dirty="0">
                    <a:solidFill>
                      <a:srgbClr val="7CFF4F"/>
                    </a:solidFill>
                    <a:latin typeface="Consolas"/>
                    <a:ea typeface="Consolas"/>
                    <a:cs typeface="Consolas"/>
                  </a:rPr>
                  <a:t>01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4568513" y="2145506"/>
                <a:ext cx="197475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spc="150" dirty="0">
                    <a:solidFill>
                      <a:srgbClr val="7CFF4F"/>
                    </a:solidFill>
                    <a:latin typeface="Consolas"/>
                    <a:ea typeface="Consolas"/>
                    <a:cs typeface="Consolas"/>
                  </a:rPr>
                  <a:t>02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426013" y="2145506"/>
                <a:ext cx="197475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spc="150" dirty="0">
                    <a:solidFill>
                      <a:srgbClr val="7CFF4F"/>
                    </a:solidFill>
                    <a:latin typeface="Consolas"/>
                    <a:ea typeface="Consolas"/>
                    <a:cs typeface="Consolas"/>
                  </a:rPr>
                  <a:t>03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10283513" y="2145506"/>
                <a:ext cx="197475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spc="150" dirty="0">
                    <a:solidFill>
                      <a:srgbClr val="7CFF4F"/>
                    </a:solidFill>
                    <a:latin typeface="Consolas"/>
                    <a:ea typeface="Consolas"/>
                    <a:cs typeface="Consolas"/>
                  </a:rPr>
                  <a:t>04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023938" y="2393632"/>
              <a:ext cx="9922001" cy="322707"/>
              <a:chOff x="1023938" y="2393632"/>
              <a:chExt cx="9922001" cy="322707"/>
            </a:xfrm>
          </p:grpSpPr>
          <p:sp>
            <p:nvSpPr>
              <p:cNvPr id="17" name="TextBox 17"/>
              <p:cNvSpPr txBox="1"/>
              <p:nvPr/>
            </p:nvSpPr>
            <p:spPr>
              <a:xfrm>
                <a:off x="1023938" y="2393632"/>
                <a:ext cx="1571625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rgbClr val="F2F4F5"/>
                    </a:solidFill>
                    <a:latin typeface="+mn-lt"/>
                    <a:ea typeface="+mn-ea"/>
                    <a:cs typeface="+mn-cs"/>
                  </a:rPr>
                  <a:t>领跑阵型与激光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4436745" y="2393632"/>
                <a:ext cx="46101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rgbClr val="F2F4F5"/>
                    </a:solidFill>
                    <a:latin typeface="+mn-lt"/>
                    <a:ea typeface="+mn-ea"/>
                    <a:cs typeface="+mn-cs"/>
                  </a:rPr>
                  <a:t>跑鞋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294245" y="2393632"/>
                <a:ext cx="46101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rgbClr val="F2F4F5"/>
                    </a:solidFill>
                    <a:latin typeface="+mn-lt"/>
                    <a:ea typeface="+mn-ea"/>
                    <a:cs typeface="+mn-cs"/>
                  </a:rPr>
                  <a:t>补给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9818560" y="2393632"/>
                <a:ext cx="1127379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rgbClr val="F2F4F5"/>
                    </a:solidFill>
                    <a:latin typeface="+mn-lt"/>
                    <a:ea typeface="+mn-ea"/>
                    <a:cs typeface="+mn-cs"/>
                  </a:rPr>
                  <a:t>赛道与天气</a:t>
                </a:r>
              </a:p>
            </p:txBody>
          </p:sp>
        </p:grpSp>
      </p:grpSp>
      <p:grpSp>
        <p:nvGrpSpPr>
          <p:cNvPr id="26" name="factor-1"/>
          <p:cNvGrpSpPr/>
          <p:nvPr/>
        </p:nvGrpSpPr>
        <p:grpSpPr>
          <a:xfrm>
            <a:off x="902977" y="3340418"/>
            <a:ext cx="1813547" cy="889063"/>
            <a:chOff x="902977" y="3340418"/>
            <a:chExt cx="1813547" cy="889063"/>
          </a:xfrm>
        </p:grpSpPr>
        <p:sp>
          <p:nvSpPr>
            <p:cNvPr id="23" name="TextBox 23"/>
            <p:cNvSpPr txBox="1"/>
            <p:nvPr/>
          </p:nvSpPr>
          <p:spPr>
            <a:xfrm>
              <a:off x="902977" y="3340418"/>
              <a:ext cx="1813547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41 名领跑员轮换挡风</a:t>
              </a:r>
              <a:br/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路面激光标出 2:50/公里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1047750" y="3905250"/>
              <a:ext cx="1524000" cy="323850"/>
            </a:xfrm>
            <a:prstGeom prst="roundRect">
              <a:avLst>
                <a:gd name="adj" fmla="val 50000"/>
              </a:avLst>
            </a:prstGeom>
            <a:solidFill>
              <a:srgbClr val="7CFF4F">
                <a:alpha val="12000"/>
              </a:srgbClr>
            </a:solidFill>
            <a:ln w="9525">
              <a:solidFill>
                <a:srgbClr val="7CFF4F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399794" y="3994785"/>
              <a:ext cx="81991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7CFF4F"/>
                  </a:solidFill>
                  <a:latin typeface="+mn-lt"/>
                  <a:ea typeface="+mn-ea"/>
                  <a:cs typeface="+mn-cs"/>
                </a:rPr>
                <a:t>有研究估算</a:t>
              </a:r>
            </a:p>
          </p:txBody>
        </p:sp>
      </p:grpSp>
      <p:grpSp>
        <p:nvGrpSpPr>
          <p:cNvPr id="30" name="factor-2"/>
          <p:cNvGrpSpPr/>
          <p:nvPr/>
        </p:nvGrpSpPr>
        <p:grpSpPr>
          <a:xfrm>
            <a:off x="3714750" y="3340418"/>
            <a:ext cx="1905000" cy="889063"/>
            <a:chOff x="3714750" y="3340418"/>
            <a:chExt cx="1905000" cy="889063"/>
          </a:xfrm>
        </p:grpSpPr>
        <p:sp>
          <p:nvSpPr>
            <p:cNvPr id="27" name="TextBox 27"/>
            <p:cNvSpPr txBox="1"/>
            <p:nvPr/>
          </p:nvSpPr>
          <p:spPr>
            <a:xfrm>
              <a:off x="4126162" y="3340418"/>
              <a:ext cx="1082175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原型竞速鞋</a:t>
              </a:r>
              <a:br/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碳板 + 厚泡棉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3714750" y="3905250"/>
              <a:ext cx="1905000" cy="323850"/>
            </a:xfrm>
            <a:prstGeom prst="roundRect">
              <a:avLst>
                <a:gd name="adj" fmla="val 50000"/>
              </a:avLst>
            </a:prstGeom>
            <a:solidFill>
              <a:srgbClr val="7CFF4F">
                <a:alpha val="12000"/>
              </a:srgbClr>
            </a:solidFill>
            <a:ln w="9525">
              <a:solidFill>
                <a:srgbClr val="7CFF4F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4077019" y="3994785"/>
              <a:ext cx="118046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7CFF4F"/>
                  </a:solidFill>
                  <a:latin typeface="+mn-lt"/>
                  <a:ea typeface="+mn-ea"/>
                  <a:cs typeface="+mn-cs"/>
                </a:rPr>
                <a:t>实验测量 + 模型</a:t>
              </a:r>
            </a:p>
          </p:txBody>
        </p:sp>
      </p:grpSp>
      <p:grpSp>
        <p:nvGrpSpPr>
          <p:cNvPr id="34" name="factor-3"/>
          <p:cNvGrpSpPr/>
          <p:nvPr/>
        </p:nvGrpSpPr>
        <p:grpSpPr>
          <a:xfrm>
            <a:off x="6762750" y="3340418"/>
            <a:ext cx="1524000" cy="889063"/>
            <a:chOff x="6762750" y="3340418"/>
            <a:chExt cx="1524000" cy="889063"/>
          </a:xfrm>
        </p:grpSpPr>
        <p:sp>
          <p:nvSpPr>
            <p:cNvPr id="31" name="TextBox 31"/>
            <p:cNvSpPr txBox="1"/>
            <p:nvPr/>
          </p:nvSpPr>
          <p:spPr>
            <a:xfrm>
              <a:off x="6917817" y="3340418"/>
              <a:ext cx="1213866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自行车递送饮料</a:t>
              </a:r>
              <a:br/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不必离开跑线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6762750" y="3905250"/>
              <a:ext cx="1524000" cy="323850"/>
            </a:xfrm>
            <a:prstGeom prst="roundRect">
              <a:avLst>
                <a:gd name="adj" fmla="val 50000"/>
              </a:avLst>
            </a:prstGeom>
            <a:noFill/>
            <a:ln w="9525">
              <a:solidFill>
                <a:srgbClr val="9AA7B2"/>
              </a:solidFill>
              <a:prstDash val="dash"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7195566" y="3994785"/>
              <a:ext cx="6583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只能定性</a:t>
              </a:r>
            </a:p>
          </p:txBody>
        </p:sp>
      </p:grpSp>
      <p:grpSp>
        <p:nvGrpSpPr>
          <p:cNvPr id="38" name="factor-4"/>
          <p:cNvGrpSpPr/>
          <p:nvPr/>
        </p:nvGrpSpPr>
        <p:grpSpPr>
          <a:xfrm>
            <a:off x="9620250" y="3340418"/>
            <a:ext cx="1524000" cy="889063"/>
            <a:chOff x="9620250" y="3340418"/>
            <a:chExt cx="1524000" cy="889063"/>
          </a:xfrm>
        </p:grpSpPr>
        <p:sp>
          <p:nvSpPr>
            <p:cNvPr id="35" name="TextBox 35"/>
            <p:cNvSpPr txBox="1"/>
            <p:nvPr/>
          </p:nvSpPr>
          <p:spPr>
            <a:xfrm>
              <a:off x="9689592" y="3340418"/>
              <a:ext cx="1385316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平直环线、低海拔</a:t>
              </a:r>
              <a:br/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约 9°C、微风</a:t>
              </a:r>
            </a:p>
          </p:txBody>
        </p:sp>
        <p:sp>
          <p:nvSpPr>
            <p:cNvPr id="36" name="Rectangle 36"/>
            <p:cNvSpPr/>
            <p:nvPr/>
          </p:nvSpPr>
          <p:spPr>
            <a:xfrm>
              <a:off x="9620250" y="3905250"/>
              <a:ext cx="1524000" cy="323850"/>
            </a:xfrm>
            <a:prstGeom prst="roundRect">
              <a:avLst>
                <a:gd name="adj" fmla="val 50000"/>
              </a:avLst>
            </a:prstGeom>
            <a:noFill/>
            <a:ln w="9525">
              <a:solidFill>
                <a:srgbClr val="9AA7B2"/>
              </a:solidFill>
              <a:prstDash val="dash"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0053066" y="3994785"/>
              <a:ext cx="6583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只能定性</a:t>
              </a:r>
            </a:p>
          </p:txBody>
        </p:sp>
      </p:grpSp>
      <p:grpSp>
        <p:nvGrpSpPr>
          <p:cNvPr id="41" name="factor-legend"/>
          <p:cNvGrpSpPr/>
          <p:nvPr/>
        </p:nvGrpSpPr>
        <p:grpSpPr>
          <a:xfrm>
            <a:off x="571500" y="5448300"/>
            <a:ext cx="11049000" cy="666750"/>
            <a:chOff x="571500" y="5448300"/>
            <a:chExt cx="11049000" cy="666750"/>
          </a:xfrm>
        </p:grpSpPr>
        <p:sp>
          <p:nvSpPr>
            <p:cNvPr id="39" name="Rectangle 39"/>
            <p:cNvSpPr/>
            <p:nvPr/>
          </p:nvSpPr>
          <p:spPr>
            <a:xfrm>
              <a:off x="571500" y="5448300"/>
              <a:ext cx="11049000" cy="666750"/>
            </a:xfrm>
            <a:prstGeom prst="rect">
              <a:avLst/>
            </a:prstGeom>
            <a:solidFill>
              <a:srgbClr val="18212A"/>
            </a:solidFill>
            <a:ln>
              <a:noFill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794004" y="5585460"/>
              <a:ext cx="6706118" cy="48234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200" b="1" dirty="0">
                  <a:solidFill>
                    <a:srgbClr val="7CFF4F"/>
                  </a:solidFill>
                  <a:latin typeface="+mn-lt"/>
                  <a:ea typeface="+mn-ea"/>
                  <a:cs typeface="+mn-cs"/>
                </a:rPr>
                <a:t>口径约定（整理）</a:t>
              </a:r>
              <a:r>
                <a:rPr lang="zh-CN" sz="120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：“研究估算 / 实验测量 + 模型”来自论文或实验室，不是维也纳当天的实测分解；</a:t>
              </a:r>
              <a:br/>
              <a:r>
                <a:rPr lang="zh-CN" sz="120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“只能定性”表示没有找到可靠的量化数字。各项数字口径不同，不能相加。</a:t>
              </a:r>
            </a:p>
          </p:txBody>
        </p:sp>
      </p:grpSp>
      <p:grpSp>
        <p:nvGrpSpPr>
          <p:cNvPr id="44" name="footer"/>
          <p:cNvGrpSpPr/>
          <p:nvPr/>
        </p:nvGrpSpPr>
        <p:grpSpPr>
          <a:xfrm>
            <a:off x="566547" y="6486049"/>
            <a:ext cx="11058906" cy="190690"/>
            <a:chOff x="566547" y="6486049"/>
            <a:chExt cx="11058906" cy="190690"/>
          </a:xfrm>
        </p:grpSpPr>
        <p:sp>
          <p:nvSpPr>
            <p:cNvPr id="42" name="TextBox 42"/>
            <p:cNvSpPr txBox="1"/>
            <p:nvPr/>
          </p:nvSpPr>
          <p:spPr>
            <a:xfrm>
              <a:off x="566547" y="6486049"/>
              <a:ext cx="645588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来源：INEOS 1:59 官方网站与赛后通稿（2019）；World Athletics 赛报（2019）；Cycling Magazine（2019）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1473303" y="6486049"/>
              <a:ext cx="15215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04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8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4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rgbClr val="0E12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page-header"/>
          <p:cNvGrpSpPr/>
          <p:nvPr/>
        </p:nvGrpSpPr>
        <p:grpSpPr>
          <a:xfrm>
            <a:off x="556260" y="469106"/>
            <a:ext cx="5684520" cy="860584"/>
            <a:chOff x="556260" y="469106"/>
            <a:chExt cx="5684520" cy="860584"/>
          </a:xfrm>
        </p:grpSpPr>
        <p:sp>
          <p:nvSpPr>
            <p:cNvPr id="2" name="TextBox 2"/>
            <p:cNvSpPr txBox="1"/>
            <p:nvPr/>
          </p:nvSpPr>
          <p:spPr>
            <a:xfrm>
              <a:off x="565785" y="469106"/>
              <a:ext cx="1245563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spc="225" dirty="0">
                  <a:solidFill>
                    <a:srgbClr val="7CFF4F"/>
                  </a:solidFill>
                  <a:latin typeface="Consolas"/>
                  <a:ea typeface="Microsoft YaHei"/>
                  <a:cs typeface="Consolas"/>
                </a:rPr>
                <a:t>04 / 环节 01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56260" y="742950"/>
              <a:ext cx="56845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F2F4F5"/>
                  </a:solidFill>
                  <a:latin typeface="+mj-lt"/>
                  <a:ea typeface="+mj-ea"/>
                  <a:cs typeface="+mj-cs"/>
                </a:rPr>
                <a:t>轮换挡风，激光把配速画在路上</a:t>
              </a:r>
            </a:p>
          </p:txBody>
        </p:sp>
        <p:sp>
          <p:nvSpPr>
            <p:cNvPr id="4" name="Rectangle 4"/>
            <p:cNvSpPr/>
            <p:nvPr/>
          </p:nvSpPr>
          <p:spPr>
            <a:xfrm>
              <a:off x="571500" y="1219200"/>
              <a:ext cx="762000" cy="28575"/>
            </a:xfrm>
            <a:prstGeom prst="rect">
              <a:avLst/>
            </a:prstGeom>
            <a:solidFill>
              <a:srgbClr val="7CFF4F"/>
            </a:solidFill>
            <a:ln>
              <a:noFill/>
            </a:ln>
          </p:spPr>
        </p:sp>
      </p:grpSp>
      <p:grpSp>
        <p:nvGrpSpPr>
          <p:cNvPr id="17" name="!!factor-rail"/>
          <p:cNvGrpSpPr/>
          <p:nvPr/>
        </p:nvGrpSpPr>
        <p:grpSpPr>
          <a:xfrm>
            <a:off x="7570978" y="504825"/>
            <a:ext cx="4032580" cy="475964"/>
            <a:chOff x="7570978" y="504825"/>
            <a:chExt cx="4032580" cy="475964"/>
          </a:xfrm>
        </p:grpSpPr>
        <p:sp>
          <p:nvSpPr>
            <p:cNvPr id="6" name="Rectangle 6"/>
            <p:cNvSpPr/>
            <p:nvPr/>
          </p:nvSpPr>
          <p:spPr>
            <a:xfrm>
              <a:off x="7810500" y="581025"/>
              <a:ext cx="3524250" cy="19050"/>
            </a:xfrm>
            <a:prstGeom prst="rect">
              <a:avLst/>
            </a:prstGeom>
            <a:solidFill>
              <a:srgbClr val="7CFF4F"/>
            </a:solidFill>
            <a:ln>
              <a:noFill/>
            </a:ln>
          </p:spPr>
        </p:sp>
        <p:sp>
          <p:nvSpPr>
            <p:cNvPr id="7" name="Ellipse 7"/>
            <p:cNvSpPr/>
            <p:nvPr/>
          </p:nvSpPr>
          <p:spPr>
            <a:xfrm>
              <a:off x="7820025" y="504825"/>
              <a:ext cx="171450" cy="171450"/>
            </a:xfrm>
            <a:prstGeom prst="ellipse">
              <a:avLst/>
            </a:prstGeom>
            <a:solidFill>
              <a:srgbClr val="7CFF4F"/>
            </a:solidFill>
            <a:ln>
              <a:noFill/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8991600" y="533400"/>
              <a:ext cx="2400300" cy="114300"/>
              <a:chOff x="8991600" y="533400"/>
              <a:chExt cx="2400300" cy="114300"/>
            </a:xfrm>
          </p:grpSpPr>
          <p:sp>
            <p:nvSpPr>
              <p:cNvPr id="8" name="Ellipse 8"/>
              <p:cNvSpPr/>
              <p:nvPr/>
            </p:nvSpPr>
            <p:spPr>
              <a:xfrm>
                <a:off x="8991600" y="533400"/>
                <a:ext cx="114300" cy="114300"/>
              </a:xfrm>
              <a:prstGeom prst="ellipse">
                <a:avLst/>
              </a:prstGeom>
              <a:solidFill>
                <a:srgbClr val="0E1216"/>
              </a:solidFill>
              <a:ln w="19050">
                <a:solidFill>
                  <a:srgbClr val="7CFF4F"/>
                </a:solidFill>
              </a:ln>
            </p:spPr>
          </p:sp>
          <p:sp>
            <p:nvSpPr>
              <p:cNvPr id="9" name="Ellipse 9"/>
              <p:cNvSpPr/>
              <p:nvPr/>
            </p:nvSpPr>
            <p:spPr>
              <a:xfrm>
                <a:off x="10134600" y="533400"/>
                <a:ext cx="114300" cy="114300"/>
              </a:xfrm>
              <a:prstGeom prst="ellipse">
                <a:avLst/>
              </a:prstGeom>
              <a:solidFill>
                <a:srgbClr val="0E1216"/>
              </a:solidFill>
              <a:ln w="19050">
                <a:solidFill>
                  <a:srgbClr val="7CFF4F"/>
                </a:solidFill>
              </a:ln>
            </p:spPr>
          </p:sp>
          <p:sp>
            <p:nvSpPr>
              <p:cNvPr id="10" name="Ellipse 10"/>
              <p:cNvSpPr/>
              <p:nvPr/>
            </p:nvSpPr>
            <p:spPr>
              <a:xfrm>
                <a:off x="11277600" y="533400"/>
                <a:ext cx="114300" cy="114300"/>
              </a:xfrm>
              <a:prstGeom prst="ellipse">
                <a:avLst/>
              </a:prstGeom>
              <a:solidFill>
                <a:srgbClr val="0E1216"/>
              </a:solidFill>
              <a:ln w="19050">
                <a:solidFill>
                  <a:srgbClr val="7CFF4F"/>
                </a:solidFill>
              </a:ln>
            </p:spPr>
          </p:sp>
        </p:grpSp>
        <p:grpSp>
          <p:nvGrpSpPr>
            <p:cNvPr id="16" name="Group 16"/>
            <p:cNvGrpSpPr/>
            <p:nvPr/>
          </p:nvGrpSpPr>
          <p:grpSpPr>
            <a:xfrm>
              <a:off x="7570978" y="790099"/>
              <a:ext cx="4032580" cy="190690"/>
              <a:chOff x="7570978" y="790099"/>
              <a:chExt cx="4032580" cy="190690"/>
            </a:xfrm>
          </p:grpSpPr>
          <p:sp>
            <p:nvSpPr>
              <p:cNvPr id="12" name="TextBox 12"/>
              <p:cNvSpPr txBox="1"/>
              <p:nvPr/>
            </p:nvSpPr>
            <p:spPr>
              <a:xfrm>
                <a:off x="7570978" y="790099"/>
                <a:ext cx="669544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980" b="1" dirty="0">
                    <a:solidFill>
                      <a:srgbClr val="7CFF4F"/>
                    </a:solidFill>
                    <a:latin typeface="+mn-lt"/>
                    <a:ea typeface="+mn-ea"/>
                    <a:cs typeface="+mn-cs"/>
                  </a:rPr>
                  <a:t>阵型与激光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8911869" y="790099"/>
                <a:ext cx="273761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980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跑鞋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10054869" y="790099"/>
                <a:ext cx="273761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980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补给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11065942" y="790099"/>
                <a:ext cx="537616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980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赛道天气</a:t>
                </a:r>
              </a:p>
            </p:txBody>
          </p:sp>
        </p:grpSp>
      </p:grpSp>
      <p:sp>
        <p:nvSpPr>
          <p:cNvPr id="18" name="road-field"/>
          <p:cNvSpPr/>
          <p:nvPr/>
        </p:nvSpPr>
        <p:spPr>
          <a:xfrm>
            <a:off x="571500" y="1524000"/>
            <a:ext cx="11049000" cy="2952750"/>
          </a:xfrm>
          <a:prstGeom prst="rect">
            <a:avLst/>
          </a:prstGeom>
          <a:solidFill>
            <a:srgbClr val="18212A"/>
          </a:solidFill>
          <a:ln>
            <a:noFill/>
          </a:ln>
        </p:spPr>
      </p:sp>
      <p:grpSp>
        <p:nvGrpSpPr>
          <p:cNvPr id="21" name="direction-cue"/>
          <p:cNvGrpSpPr/>
          <p:nvPr/>
        </p:nvGrpSpPr>
        <p:grpSpPr>
          <a:xfrm>
            <a:off x="9787128" y="1809750"/>
            <a:ext cx="1642872" cy="342900"/>
            <a:chOff x="9787128" y="1809750"/>
            <a:chExt cx="1642872" cy="342900"/>
          </a:xfrm>
        </p:grpSpPr>
        <p:sp>
          <p:nvSpPr>
            <p:cNvPr id="19" name="Freeform 19"/>
            <p:cNvSpPr/>
            <p:nvPr/>
          </p:nvSpPr>
          <p:spPr>
            <a:xfrm>
              <a:off x="10572750" y="1809750"/>
              <a:ext cx="857250" cy="342900"/>
            </a:xfrm>
            <a:prstGeom prst="rightArrow">
              <a:avLst/>
            </a:prstGeom>
            <a:solidFill>
              <a:srgbClr val="9AA7B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787128" y="1908810"/>
              <a:ext cx="6583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前进方向</a:t>
              </a:r>
            </a:p>
          </p:txBody>
        </p:sp>
      </p:grpSp>
      <p:grpSp>
        <p:nvGrpSpPr>
          <p:cNvPr id="26" name="formation-back"/>
          <p:cNvGrpSpPr/>
          <p:nvPr/>
        </p:nvGrpSpPr>
        <p:grpSpPr>
          <a:xfrm>
            <a:off x="4411819" y="2400300"/>
            <a:ext cx="510862" cy="1743456"/>
            <a:chOff x="4411819" y="2400300"/>
            <a:chExt cx="510862" cy="1743456"/>
          </a:xfrm>
        </p:grpSpPr>
        <p:grpSp>
          <p:nvGrpSpPr>
            <p:cNvPr id="24" name="Group 24"/>
            <p:cNvGrpSpPr/>
            <p:nvPr/>
          </p:nvGrpSpPr>
          <p:grpSpPr>
            <a:xfrm>
              <a:off x="4514850" y="2400300"/>
              <a:ext cx="304800" cy="1295400"/>
              <a:chOff x="4514850" y="2400300"/>
              <a:chExt cx="304800" cy="1295400"/>
            </a:xfrm>
          </p:grpSpPr>
          <p:sp>
            <p:nvSpPr>
              <p:cNvPr id="22" name="Ellipse 22"/>
              <p:cNvSpPr/>
              <p:nvPr/>
            </p:nvSpPr>
            <p:spPr>
              <a:xfrm>
                <a:off x="4514850" y="2400300"/>
                <a:ext cx="304800" cy="304800"/>
              </a:xfrm>
              <a:prstGeom prst="ellipse">
                <a:avLst/>
              </a:prstGeom>
              <a:solidFill>
                <a:srgbClr val="C9D3DB"/>
              </a:solidFill>
              <a:ln>
                <a:noFill/>
              </a:ln>
            </p:spPr>
          </p:sp>
          <p:sp>
            <p:nvSpPr>
              <p:cNvPr id="23" name="Ellipse 23"/>
              <p:cNvSpPr/>
              <p:nvPr/>
            </p:nvSpPr>
            <p:spPr>
              <a:xfrm>
                <a:off x="4514850" y="3390900"/>
                <a:ext cx="304800" cy="304800"/>
              </a:xfrm>
              <a:prstGeom prst="ellipse">
                <a:avLst/>
              </a:prstGeom>
              <a:solidFill>
                <a:srgbClr val="C9D3DB"/>
              </a:solidFill>
              <a:ln>
                <a:noFill/>
              </a:ln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4411819" y="3909060"/>
              <a:ext cx="51086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后 2 人</a:t>
              </a:r>
            </a:p>
          </p:txBody>
        </p:sp>
      </p:grpSp>
      <p:grpSp>
        <p:nvGrpSpPr>
          <p:cNvPr id="29" name="kipchoge-dot"/>
          <p:cNvGrpSpPr/>
          <p:nvPr/>
        </p:nvGrpSpPr>
        <p:grpSpPr>
          <a:xfrm>
            <a:off x="5004816" y="2857500"/>
            <a:ext cx="658368" cy="752856"/>
            <a:chOff x="5004816" y="2857500"/>
            <a:chExt cx="658368" cy="752856"/>
          </a:xfrm>
        </p:grpSpPr>
        <p:sp>
          <p:nvSpPr>
            <p:cNvPr id="27" name="Ellipse 27"/>
            <p:cNvSpPr/>
            <p:nvPr/>
          </p:nvSpPr>
          <p:spPr>
            <a:xfrm>
              <a:off x="5143500" y="2857500"/>
              <a:ext cx="381000" cy="381000"/>
            </a:xfrm>
            <a:prstGeom prst="ellipse">
              <a:avLst/>
            </a:prstGeom>
            <a:solidFill>
              <a:srgbClr val="7CFF4F"/>
            </a:solidFill>
            <a:ln>
              <a:noFill/>
            </a:ln>
            <a:effectLst>
              <a:glow rad="57150">
                <a:srgbClr val="7CFF4F">
                  <a:alpha val="45000"/>
                </a:srgbClr>
              </a:glow>
            </a:effectLst>
          </p:spPr>
        </p:sp>
        <p:sp>
          <p:nvSpPr>
            <p:cNvPr id="28" name="TextBox 28"/>
            <p:cNvSpPr txBox="1"/>
            <p:nvPr/>
          </p:nvSpPr>
          <p:spPr>
            <a:xfrm>
              <a:off x="5004816" y="3375660"/>
              <a:ext cx="6583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rgbClr val="7CFF4F"/>
                  </a:solidFill>
                  <a:latin typeface="+mn-lt"/>
                  <a:ea typeface="+mn-ea"/>
                  <a:cs typeface="+mn-cs"/>
                </a:rPr>
                <a:t>基普乔格</a:t>
              </a:r>
            </a:p>
          </p:txBody>
        </p:sp>
      </p:grpSp>
      <p:grpSp>
        <p:nvGrpSpPr>
          <p:cNvPr id="37" name="formation-front"/>
          <p:cNvGrpSpPr/>
          <p:nvPr/>
        </p:nvGrpSpPr>
        <p:grpSpPr>
          <a:xfrm>
            <a:off x="5753100" y="1866900"/>
            <a:ext cx="1257300" cy="2581656"/>
            <a:chOff x="5753100" y="1866900"/>
            <a:chExt cx="1257300" cy="2581656"/>
          </a:xfrm>
        </p:grpSpPr>
        <p:grpSp>
          <p:nvGrpSpPr>
            <p:cNvPr id="35" name="Group 35"/>
            <p:cNvGrpSpPr/>
            <p:nvPr/>
          </p:nvGrpSpPr>
          <p:grpSpPr>
            <a:xfrm>
              <a:off x="5753100" y="1866900"/>
              <a:ext cx="1257300" cy="2362200"/>
              <a:chOff x="5753100" y="1866900"/>
              <a:chExt cx="1257300" cy="2362200"/>
            </a:xfrm>
          </p:grpSpPr>
          <p:sp>
            <p:nvSpPr>
              <p:cNvPr id="30" name="Ellipse 30"/>
              <p:cNvSpPr/>
              <p:nvPr/>
            </p:nvSpPr>
            <p:spPr>
              <a:xfrm>
                <a:off x="6705600" y="2895600"/>
                <a:ext cx="304800" cy="304800"/>
              </a:xfrm>
              <a:prstGeom prst="ellipse">
                <a:avLst/>
              </a:prstGeom>
              <a:solidFill>
                <a:srgbClr val="C9D3DB"/>
              </a:solidFill>
              <a:ln>
                <a:noFill/>
              </a:ln>
            </p:spPr>
          </p:sp>
          <p:sp>
            <p:nvSpPr>
              <p:cNvPr id="31" name="Ellipse 31"/>
              <p:cNvSpPr/>
              <p:nvPr/>
            </p:nvSpPr>
            <p:spPr>
              <a:xfrm>
                <a:off x="6229350" y="2343150"/>
                <a:ext cx="304800" cy="304800"/>
              </a:xfrm>
              <a:prstGeom prst="ellipse">
                <a:avLst/>
              </a:prstGeom>
              <a:solidFill>
                <a:srgbClr val="C9D3DB"/>
              </a:solidFill>
              <a:ln>
                <a:noFill/>
              </a:ln>
            </p:spPr>
          </p:sp>
          <p:sp>
            <p:nvSpPr>
              <p:cNvPr id="32" name="Ellipse 32"/>
              <p:cNvSpPr/>
              <p:nvPr/>
            </p:nvSpPr>
            <p:spPr>
              <a:xfrm>
                <a:off x="6229350" y="3448050"/>
                <a:ext cx="304800" cy="304800"/>
              </a:xfrm>
              <a:prstGeom prst="ellipse">
                <a:avLst/>
              </a:prstGeom>
              <a:solidFill>
                <a:srgbClr val="C9D3DB"/>
              </a:solidFill>
              <a:ln>
                <a:noFill/>
              </a:ln>
            </p:spPr>
          </p:sp>
          <p:sp>
            <p:nvSpPr>
              <p:cNvPr id="33" name="Ellipse 33"/>
              <p:cNvSpPr/>
              <p:nvPr/>
            </p:nvSpPr>
            <p:spPr>
              <a:xfrm>
                <a:off x="5753100" y="1866900"/>
                <a:ext cx="304800" cy="304800"/>
              </a:xfrm>
              <a:prstGeom prst="ellipse">
                <a:avLst/>
              </a:prstGeom>
              <a:solidFill>
                <a:srgbClr val="C9D3DB"/>
              </a:solidFill>
              <a:ln>
                <a:noFill/>
              </a:ln>
            </p:spPr>
          </p:sp>
          <p:sp>
            <p:nvSpPr>
              <p:cNvPr id="34" name="Ellipse 34"/>
              <p:cNvSpPr/>
              <p:nvPr/>
            </p:nvSpPr>
            <p:spPr>
              <a:xfrm>
                <a:off x="5753100" y="3924300"/>
                <a:ext cx="304800" cy="304800"/>
              </a:xfrm>
              <a:prstGeom prst="ellipse">
                <a:avLst/>
              </a:prstGeom>
              <a:solidFill>
                <a:srgbClr val="C9D3DB"/>
              </a:solidFill>
              <a:ln>
                <a:noFill/>
              </a:ln>
            </p:spPr>
          </p:sp>
        </p:grpSp>
        <p:sp>
          <p:nvSpPr>
            <p:cNvPr id="36" name="TextBox 36"/>
            <p:cNvSpPr txBox="1"/>
            <p:nvPr/>
          </p:nvSpPr>
          <p:spPr>
            <a:xfrm>
              <a:off x="6041038" y="4213860"/>
              <a:ext cx="87192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前 5 人 V 形</a:t>
              </a:r>
            </a:p>
          </p:txBody>
        </p:sp>
      </p:grpSp>
      <p:grpSp>
        <p:nvGrpSpPr>
          <p:cNvPr id="41" name="laser-line"/>
          <p:cNvGrpSpPr/>
          <p:nvPr/>
        </p:nvGrpSpPr>
        <p:grpSpPr>
          <a:xfrm>
            <a:off x="7239000" y="1762125"/>
            <a:ext cx="2266950" cy="2571750"/>
            <a:chOff x="7239000" y="1762125"/>
            <a:chExt cx="2266950" cy="2571750"/>
          </a:xfrm>
        </p:grpSpPr>
        <p:sp>
          <p:nvSpPr>
            <p:cNvPr id="38" name="Polygon 38"/>
            <p:cNvSpPr/>
            <p:nvPr/>
          </p:nvSpPr>
          <p:spPr>
            <a:xfrm>
              <a:off x="7267575" y="1762125"/>
              <a:ext cx="2238375" cy="2571750"/>
            </a:xfrm>
            <a:custGeom>
              <a:avLst/>
              <a:gdLst/>
              <a:ahLst/>
              <a:cxnLst/>
              <a:rect l="l" t="t" r="r" b="b"/>
              <a:pathLst>
                <a:path w="2238375" h="2571750">
                  <a:moveTo>
                    <a:pt x="2238375" y="1971675"/>
                  </a:moveTo>
                  <a:lnTo>
                    <a:pt x="2238375" y="2238375"/>
                  </a:lnTo>
                  <a:lnTo>
                    <a:pt x="0" y="25717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CFF4F">
                <a:alpha val="7000"/>
              </a:srgbClr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7239000" y="1762125"/>
              <a:ext cx="28575" cy="2571750"/>
            </a:xfrm>
            <a:prstGeom prst="rect">
              <a:avLst/>
            </a:prstGeom>
            <a:solidFill>
              <a:srgbClr val="7CFF4F"/>
            </a:solidFill>
            <a:ln>
              <a:noFill/>
            </a:ln>
            <a:effectLst>
              <a:glow rad="28575">
                <a:srgbClr val="7CFF4F">
                  <a:alpha val="70000"/>
                </a:srgbClr>
              </a:glow>
            </a:effectLst>
          </p:spPr>
        </p:sp>
        <p:sp>
          <p:nvSpPr>
            <p:cNvPr id="40" name="TextBox 40"/>
            <p:cNvSpPr txBox="1"/>
            <p:nvPr/>
          </p:nvSpPr>
          <p:spPr>
            <a:xfrm>
              <a:off x="7385304" y="1832610"/>
              <a:ext cx="18627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7CFF4F"/>
                  </a:solidFill>
                  <a:latin typeface="+mn-lt"/>
                  <a:ea typeface="+mn-ea"/>
                  <a:cs typeface="+mn-cs"/>
                </a:rPr>
                <a:t>激光线 = 2:50/公里的位置</a:t>
              </a:r>
            </a:p>
          </p:txBody>
        </p:sp>
      </p:grpSp>
      <p:grpSp>
        <p:nvGrpSpPr>
          <p:cNvPr id="44" name="pace-car"/>
          <p:cNvGrpSpPr/>
          <p:nvPr/>
        </p:nvGrpSpPr>
        <p:grpSpPr>
          <a:xfrm>
            <a:off x="9525000" y="3638550"/>
            <a:ext cx="1047750" cy="810006"/>
            <a:chOff x="9525000" y="3638550"/>
            <a:chExt cx="1047750" cy="810006"/>
          </a:xfrm>
        </p:grpSpPr>
        <p:sp>
          <p:nvSpPr>
            <p:cNvPr id="42" name="Freeform 42"/>
            <p:cNvSpPr/>
            <p:nvPr/>
          </p:nvSpPr>
          <p:spPr>
            <a:xfrm>
              <a:off x="9525000" y="3638550"/>
              <a:ext cx="1047750" cy="457200"/>
            </a:xfrm>
            <a:prstGeom prst="roundRect">
              <a:avLst>
                <a:gd name="adj" fmla="val 30000"/>
              </a:avLst>
            </a:prstGeom>
            <a:solidFill>
              <a:srgbClr val="FF7A2F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9638919" y="4213860"/>
              <a:ext cx="81991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FF7A2F"/>
                  </a:solidFill>
                  <a:latin typeface="+mn-lt"/>
                  <a:ea typeface="+mn-ea"/>
                  <a:cs typeface="+mn-cs"/>
                </a:rPr>
                <a:t>电动领跑车</a:t>
              </a:r>
            </a:p>
          </p:txBody>
        </p:sp>
      </p:grpSp>
      <p:grpSp>
        <p:nvGrpSpPr>
          <p:cNvPr id="46" name="formation-note"/>
          <p:cNvGrpSpPr/>
          <p:nvPr/>
        </p:nvGrpSpPr>
        <p:grpSpPr>
          <a:xfrm>
            <a:off x="566166" y="4592002"/>
            <a:ext cx="6635495" cy="205359"/>
            <a:chOff x="566166" y="4592002"/>
            <a:chExt cx="6635495" cy="205359"/>
          </a:xfrm>
        </p:grpSpPr>
        <p:sp>
          <p:nvSpPr>
            <p:cNvPr id="45" name="TextBox 45"/>
            <p:cNvSpPr txBox="1"/>
            <p:nvPr/>
          </p:nvSpPr>
          <p:spPr>
            <a:xfrm>
              <a:off x="566166" y="4592002"/>
              <a:ext cx="663549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站位为示意（整理）：World Athletics 赛报称前方 5 人呈“V 形”，INEOS 称“倒 V”阵型；图中距离不按比例</a:t>
              </a:r>
            </a:p>
          </p:txBody>
        </p:sp>
      </p:grpSp>
      <p:grpSp>
        <p:nvGrpSpPr>
          <p:cNvPr id="49" name="fact-groups"/>
          <p:cNvGrpSpPr/>
          <p:nvPr/>
        </p:nvGrpSpPr>
        <p:grpSpPr>
          <a:xfrm>
            <a:off x="561594" y="5009198"/>
            <a:ext cx="1589612" cy="881253"/>
            <a:chOff x="561594" y="5009198"/>
            <a:chExt cx="1589612" cy="881253"/>
          </a:xfrm>
        </p:grpSpPr>
        <p:sp>
          <p:nvSpPr>
            <p:cNvPr id="47" name="TextBox 47"/>
            <p:cNvSpPr txBox="1"/>
            <p:nvPr/>
          </p:nvSpPr>
          <p:spPr>
            <a:xfrm>
              <a:off x="561594" y="5009198"/>
              <a:ext cx="13586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41 人 · 9 组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564642" y="5378768"/>
              <a:ext cx="1586564" cy="5116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每次上场 7 人：</a:t>
              </a:r>
              <a:br/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前 5 挡风，后 2 护侧</a:t>
              </a:r>
            </a:p>
          </p:txBody>
        </p:sp>
      </p:grpSp>
      <p:grpSp>
        <p:nvGrpSpPr>
          <p:cNvPr id="52" name="fact-rotation"/>
          <p:cNvGrpSpPr/>
          <p:nvPr/>
        </p:nvGrpSpPr>
        <p:grpSpPr>
          <a:xfrm>
            <a:off x="3323844" y="5009198"/>
            <a:ext cx="1731264" cy="881253"/>
            <a:chOff x="3323844" y="5009198"/>
            <a:chExt cx="1731264" cy="881253"/>
          </a:xfrm>
        </p:grpSpPr>
        <p:sp>
          <p:nvSpPr>
            <p:cNvPr id="50" name="TextBox 50"/>
            <p:cNvSpPr txBox="1"/>
            <p:nvPr/>
          </p:nvSpPr>
          <p:spPr>
            <a:xfrm>
              <a:off x="3323844" y="5009198"/>
              <a:ext cx="162820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每 5 公里换班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3326892" y="5378768"/>
              <a:ext cx="1728216" cy="5116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换班动作事先在肯尼亚</a:t>
              </a:r>
              <a:br/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和维也纳反复演练</a:t>
              </a:r>
            </a:p>
          </p:txBody>
        </p:sp>
      </p:grpSp>
      <p:grpSp>
        <p:nvGrpSpPr>
          <p:cNvPr id="55" name="fact-cfd"/>
          <p:cNvGrpSpPr/>
          <p:nvPr/>
        </p:nvGrpSpPr>
        <p:grpSpPr>
          <a:xfrm>
            <a:off x="6086094" y="5009198"/>
            <a:ext cx="1559814" cy="881253"/>
            <a:chOff x="6086094" y="5009198"/>
            <a:chExt cx="1559814" cy="881253"/>
          </a:xfrm>
        </p:grpSpPr>
        <p:sp>
          <p:nvSpPr>
            <p:cNvPr id="53" name="TextBox 53"/>
            <p:cNvSpPr txBox="1"/>
            <p:nvPr/>
          </p:nvSpPr>
          <p:spPr>
            <a:xfrm>
              <a:off x="6086094" y="5009198"/>
              <a:ext cx="140567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数百次 CFD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6089142" y="5378768"/>
              <a:ext cx="1556766" cy="5116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与 TotalSim 合作做</a:t>
              </a:r>
              <a:br/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流体力学模拟定阵型</a:t>
              </a:r>
            </a:p>
          </p:txBody>
        </p:sp>
      </p:grpSp>
      <p:grpSp>
        <p:nvGrpSpPr>
          <p:cNvPr id="58" name="fact-car"/>
          <p:cNvGrpSpPr/>
          <p:nvPr/>
        </p:nvGrpSpPr>
        <p:grpSpPr>
          <a:xfrm>
            <a:off x="8848344" y="5009198"/>
            <a:ext cx="1902714" cy="881253"/>
            <a:chOff x="8848344" y="5009198"/>
            <a:chExt cx="1902714" cy="881253"/>
          </a:xfrm>
        </p:grpSpPr>
        <p:sp>
          <p:nvSpPr>
            <p:cNvPr id="56" name="TextBox 56"/>
            <p:cNvSpPr txBox="1"/>
            <p:nvPr/>
          </p:nvSpPr>
          <p:spPr>
            <a:xfrm>
              <a:off x="8848344" y="5009198"/>
              <a:ext cx="13302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7A2F"/>
                  </a:solidFill>
                  <a:latin typeface="+mn-lt"/>
                  <a:ea typeface="+mn-ea"/>
                  <a:cs typeface="+mn-cs"/>
                </a:rPr>
                <a:t>4:34 / 英里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8851392" y="5378768"/>
              <a:ext cx="1899666" cy="5116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领跑车恒速行驶，向路面</a:t>
              </a:r>
              <a:br/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投射绿色激光</a:t>
              </a:r>
            </a:p>
          </p:txBody>
        </p:sp>
      </p:grpSp>
      <p:grpSp>
        <p:nvGrpSpPr>
          <p:cNvPr id="61" name="footer"/>
          <p:cNvGrpSpPr/>
          <p:nvPr/>
        </p:nvGrpSpPr>
        <p:grpSpPr>
          <a:xfrm>
            <a:off x="566547" y="6486049"/>
            <a:ext cx="11058906" cy="190690"/>
            <a:chOff x="566547" y="6486049"/>
            <a:chExt cx="11058906" cy="190690"/>
          </a:xfrm>
        </p:grpSpPr>
        <p:sp>
          <p:nvSpPr>
            <p:cNvPr id="59" name="TextBox 59"/>
            <p:cNvSpPr txBox="1"/>
            <p:nvPr/>
          </p:nvSpPr>
          <p:spPr>
            <a:xfrm>
              <a:off x="566547" y="6486049"/>
              <a:ext cx="656230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来源：World Athletics 赛报（2019）；INEOS 1:59 官方网站 Formation 页（2019）；Sports Illustrated（2019）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11473303" y="6486049"/>
              <a:ext cx="15215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05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6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3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2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1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9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7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rgbClr val="0E12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page-header"/>
          <p:cNvGrpSpPr/>
          <p:nvPr/>
        </p:nvGrpSpPr>
        <p:grpSpPr>
          <a:xfrm>
            <a:off x="556260" y="469106"/>
            <a:ext cx="5893840" cy="1135095"/>
            <a:chOff x="556260" y="469106"/>
            <a:chExt cx="5893840" cy="1135095"/>
          </a:xfrm>
        </p:grpSpPr>
        <p:sp>
          <p:nvSpPr>
            <p:cNvPr id="2" name="TextBox 2"/>
            <p:cNvSpPr txBox="1"/>
            <p:nvPr/>
          </p:nvSpPr>
          <p:spPr>
            <a:xfrm>
              <a:off x="565785" y="469106"/>
              <a:ext cx="2307750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spc="225" dirty="0">
                  <a:solidFill>
                    <a:srgbClr val="7CFF4F"/>
                  </a:solidFill>
                  <a:latin typeface="Consolas"/>
                  <a:ea typeface="Microsoft YaHei"/>
                  <a:cs typeface="Consolas"/>
                </a:rPr>
                <a:t>05 / 环节 01 · 能省多少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56260" y="742950"/>
              <a:ext cx="575156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F2F4F5"/>
                  </a:solidFill>
                  <a:latin typeface="+mj-lt"/>
                  <a:ea typeface="+mj-ea"/>
                  <a:cs typeface="+mj-cs"/>
                </a:rPr>
                <a:t>跟跑挡风：研究估算以“分钟”计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4642" y="1340168"/>
              <a:ext cx="58854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以 2 小时配速独跑，空气阻力约占代谢功率的 7.8%（da Silva 等，2022）</a:t>
              </a:r>
            </a:p>
          </p:txBody>
        </p:sp>
      </p:grpSp>
      <p:grpSp>
        <p:nvGrpSpPr>
          <p:cNvPr id="17" name="!!factor-rail"/>
          <p:cNvGrpSpPr/>
          <p:nvPr/>
        </p:nvGrpSpPr>
        <p:grpSpPr>
          <a:xfrm>
            <a:off x="7570978" y="504825"/>
            <a:ext cx="4032580" cy="475964"/>
            <a:chOff x="7570978" y="504825"/>
            <a:chExt cx="4032580" cy="475964"/>
          </a:xfrm>
        </p:grpSpPr>
        <p:sp>
          <p:nvSpPr>
            <p:cNvPr id="6" name="Rectangle 6"/>
            <p:cNvSpPr/>
            <p:nvPr/>
          </p:nvSpPr>
          <p:spPr>
            <a:xfrm>
              <a:off x="7810500" y="581025"/>
              <a:ext cx="3524250" cy="19050"/>
            </a:xfrm>
            <a:prstGeom prst="rect">
              <a:avLst/>
            </a:prstGeom>
            <a:solidFill>
              <a:srgbClr val="7CFF4F"/>
            </a:solidFill>
            <a:ln>
              <a:noFill/>
            </a:ln>
          </p:spPr>
        </p:sp>
        <p:sp>
          <p:nvSpPr>
            <p:cNvPr id="7" name="Ellipse 7"/>
            <p:cNvSpPr/>
            <p:nvPr/>
          </p:nvSpPr>
          <p:spPr>
            <a:xfrm>
              <a:off x="7820025" y="504825"/>
              <a:ext cx="171450" cy="171450"/>
            </a:xfrm>
            <a:prstGeom prst="ellipse">
              <a:avLst/>
            </a:prstGeom>
            <a:solidFill>
              <a:srgbClr val="7CFF4F"/>
            </a:solidFill>
            <a:ln>
              <a:noFill/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8991600" y="533400"/>
              <a:ext cx="2400300" cy="114300"/>
              <a:chOff x="8991600" y="533400"/>
              <a:chExt cx="2400300" cy="114300"/>
            </a:xfrm>
          </p:grpSpPr>
          <p:sp>
            <p:nvSpPr>
              <p:cNvPr id="8" name="Ellipse 8"/>
              <p:cNvSpPr/>
              <p:nvPr/>
            </p:nvSpPr>
            <p:spPr>
              <a:xfrm>
                <a:off x="8991600" y="533400"/>
                <a:ext cx="114300" cy="114300"/>
              </a:xfrm>
              <a:prstGeom prst="ellipse">
                <a:avLst/>
              </a:prstGeom>
              <a:solidFill>
                <a:srgbClr val="0E1216"/>
              </a:solidFill>
              <a:ln w="19050">
                <a:solidFill>
                  <a:srgbClr val="7CFF4F"/>
                </a:solidFill>
              </a:ln>
            </p:spPr>
          </p:sp>
          <p:sp>
            <p:nvSpPr>
              <p:cNvPr id="9" name="Ellipse 9"/>
              <p:cNvSpPr/>
              <p:nvPr/>
            </p:nvSpPr>
            <p:spPr>
              <a:xfrm>
                <a:off x="10134600" y="533400"/>
                <a:ext cx="114300" cy="114300"/>
              </a:xfrm>
              <a:prstGeom prst="ellipse">
                <a:avLst/>
              </a:prstGeom>
              <a:solidFill>
                <a:srgbClr val="0E1216"/>
              </a:solidFill>
              <a:ln w="19050">
                <a:solidFill>
                  <a:srgbClr val="7CFF4F"/>
                </a:solidFill>
              </a:ln>
            </p:spPr>
          </p:sp>
          <p:sp>
            <p:nvSpPr>
              <p:cNvPr id="10" name="Ellipse 10"/>
              <p:cNvSpPr/>
              <p:nvPr/>
            </p:nvSpPr>
            <p:spPr>
              <a:xfrm>
                <a:off x="11277600" y="533400"/>
                <a:ext cx="114300" cy="114300"/>
              </a:xfrm>
              <a:prstGeom prst="ellipse">
                <a:avLst/>
              </a:prstGeom>
              <a:solidFill>
                <a:srgbClr val="0E1216"/>
              </a:solidFill>
              <a:ln w="19050">
                <a:solidFill>
                  <a:srgbClr val="7CFF4F"/>
                </a:solidFill>
              </a:ln>
            </p:spPr>
          </p:sp>
        </p:grpSp>
        <p:grpSp>
          <p:nvGrpSpPr>
            <p:cNvPr id="16" name="Group 16"/>
            <p:cNvGrpSpPr/>
            <p:nvPr/>
          </p:nvGrpSpPr>
          <p:grpSpPr>
            <a:xfrm>
              <a:off x="7570978" y="790099"/>
              <a:ext cx="4032580" cy="190690"/>
              <a:chOff x="7570978" y="790099"/>
              <a:chExt cx="4032580" cy="190690"/>
            </a:xfrm>
          </p:grpSpPr>
          <p:sp>
            <p:nvSpPr>
              <p:cNvPr id="12" name="TextBox 12"/>
              <p:cNvSpPr txBox="1"/>
              <p:nvPr/>
            </p:nvSpPr>
            <p:spPr>
              <a:xfrm>
                <a:off x="7570978" y="790099"/>
                <a:ext cx="669544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980" b="1" dirty="0">
                    <a:solidFill>
                      <a:srgbClr val="7CFF4F"/>
                    </a:solidFill>
                    <a:latin typeface="+mn-lt"/>
                    <a:ea typeface="+mn-ea"/>
                    <a:cs typeface="+mn-cs"/>
                  </a:rPr>
                  <a:t>阵型与激光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8911869" y="790099"/>
                <a:ext cx="273761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980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跑鞋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10054869" y="790099"/>
                <a:ext cx="273761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980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补给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11065942" y="790099"/>
                <a:ext cx="537616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980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赛道天气</a:t>
                </a:r>
              </a:p>
            </p:txBody>
          </p:sp>
        </p:grpSp>
      </p:grpSp>
      <p:grpSp>
        <p:nvGrpSpPr>
          <p:cNvPr id="28" name="aero-labels"/>
          <p:cNvGrpSpPr/>
          <p:nvPr/>
        </p:nvGrpSpPr>
        <p:grpSpPr>
          <a:xfrm>
            <a:off x="564642" y="2006918"/>
            <a:ext cx="2745847" cy="2447543"/>
            <a:chOff x="564642" y="2006918"/>
            <a:chExt cx="2745847" cy="2447543"/>
          </a:xfrm>
        </p:grpSpPr>
        <p:grpSp>
          <p:nvGrpSpPr>
            <p:cNvPr id="22" name="Group 22"/>
            <p:cNvGrpSpPr/>
            <p:nvPr/>
          </p:nvGrpSpPr>
          <p:grpSpPr>
            <a:xfrm>
              <a:off x="564642" y="2006918"/>
              <a:ext cx="1601288" cy="2264283"/>
              <a:chOff x="564642" y="2006918"/>
              <a:chExt cx="1601288" cy="2264283"/>
            </a:xfrm>
          </p:grpSpPr>
          <p:sp>
            <p:nvSpPr>
              <p:cNvPr id="18" name="TextBox 18"/>
              <p:cNvSpPr txBox="1"/>
              <p:nvPr/>
            </p:nvSpPr>
            <p:spPr>
              <a:xfrm>
                <a:off x="564642" y="2006918"/>
                <a:ext cx="160128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F2F4F5"/>
                    </a:solidFill>
                    <a:latin typeface="+mn-lt"/>
                    <a:ea typeface="+mn-ea"/>
                    <a:cs typeface="+mn-cs"/>
                  </a:rPr>
                  <a:t>Beaumont 等 2024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564642" y="2673668"/>
                <a:ext cx="124788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F2F4F5"/>
                    </a:solidFill>
                    <a:latin typeface="+mn-lt"/>
                    <a:ea typeface="+mn-ea"/>
                    <a:cs typeface="+mn-cs"/>
                  </a:rPr>
                  <a:t>Marro 等 2023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564642" y="3340418"/>
                <a:ext cx="124788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F2F4F5"/>
                    </a:solidFill>
                    <a:latin typeface="+mn-lt"/>
                    <a:ea typeface="+mn-ea"/>
                    <a:cs typeface="+mn-cs"/>
                  </a:rPr>
                  <a:t>Marro 等 2023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564642" y="4007168"/>
                <a:ext cx="138153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F2F4F5"/>
                    </a:solidFill>
                    <a:latin typeface="+mn-lt"/>
                    <a:ea typeface="+mn-ea"/>
                    <a:cs typeface="+mn-cs"/>
                  </a:rPr>
                  <a:t>da Silva 等 2022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566166" y="2248852"/>
              <a:ext cx="2744323" cy="2205609"/>
              <a:chOff x="566166" y="2248852"/>
              <a:chExt cx="2744323" cy="2205609"/>
            </a:xfrm>
          </p:grpSpPr>
          <p:sp>
            <p:nvSpPr>
              <p:cNvPr id="23" name="TextBox 23"/>
              <p:cNvSpPr txBox="1"/>
              <p:nvPr/>
            </p:nvSpPr>
            <p:spPr>
              <a:xfrm>
                <a:off x="566166" y="2248852"/>
                <a:ext cx="1667863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CFD：5 人纵队中跑第二位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566166" y="2915602"/>
                <a:ext cx="2744323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风洞：维也纳领跑员（Science News 转述）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566166" y="3582352"/>
                <a:ext cx="1441988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风洞：最佳 6–7 人阵型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566166" y="4249102"/>
                <a:ext cx="1848231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模拟阻力实验：最优跟跑区间</a:t>
                </a:r>
              </a:p>
            </p:txBody>
          </p:sp>
        </p:grpSp>
      </p:grpSp>
      <p:grpSp>
        <p:nvGrpSpPr>
          <p:cNvPr id="64" name="aero-estimates"/>
          <p:cNvGrpSpPr/>
          <p:nvPr/>
        </p:nvGrpSpPr>
        <p:grpSpPr>
          <a:xfrm>
            <a:off x="3765794" y="1866900"/>
            <a:ext cx="7634526" cy="2892361"/>
            <a:chOff x="3765794" y="1866900"/>
            <a:chExt cx="7634526" cy="2892361"/>
          </a:xfrm>
        </p:grpSpPr>
        <p:grpSp>
          <p:nvGrpSpPr>
            <p:cNvPr id="63" name="aero-estimates-chartArea"/>
            <p:cNvGrpSpPr/>
            <p:nvPr/>
          </p:nvGrpSpPr>
          <p:grpSpPr>
            <a:xfrm>
              <a:off x="3765794" y="1866900"/>
              <a:ext cx="7634526" cy="2892361"/>
              <a:chOff x="3765794" y="1866900"/>
              <a:chExt cx="7634526" cy="2892361"/>
            </a:xfrm>
          </p:grpSpPr>
          <p:grpSp>
            <p:nvGrpSpPr>
              <p:cNvPr id="35" name="aero-grid"/>
              <p:cNvGrpSpPr/>
              <p:nvPr/>
            </p:nvGrpSpPr>
            <p:grpSpPr>
              <a:xfrm>
                <a:off x="5048250" y="1866900"/>
                <a:ext cx="6200775" cy="2571750"/>
                <a:chOff x="5048250" y="1866900"/>
                <a:chExt cx="6200775" cy="2571750"/>
              </a:xfrm>
            </p:grpSpPr>
            <p:sp>
              <p:nvSpPr>
                <p:cNvPr id="29" name="Line 29"/>
                <p:cNvSpPr/>
                <p:nvPr/>
              </p:nvSpPr>
              <p:spPr>
                <a:xfrm>
                  <a:off x="5048250" y="1866900"/>
                  <a:ext cx="9525" cy="257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571750">
                      <a:moveTo>
                        <a:pt x="0" y="0"/>
                      </a:moveTo>
                      <a:lnTo>
                        <a:pt x="0" y="2571750"/>
                      </a:lnTo>
                    </a:path>
                  </a:pathLst>
                </a:custGeom>
                <a:noFill/>
                <a:ln w="9525">
                  <a:solidFill>
                    <a:srgbClr val="26313B"/>
                  </a:solidFill>
                </a:ln>
              </p:spPr>
            </p:sp>
            <p:sp>
              <p:nvSpPr>
                <p:cNvPr id="30" name="Line 30"/>
                <p:cNvSpPr/>
                <p:nvPr/>
              </p:nvSpPr>
              <p:spPr>
                <a:xfrm>
                  <a:off x="6286500" y="1866900"/>
                  <a:ext cx="9525" cy="257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571750">
                      <a:moveTo>
                        <a:pt x="0" y="0"/>
                      </a:moveTo>
                      <a:lnTo>
                        <a:pt x="0" y="2571750"/>
                      </a:lnTo>
                    </a:path>
                  </a:pathLst>
                </a:custGeom>
                <a:noFill/>
                <a:ln w="9525">
                  <a:solidFill>
                    <a:srgbClr val="26313B"/>
                  </a:solidFill>
                </a:ln>
              </p:spPr>
            </p:sp>
            <p:sp>
              <p:nvSpPr>
                <p:cNvPr id="31" name="Line 31"/>
                <p:cNvSpPr/>
                <p:nvPr/>
              </p:nvSpPr>
              <p:spPr>
                <a:xfrm>
                  <a:off x="7524750" y="1866900"/>
                  <a:ext cx="9525" cy="257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571750">
                      <a:moveTo>
                        <a:pt x="0" y="0"/>
                      </a:moveTo>
                      <a:lnTo>
                        <a:pt x="0" y="2571750"/>
                      </a:lnTo>
                    </a:path>
                  </a:pathLst>
                </a:custGeom>
                <a:noFill/>
                <a:ln w="9525">
                  <a:solidFill>
                    <a:srgbClr val="26313B"/>
                  </a:solidFill>
                </a:ln>
              </p:spPr>
            </p:sp>
            <p:sp>
              <p:nvSpPr>
                <p:cNvPr id="32" name="Line 32"/>
                <p:cNvSpPr/>
                <p:nvPr/>
              </p:nvSpPr>
              <p:spPr>
                <a:xfrm>
                  <a:off x="8763000" y="1866900"/>
                  <a:ext cx="9525" cy="257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571750">
                      <a:moveTo>
                        <a:pt x="0" y="0"/>
                      </a:moveTo>
                      <a:lnTo>
                        <a:pt x="0" y="2571750"/>
                      </a:lnTo>
                    </a:path>
                  </a:pathLst>
                </a:custGeom>
                <a:noFill/>
                <a:ln w="9525">
                  <a:solidFill>
                    <a:srgbClr val="26313B"/>
                  </a:solidFill>
                </a:ln>
              </p:spPr>
            </p:sp>
            <p:sp>
              <p:nvSpPr>
                <p:cNvPr id="33" name="Line 33"/>
                <p:cNvSpPr/>
                <p:nvPr/>
              </p:nvSpPr>
              <p:spPr>
                <a:xfrm>
                  <a:off x="10001250" y="1866900"/>
                  <a:ext cx="9525" cy="257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571750">
                      <a:moveTo>
                        <a:pt x="0" y="0"/>
                      </a:moveTo>
                      <a:lnTo>
                        <a:pt x="0" y="2571750"/>
                      </a:lnTo>
                    </a:path>
                  </a:pathLst>
                </a:custGeom>
                <a:noFill/>
                <a:ln w="9525">
                  <a:solidFill>
                    <a:srgbClr val="26313B"/>
                  </a:solidFill>
                </a:ln>
              </p:spPr>
            </p:sp>
            <p:sp>
              <p:nvSpPr>
                <p:cNvPr id="34" name="Line 34"/>
                <p:cNvSpPr/>
                <p:nvPr/>
              </p:nvSpPr>
              <p:spPr>
                <a:xfrm>
                  <a:off x="11239500" y="1866900"/>
                  <a:ext cx="9525" cy="257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571750">
                      <a:moveTo>
                        <a:pt x="0" y="0"/>
                      </a:moveTo>
                      <a:lnTo>
                        <a:pt x="0" y="2571750"/>
                      </a:lnTo>
                    </a:path>
                  </a:pathLst>
                </a:custGeom>
                <a:noFill/>
                <a:ln w="9525">
                  <a:solidFill>
                    <a:srgbClr val="26313B"/>
                  </a:solidFill>
                </a:ln>
              </p:spPr>
            </p:sp>
          </p:grpSp>
          <p:sp>
            <p:nvSpPr>
              <p:cNvPr id="36" name="Line 36"/>
              <p:cNvSpPr/>
              <p:nvPr/>
            </p:nvSpPr>
            <p:spPr>
              <a:xfrm>
                <a:off x="3810000" y="4438650"/>
                <a:ext cx="7429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7429500" h="9525">
                    <a:moveTo>
                      <a:pt x="0" y="0"/>
                    </a:moveTo>
                    <a:lnTo>
                      <a:pt x="7429500" y="0"/>
                    </a:lnTo>
                  </a:path>
                </a:pathLst>
              </a:custGeom>
              <a:noFill/>
              <a:ln w="19050">
                <a:solidFill>
                  <a:srgbClr val="3A4652"/>
                </a:solidFill>
              </a:ln>
            </p:spPr>
          </p:sp>
          <p:grpSp>
            <p:nvGrpSpPr>
              <p:cNvPr id="44" name="Group 44"/>
              <p:cNvGrpSpPr/>
              <p:nvPr/>
            </p:nvGrpSpPr>
            <p:grpSpPr>
              <a:xfrm>
                <a:off x="3765794" y="4553902"/>
                <a:ext cx="7634526" cy="205359"/>
                <a:chOff x="3765794" y="4553902"/>
                <a:chExt cx="7634526" cy="205359"/>
              </a:xfrm>
            </p:grpSpPr>
            <p:sp>
              <p:nvSpPr>
                <p:cNvPr id="37" name="TextBox 37"/>
                <p:cNvSpPr txBox="1"/>
                <p:nvPr/>
              </p:nvSpPr>
              <p:spPr>
                <a:xfrm>
                  <a:off x="3765794" y="4553902"/>
                  <a:ext cx="88411" cy="2053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050" dirty="0">
                      <a:solidFill>
                        <a:srgbClr val="9AA7B2"/>
                      </a:solidFill>
                      <a:latin typeface="Consolas"/>
                      <a:ea typeface="Consolas"/>
                      <a:cs typeface="Consolas"/>
                    </a:rPr>
                    <a:t>0</a:t>
                  </a:r>
                </a:p>
              </p:txBody>
            </p:sp>
            <p:sp>
              <p:nvSpPr>
                <p:cNvPr id="38" name="TextBox 38"/>
                <p:cNvSpPr txBox="1"/>
                <p:nvPr/>
              </p:nvSpPr>
              <p:spPr>
                <a:xfrm>
                  <a:off x="4887430" y="4553902"/>
                  <a:ext cx="321640" cy="2053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050" dirty="0">
                      <a:solidFill>
                        <a:srgbClr val="9AA7B2"/>
                      </a:solidFill>
                      <a:latin typeface="Consolas"/>
                      <a:ea typeface="Consolas"/>
                      <a:cs typeface="Consolas"/>
                    </a:rPr>
                    <a:t>1:00</a:t>
                  </a:r>
                </a:p>
              </p:txBody>
            </p:sp>
            <p:sp>
              <p:nvSpPr>
                <p:cNvPr id="39" name="TextBox 39"/>
                <p:cNvSpPr txBox="1"/>
                <p:nvPr/>
              </p:nvSpPr>
              <p:spPr>
                <a:xfrm>
                  <a:off x="6125680" y="4553902"/>
                  <a:ext cx="321640" cy="2053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050" dirty="0">
                      <a:solidFill>
                        <a:srgbClr val="9AA7B2"/>
                      </a:solidFill>
                      <a:latin typeface="Consolas"/>
                      <a:ea typeface="Consolas"/>
                      <a:cs typeface="Consolas"/>
                    </a:rPr>
                    <a:t>2:00</a:t>
                  </a:r>
                </a:p>
              </p:txBody>
            </p:sp>
            <p:sp>
              <p:nvSpPr>
                <p:cNvPr id="40" name="TextBox 40"/>
                <p:cNvSpPr txBox="1"/>
                <p:nvPr/>
              </p:nvSpPr>
              <p:spPr>
                <a:xfrm>
                  <a:off x="7363930" y="4553902"/>
                  <a:ext cx="321640" cy="2053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050" dirty="0">
                      <a:solidFill>
                        <a:srgbClr val="9AA7B2"/>
                      </a:solidFill>
                      <a:latin typeface="Consolas"/>
                      <a:ea typeface="Consolas"/>
                      <a:cs typeface="Consolas"/>
                    </a:rPr>
                    <a:t>3:00</a:t>
                  </a:r>
                </a:p>
              </p:txBody>
            </p:sp>
            <p:sp>
              <p:nvSpPr>
                <p:cNvPr id="41" name="TextBox 41"/>
                <p:cNvSpPr txBox="1"/>
                <p:nvPr/>
              </p:nvSpPr>
              <p:spPr>
                <a:xfrm>
                  <a:off x="8602180" y="4553902"/>
                  <a:ext cx="321640" cy="2053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050" dirty="0">
                      <a:solidFill>
                        <a:srgbClr val="9AA7B2"/>
                      </a:solidFill>
                      <a:latin typeface="Consolas"/>
                      <a:ea typeface="Consolas"/>
                      <a:cs typeface="Consolas"/>
                    </a:rPr>
                    <a:t>4:00</a:t>
                  </a:r>
                </a:p>
              </p:txBody>
            </p:sp>
            <p:sp>
              <p:nvSpPr>
                <p:cNvPr id="42" name="TextBox 42"/>
                <p:cNvSpPr txBox="1"/>
                <p:nvPr/>
              </p:nvSpPr>
              <p:spPr>
                <a:xfrm>
                  <a:off x="9840430" y="4553902"/>
                  <a:ext cx="321640" cy="2053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050" dirty="0">
                      <a:solidFill>
                        <a:srgbClr val="9AA7B2"/>
                      </a:solidFill>
                      <a:latin typeface="Consolas"/>
                      <a:ea typeface="Consolas"/>
                      <a:cs typeface="Consolas"/>
                    </a:rPr>
                    <a:t>5:00</a:t>
                  </a:r>
                </a:p>
              </p:txBody>
            </p:sp>
            <p:sp>
              <p:nvSpPr>
                <p:cNvPr id="43" name="TextBox 43"/>
                <p:cNvSpPr txBox="1"/>
                <p:nvPr/>
              </p:nvSpPr>
              <p:spPr>
                <a:xfrm>
                  <a:off x="11078680" y="4553902"/>
                  <a:ext cx="321640" cy="2053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050" dirty="0">
                      <a:solidFill>
                        <a:srgbClr val="9AA7B2"/>
                      </a:solidFill>
                      <a:latin typeface="Consolas"/>
                      <a:ea typeface="Consolas"/>
                      <a:cs typeface="Consolas"/>
                    </a:rPr>
                    <a:t>6:00</a:t>
                  </a:r>
                </a:p>
              </p:txBody>
            </p:sp>
          </p:grpSp>
          <p:grpSp>
            <p:nvGrpSpPr>
              <p:cNvPr id="49" name="Group 49"/>
              <p:cNvGrpSpPr/>
              <p:nvPr/>
            </p:nvGrpSpPr>
            <p:grpSpPr>
              <a:xfrm>
                <a:off x="3810000" y="2152650"/>
                <a:ext cx="5407057" cy="2009775"/>
                <a:chOff x="3810000" y="2152650"/>
                <a:chExt cx="5407057" cy="2009775"/>
              </a:xfrm>
            </p:grpSpPr>
            <p:sp>
              <p:nvSpPr>
                <p:cNvPr id="45" name="Line 45"/>
                <p:cNvSpPr/>
                <p:nvPr/>
              </p:nvSpPr>
              <p:spPr>
                <a:xfrm>
                  <a:off x="3810000" y="2152650"/>
                  <a:ext cx="4292632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92632" h="9525">
                      <a:moveTo>
                        <a:pt x="0" y="0"/>
                      </a:moveTo>
                      <a:lnTo>
                        <a:pt x="4292632" y="0"/>
                      </a:lnTo>
                    </a:path>
                  </a:pathLst>
                </a:custGeom>
                <a:noFill/>
                <a:ln w="19050">
                  <a:solidFill>
                    <a:srgbClr val="7CFF4F">
                      <a:alpha val="45000"/>
                    </a:srgbClr>
                  </a:solidFill>
                </a:ln>
              </p:spPr>
            </p:sp>
            <p:sp>
              <p:nvSpPr>
                <p:cNvPr id="46" name="Line 46"/>
                <p:cNvSpPr/>
                <p:nvPr/>
              </p:nvSpPr>
              <p:spPr>
                <a:xfrm>
                  <a:off x="3810000" y="2819400"/>
                  <a:ext cx="4395788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95788" h="9525">
                      <a:moveTo>
                        <a:pt x="0" y="0"/>
                      </a:moveTo>
                      <a:lnTo>
                        <a:pt x="4395788" y="0"/>
                      </a:lnTo>
                    </a:path>
                  </a:pathLst>
                </a:custGeom>
                <a:noFill/>
                <a:ln w="19050">
                  <a:solidFill>
                    <a:srgbClr val="7CFF4F">
                      <a:alpha val="45000"/>
                    </a:srgbClr>
                  </a:solidFill>
                </a:ln>
              </p:spPr>
            </p:sp>
            <p:sp>
              <p:nvSpPr>
                <p:cNvPr id="47" name="Line 47"/>
                <p:cNvSpPr/>
                <p:nvPr/>
              </p:nvSpPr>
              <p:spPr>
                <a:xfrm>
                  <a:off x="3810000" y="3486150"/>
                  <a:ext cx="5407057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7057" h="9525">
                      <a:moveTo>
                        <a:pt x="0" y="0"/>
                      </a:moveTo>
                      <a:lnTo>
                        <a:pt x="5407057" y="0"/>
                      </a:lnTo>
                    </a:path>
                  </a:pathLst>
                </a:custGeom>
                <a:noFill/>
                <a:ln w="19050">
                  <a:solidFill>
                    <a:srgbClr val="7CFF4F">
                      <a:alpha val="45000"/>
                    </a:srgbClr>
                  </a:solidFill>
                </a:ln>
              </p:spPr>
            </p:sp>
            <p:sp>
              <p:nvSpPr>
                <p:cNvPr id="48" name="Line 48"/>
                <p:cNvSpPr/>
                <p:nvPr/>
              </p:nvSpPr>
              <p:spPr>
                <a:xfrm>
                  <a:off x="3810000" y="4152900"/>
                  <a:ext cx="4581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81525" h="9525">
                      <a:moveTo>
                        <a:pt x="0" y="0"/>
                      </a:moveTo>
                      <a:lnTo>
                        <a:pt x="4581525" y="0"/>
                      </a:lnTo>
                    </a:path>
                  </a:pathLst>
                </a:custGeom>
                <a:noFill/>
                <a:ln w="19050">
                  <a:solidFill>
                    <a:srgbClr val="7CFF4F">
                      <a:alpha val="45000"/>
                    </a:srgbClr>
                  </a:solidFill>
                </a:ln>
              </p:spPr>
            </p:sp>
          </p:grpSp>
          <p:sp>
            <p:nvSpPr>
              <p:cNvPr id="50" name="Rectangle 50"/>
              <p:cNvSpPr/>
              <p:nvPr/>
            </p:nvSpPr>
            <p:spPr>
              <a:xfrm>
                <a:off x="8391525" y="4076700"/>
                <a:ext cx="2208181" cy="152400"/>
              </a:xfrm>
              <a:prstGeom prst="roundRect">
                <a:avLst>
                  <a:gd name="adj" fmla="val 50000"/>
                </a:avLst>
              </a:prstGeom>
              <a:solidFill>
                <a:srgbClr val="7CFF4F">
                  <a:alpha val="35000"/>
                </a:srgbClr>
              </a:solidFill>
              <a:ln>
                <a:noFill/>
              </a:ln>
            </p:spPr>
          </p:sp>
          <p:grpSp>
            <p:nvGrpSpPr>
              <p:cNvPr id="56" name="Group 56"/>
              <p:cNvGrpSpPr/>
              <p:nvPr/>
            </p:nvGrpSpPr>
            <p:grpSpPr>
              <a:xfrm>
                <a:off x="8016907" y="2066925"/>
                <a:ext cx="2668524" cy="2171700"/>
                <a:chOff x="8016907" y="2066925"/>
                <a:chExt cx="2668524" cy="2171700"/>
              </a:xfrm>
            </p:grpSpPr>
            <p:sp>
              <p:nvSpPr>
                <p:cNvPr id="51" name="Ellipse 51"/>
                <p:cNvSpPr/>
                <p:nvPr/>
              </p:nvSpPr>
              <p:spPr>
                <a:xfrm>
                  <a:off x="8016907" y="2066925"/>
                  <a:ext cx="171450" cy="171450"/>
                </a:xfrm>
                <a:prstGeom prst="ellipse">
                  <a:avLst/>
                </a:prstGeom>
                <a:solidFill>
                  <a:srgbClr val="7CFF4F"/>
                </a:solidFill>
                <a:ln>
                  <a:noFill/>
                </a:ln>
              </p:spPr>
            </p:sp>
            <p:sp>
              <p:nvSpPr>
                <p:cNvPr id="52" name="Ellipse 52"/>
                <p:cNvSpPr/>
                <p:nvPr/>
              </p:nvSpPr>
              <p:spPr>
                <a:xfrm>
                  <a:off x="8120062" y="2733675"/>
                  <a:ext cx="171450" cy="171450"/>
                </a:xfrm>
                <a:prstGeom prst="ellipse">
                  <a:avLst/>
                </a:prstGeom>
                <a:solidFill>
                  <a:srgbClr val="7CFF4F"/>
                </a:solidFill>
                <a:ln>
                  <a:noFill/>
                </a:ln>
              </p:spPr>
            </p:sp>
            <p:sp>
              <p:nvSpPr>
                <p:cNvPr id="53" name="Ellipse 53"/>
                <p:cNvSpPr/>
                <p:nvPr/>
              </p:nvSpPr>
              <p:spPr>
                <a:xfrm>
                  <a:off x="9131332" y="3400425"/>
                  <a:ext cx="171450" cy="171450"/>
                </a:xfrm>
                <a:prstGeom prst="ellipse">
                  <a:avLst/>
                </a:prstGeom>
                <a:solidFill>
                  <a:srgbClr val="7CFF4F"/>
                </a:solidFill>
                <a:ln>
                  <a:noFill/>
                </a:ln>
              </p:spPr>
            </p:sp>
            <p:sp>
              <p:nvSpPr>
                <p:cNvPr id="54" name="Ellipse 54"/>
                <p:cNvSpPr/>
                <p:nvPr/>
              </p:nvSpPr>
              <p:spPr>
                <a:xfrm>
                  <a:off x="8305800" y="4067175"/>
                  <a:ext cx="171450" cy="171450"/>
                </a:xfrm>
                <a:prstGeom prst="ellipse">
                  <a:avLst/>
                </a:prstGeom>
                <a:solidFill>
                  <a:srgbClr val="7CFF4F"/>
                </a:solidFill>
                <a:ln>
                  <a:noFill/>
                </a:ln>
              </p:spPr>
            </p:sp>
            <p:sp>
              <p:nvSpPr>
                <p:cNvPr id="55" name="Ellipse 55"/>
                <p:cNvSpPr/>
                <p:nvPr/>
              </p:nvSpPr>
              <p:spPr>
                <a:xfrm>
                  <a:off x="10513981" y="4067175"/>
                  <a:ext cx="171450" cy="171450"/>
                </a:xfrm>
                <a:prstGeom prst="ellipse">
                  <a:avLst/>
                </a:prstGeom>
                <a:solidFill>
                  <a:srgbClr val="7CFF4F"/>
                </a:solidFill>
                <a:ln>
                  <a:noFill/>
                </a:ln>
              </p:spPr>
            </p:sp>
          </p:grpSp>
          <p:grpSp>
            <p:nvGrpSpPr>
              <p:cNvPr id="62" name="Group 62"/>
              <p:cNvGrpSpPr/>
              <p:nvPr/>
            </p:nvGrpSpPr>
            <p:grpSpPr>
              <a:xfrm>
                <a:off x="7899121" y="2064068"/>
                <a:ext cx="3232708" cy="2264283"/>
                <a:chOff x="7899121" y="2064068"/>
                <a:chExt cx="3232708" cy="2264283"/>
              </a:xfrm>
            </p:grpSpPr>
            <p:sp>
              <p:nvSpPr>
                <p:cNvPr id="57" name="TextBox 57"/>
                <p:cNvSpPr txBox="1"/>
                <p:nvPr/>
              </p:nvSpPr>
              <p:spPr>
                <a:xfrm>
                  <a:off x="8260842" y="2064068"/>
                  <a:ext cx="413537" cy="26403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1350" b="1" dirty="0">
                      <a:solidFill>
                        <a:srgbClr val="F2F4F5"/>
                      </a:solidFill>
                      <a:latin typeface="Consolas"/>
                      <a:ea typeface="Consolas"/>
                      <a:cs typeface="Consolas"/>
                    </a:rPr>
                    <a:t>3:28</a:t>
                  </a:r>
                </a:p>
              </p:txBody>
            </p:sp>
            <p:sp>
              <p:nvSpPr>
                <p:cNvPr id="58" name="TextBox 58"/>
                <p:cNvSpPr txBox="1"/>
                <p:nvPr/>
              </p:nvSpPr>
              <p:spPr>
                <a:xfrm>
                  <a:off x="8365617" y="2730818"/>
                  <a:ext cx="413537" cy="26403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1350" b="1" dirty="0">
                      <a:solidFill>
                        <a:srgbClr val="F2F4F5"/>
                      </a:solidFill>
                      <a:latin typeface="Consolas"/>
                      <a:ea typeface="Consolas"/>
                      <a:cs typeface="Consolas"/>
                    </a:rPr>
                    <a:t>3:33</a:t>
                  </a:r>
                </a:p>
              </p:txBody>
            </p:sp>
            <p:sp>
              <p:nvSpPr>
                <p:cNvPr id="59" name="TextBox 59"/>
                <p:cNvSpPr txBox="1"/>
                <p:nvPr/>
              </p:nvSpPr>
              <p:spPr>
                <a:xfrm>
                  <a:off x="9375267" y="3397568"/>
                  <a:ext cx="413537" cy="26403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1350" b="1" dirty="0">
                      <a:solidFill>
                        <a:srgbClr val="F2F4F5"/>
                      </a:solidFill>
                      <a:latin typeface="Consolas"/>
                      <a:ea typeface="Consolas"/>
                      <a:cs typeface="Consolas"/>
                    </a:rPr>
                    <a:t>4:22</a:t>
                  </a:r>
                </a:p>
              </p:txBody>
            </p:sp>
            <p:sp>
              <p:nvSpPr>
                <p:cNvPr id="60" name="TextBox 60"/>
                <p:cNvSpPr txBox="1"/>
                <p:nvPr/>
              </p:nvSpPr>
              <p:spPr>
                <a:xfrm>
                  <a:off x="10718292" y="4064318"/>
                  <a:ext cx="413537" cy="26403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1350" b="1" dirty="0">
                      <a:solidFill>
                        <a:srgbClr val="F2F4F5"/>
                      </a:solidFill>
                      <a:latin typeface="Consolas"/>
                      <a:ea typeface="Consolas"/>
                      <a:cs typeface="Consolas"/>
                    </a:rPr>
                    <a:t>5:29</a:t>
                  </a:r>
                </a:p>
              </p:txBody>
            </p:sp>
            <p:sp>
              <p:nvSpPr>
                <p:cNvPr id="61" name="TextBox 61"/>
                <p:cNvSpPr txBox="1"/>
                <p:nvPr/>
              </p:nvSpPr>
              <p:spPr>
                <a:xfrm>
                  <a:off x="7899121" y="3835718"/>
                  <a:ext cx="413537" cy="26403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350" b="1" dirty="0">
                      <a:solidFill>
                        <a:srgbClr val="F2F4F5"/>
                      </a:solidFill>
                      <a:latin typeface="Consolas"/>
                      <a:ea typeface="Consolas"/>
                      <a:cs typeface="Consolas"/>
                    </a:rPr>
                    <a:t>3:42</a:t>
                  </a:r>
                </a:p>
              </p:txBody>
            </p:sp>
          </p:grpSp>
        </p:grpSp>
      </p:grpSp>
      <p:grpSp>
        <p:nvGrpSpPr>
          <p:cNvPr id="67" name="margin-marker"/>
          <p:cNvGrpSpPr/>
          <p:nvPr/>
        </p:nvGrpSpPr>
        <p:grpSpPr>
          <a:xfrm>
            <a:off x="3810000" y="4947285"/>
            <a:ext cx="4693261" cy="234696"/>
            <a:chOff x="3810000" y="4947285"/>
            <a:chExt cx="4693261" cy="234696"/>
          </a:xfrm>
        </p:grpSpPr>
        <p:sp>
          <p:nvSpPr>
            <p:cNvPr id="65" name="Rectangle 65"/>
            <p:cNvSpPr/>
            <p:nvPr/>
          </p:nvSpPr>
          <p:spPr>
            <a:xfrm>
              <a:off x="3810000" y="4953000"/>
              <a:ext cx="412718" cy="133350"/>
            </a:xfrm>
            <a:prstGeom prst="rect">
              <a:avLst/>
            </a:prstGeom>
            <a:solidFill>
              <a:srgbClr val="FF7A2F"/>
            </a:solidFill>
            <a:ln>
              <a:noFill/>
            </a:ln>
          </p:spPr>
        </p:sp>
        <p:sp>
          <p:nvSpPr>
            <p:cNvPr id="66" name="TextBox 66"/>
            <p:cNvSpPr txBox="1"/>
            <p:nvPr/>
          </p:nvSpPr>
          <p:spPr>
            <a:xfrm>
              <a:off x="4337304" y="4947285"/>
              <a:ext cx="416595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F7A2F"/>
                  </a:solidFill>
                  <a:latin typeface="+mn-lt"/>
                  <a:ea typeface="+mn-ea"/>
                  <a:cs typeface="+mn-cs"/>
                </a:rPr>
                <a:t>维也纳最终的余量：比 2 小时只快 20 秒（同一时间刻度）</a:t>
              </a:r>
            </a:p>
          </p:txBody>
        </p:sp>
      </p:grpSp>
      <p:grpSp>
        <p:nvGrpSpPr>
          <p:cNvPr id="71" name="aero-takeaway"/>
          <p:cNvGrpSpPr/>
          <p:nvPr/>
        </p:nvGrpSpPr>
        <p:grpSpPr>
          <a:xfrm>
            <a:off x="571500" y="5391150"/>
            <a:ext cx="11049000" cy="723900"/>
            <a:chOff x="571500" y="5391150"/>
            <a:chExt cx="11049000" cy="723900"/>
          </a:xfrm>
        </p:grpSpPr>
        <p:sp>
          <p:nvSpPr>
            <p:cNvPr id="68" name="Rectangle 68"/>
            <p:cNvSpPr/>
            <p:nvPr/>
          </p:nvSpPr>
          <p:spPr>
            <a:xfrm>
              <a:off x="571500" y="5391150"/>
              <a:ext cx="11049000" cy="723900"/>
            </a:xfrm>
            <a:prstGeom prst="rect">
              <a:avLst/>
            </a:prstGeom>
            <a:solidFill>
              <a:srgbClr val="18212A"/>
            </a:solidFill>
            <a:ln>
              <a:noFill/>
            </a:ln>
          </p:spPr>
        </p:sp>
        <p:sp>
          <p:nvSpPr>
            <p:cNvPr id="69" name="Rectangle 69"/>
            <p:cNvSpPr/>
            <p:nvPr/>
          </p:nvSpPr>
          <p:spPr>
            <a:xfrm>
              <a:off x="571500" y="5391150"/>
              <a:ext cx="38100" cy="723900"/>
            </a:xfrm>
            <a:prstGeom prst="rect">
              <a:avLst/>
            </a:prstGeom>
            <a:solidFill>
              <a:srgbClr val="7CFF4F"/>
            </a:solidFill>
            <a:ln>
              <a:noFill/>
            </a:ln>
          </p:spPr>
        </p:sp>
        <p:sp>
          <p:nvSpPr>
            <p:cNvPr id="70" name="TextBox 70"/>
            <p:cNvSpPr txBox="1"/>
            <p:nvPr/>
          </p:nvSpPr>
          <p:spPr>
            <a:xfrm>
              <a:off x="793242" y="5531168"/>
              <a:ext cx="6528816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四个数字来自</a:t>
              </a:r>
              <a:r>
                <a:rPr lang="zh-CN" sz="1350" b="1" dirty="0">
                  <a:solidFill>
                    <a:srgbClr val="7CFF4F"/>
                  </a:solidFill>
                  <a:latin typeface="+mn-lt"/>
                  <a:ea typeface="+mn-ea"/>
                  <a:cs typeface="+mn-cs"/>
                </a:rPr>
                <a:t>不同阵型、不同方法</a:t>
              </a:r>
              <a:r>
                <a:rPr lang="zh-CN" sz="1350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的研究，不能相加，也不是维也纳当天的实测分解；</a:t>
              </a:r>
              <a:br/>
              <a:r>
                <a:rPr lang="zh-CN" sz="1350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它们共同说明的只是：跟跑挡风的量级是几分钟，远大于最终那 20 秒的余量。</a:t>
              </a:r>
            </a:p>
          </p:txBody>
        </p:sp>
      </p:grpSp>
      <p:grpSp>
        <p:nvGrpSpPr>
          <p:cNvPr id="74" name="footer"/>
          <p:cNvGrpSpPr/>
          <p:nvPr/>
        </p:nvGrpSpPr>
        <p:grpSpPr>
          <a:xfrm>
            <a:off x="566547" y="6486049"/>
            <a:ext cx="11058906" cy="190690"/>
            <a:chOff x="566547" y="6486049"/>
            <a:chExt cx="11058906" cy="190690"/>
          </a:xfrm>
        </p:grpSpPr>
        <p:sp>
          <p:nvSpPr>
            <p:cNvPr id="72" name="TextBox 72"/>
            <p:cNvSpPr txBox="1"/>
            <p:nvPr/>
          </p:nvSpPr>
          <p:spPr>
            <a:xfrm>
              <a:off x="566547" y="6486049"/>
              <a:ext cx="842234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来源：Beaumont 等，Sports Biomechanics（2024）；Marro 等，Proc. R. Soc. A（2023）；Science News；da Silva 等，J Appl Physiol（2022）</a:t>
              </a:r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11473303" y="6486049"/>
              <a:ext cx="15215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06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8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rgbClr val="0E12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page-header"/>
          <p:cNvGrpSpPr/>
          <p:nvPr/>
        </p:nvGrpSpPr>
        <p:grpSpPr>
          <a:xfrm>
            <a:off x="556260" y="469106"/>
            <a:ext cx="6492240" cy="860584"/>
            <a:chOff x="556260" y="469106"/>
            <a:chExt cx="6492240" cy="860584"/>
          </a:xfrm>
        </p:grpSpPr>
        <p:sp>
          <p:nvSpPr>
            <p:cNvPr id="2" name="TextBox 2"/>
            <p:cNvSpPr txBox="1"/>
            <p:nvPr/>
          </p:nvSpPr>
          <p:spPr>
            <a:xfrm>
              <a:off x="565785" y="469106"/>
              <a:ext cx="1245563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spc="225" dirty="0">
                  <a:solidFill>
                    <a:srgbClr val="7CFF4F"/>
                  </a:solidFill>
                  <a:latin typeface="Consolas"/>
                  <a:ea typeface="Microsoft YaHei"/>
                  <a:cs typeface="Consolas"/>
                </a:rPr>
                <a:t>06 / 环节 02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56260" y="742950"/>
              <a:ext cx="649224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F2F4F5"/>
                  </a:solidFill>
                  <a:latin typeface="+mj-lt"/>
                  <a:ea typeface="+mj-ea"/>
                  <a:cs typeface="+mj-cs"/>
                </a:rPr>
                <a:t>跑鞋：省下的是能耗，不直接是时间</a:t>
              </a:r>
            </a:p>
          </p:txBody>
        </p:sp>
        <p:sp>
          <p:nvSpPr>
            <p:cNvPr id="4" name="Rectangle 4"/>
            <p:cNvSpPr/>
            <p:nvPr/>
          </p:nvSpPr>
          <p:spPr>
            <a:xfrm>
              <a:off x="571500" y="1219200"/>
              <a:ext cx="762000" cy="28575"/>
            </a:xfrm>
            <a:prstGeom prst="rect">
              <a:avLst/>
            </a:prstGeom>
            <a:solidFill>
              <a:srgbClr val="7CFF4F"/>
            </a:solidFill>
            <a:ln>
              <a:noFill/>
            </a:ln>
          </p:spPr>
        </p:sp>
      </p:grpSp>
      <p:grpSp>
        <p:nvGrpSpPr>
          <p:cNvPr id="17" name="!!factor-rail"/>
          <p:cNvGrpSpPr/>
          <p:nvPr/>
        </p:nvGrpSpPr>
        <p:grpSpPr>
          <a:xfrm>
            <a:off x="7570978" y="504825"/>
            <a:ext cx="4032580" cy="475964"/>
            <a:chOff x="7570978" y="504825"/>
            <a:chExt cx="4032580" cy="475964"/>
          </a:xfrm>
        </p:grpSpPr>
        <p:sp>
          <p:nvSpPr>
            <p:cNvPr id="6" name="Rectangle 6"/>
            <p:cNvSpPr/>
            <p:nvPr/>
          </p:nvSpPr>
          <p:spPr>
            <a:xfrm>
              <a:off x="7810500" y="581025"/>
              <a:ext cx="3524250" cy="19050"/>
            </a:xfrm>
            <a:prstGeom prst="rect">
              <a:avLst/>
            </a:prstGeom>
            <a:solidFill>
              <a:srgbClr val="7CFF4F"/>
            </a:solidFill>
            <a:ln>
              <a:noFill/>
            </a:ln>
          </p:spPr>
        </p:sp>
        <p:sp>
          <p:nvSpPr>
            <p:cNvPr id="7" name="Ellipse 7"/>
            <p:cNvSpPr/>
            <p:nvPr/>
          </p:nvSpPr>
          <p:spPr>
            <a:xfrm>
              <a:off x="8963025" y="504825"/>
              <a:ext cx="171450" cy="171450"/>
            </a:xfrm>
            <a:prstGeom prst="ellipse">
              <a:avLst/>
            </a:prstGeom>
            <a:solidFill>
              <a:srgbClr val="7CFF4F"/>
            </a:solidFill>
            <a:ln>
              <a:noFill/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7848600" y="533400"/>
              <a:ext cx="3543300" cy="114300"/>
              <a:chOff x="7848600" y="533400"/>
              <a:chExt cx="3543300" cy="114300"/>
            </a:xfrm>
          </p:grpSpPr>
          <p:sp>
            <p:nvSpPr>
              <p:cNvPr id="8" name="Ellipse 8"/>
              <p:cNvSpPr/>
              <p:nvPr/>
            </p:nvSpPr>
            <p:spPr>
              <a:xfrm>
                <a:off x="7848600" y="533400"/>
                <a:ext cx="114300" cy="114300"/>
              </a:xfrm>
              <a:prstGeom prst="ellipse">
                <a:avLst/>
              </a:prstGeom>
              <a:solidFill>
                <a:srgbClr val="0E1216"/>
              </a:solidFill>
              <a:ln w="19050">
                <a:solidFill>
                  <a:srgbClr val="7CFF4F"/>
                </a:solidFill>
              </a:ln>
            </p:spPr>
          </p:sp>
          <p:sp>
            <p:nvSpPr>
              <p:cNvPr id="9" name="Ellipse 9"/>
              <p:cNvSpPr/>
              <p:nvPr/>
            </p:nvSpPr>
            <p:spPr>
              <a:xfrm>
                <a:off x="10134600" y="533400"/>
                <a:ext cx="114300" cy="114300"/>
              </a:xfrm>
              <a:prstGeom prst="ellipse">
                <a:avLst/>
              </a:prstGeom>
              <a:solidFill>
                <a:srgbClr val="0E1216"/>
              </a:solidFill>
              <a:ln w="19050">
                <a:solidFill>
                  <a:srgbClr val="7CFF4F"/>
                </a:solidFill>
              </a:ln>
            </p:spPr>
          </p:sp>
          <p:sp>
            <p:nvSpPr>
              <p:cNvPr id="10" name="Ellipse 10"/>
              <p:cNvSpPr/>
              <p:nvPr/>
            </p:nvSpPr>
            <p:spPr>
              <a:xfrm>
                <a:off x="11277600" y="533400"/>
                <a:ext cx="114300" cy="114300"/>
              </a:xfrm>
              <a:prstGeom prst="ellipse">
                <a:avLst/>
              </a:prstGeom>
              <a:solidFill>
                <a:srgbClr val="0E1216"/>
              </a:solidFill>
              <a:ln w="19050">
                <a:solidFill>
                  <a:srgbClr val="7CFF4F"/>
                </a:solidFill>
              </a:ln>
            </p:spPr>
          </p:sp>
        </p:grpSp>
        <p:grpSp>
          <p:nvGrpSpPr>
            <p:cNvPr id="16" name="Group 16"/>
            <p:cNvGrpSpPr/>
            <p:nvPr/>
          </p:nvGrpSpPr>
          <p:grpSpPr>
            <a:xfrm>
              <a:off x="7570978" y="790099"/>
              <a:ext cx="4032580" cy="190690"/>
              <a:chOff x="7570978" y="790099"/>
              <a:chExt cx="4032580" cy="190690"/>
            </a:xfrm>
          </p:grpSpPr>
          <p:sp>
            <p:nvSpPr>
              <p:cNvPr id="12" name="TextBox 12"/>
              <p:cNvSpPr txBox="1"/>
              <p:nvPr/>
            </p:nvSpPr>
            <p:spPr>
              <a:xfrm>
                <a:off x="7570978" y="790099"/>
                <a:ext cx="669544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980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阵型与激光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8911869" y="790099"/>
                <a:ext cx="273761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980" b="1" dirty="0">
                    <a:solidFill>
                      <a:srgbClr val="7CFF4F"/>
                    </a:solidFill>
                    <a:latin typeface="+mn-lt"/>
                    <a:ea typeface="+mn-ea"/>
                    <a:cs typeface="+mn-cs"/>
                  </a:rPr>
                  <a:t>跑鞋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10054869" y="790099"/>
                <a:ext cx="273761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980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补给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11065942" y="790099"/>
                <a:ext cx="537616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980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赛道天气</a:t>
                </a:r>
              </a:p>
            </p:txBody>
          </p:sp>
        </p:grpSp>
      </p:grpSp>
      <p:grpSp>
        <p:nvGrpSpPr>
          <p:cNvPr id="20" name="shoe-figure"/>
          <p:cNvGrpSpPr/>
          <p:nvPr/>
        </p:nvGrpSpPr>
        <p:grpSpPr>
          <a:xfrm>
            <a:off x="476250" y="1524000"/>
            <a:ext cx="6572250" cy="4054411"/>
            <a:chOff x="476250" y="1524000"/>
            <a:chExt cx="6572250" cy="4054411"/>
          </a:xfrm>
        </p:grpSpPr>
        <p:pic>
          <p:nvPicPr>
            <p:cNvPr id="18" name="Image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6250" y="1524000"/>
              <a:ext cx="6572250" cy="3667125"/>
            </a:xfrm>
            <a:prstGeom prst="rect">
              <a:avLst/>
            </a:prstGeom>
          </p:spPr>
        </p:pic>
        <p:sp>
          <p:nvSpPr>
            <p:cNvPr id="19" name="TextBox 19"/>
            <p:cNvSpPr txBox="1"/>
            <p:nvPr/>
          </p:nvSpPr>
          <p:spPr>
            <a:xfrm>
              <a:off x="566166" y="5373052"/>
              <a:ext cx="513294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示意图：AI 生成的通用竞速鞋剖面，非真实产品，只示意“厚泡棉 + 刚性板”的结构</a:t>
              </a:r>
            </a:p>
          </p:txBody>
        </p:sp>
      </p:grpSp>
      <p:grpSp>
        <p:nvGrpSpPr>
          <p:cNvPr id="23" name="shoe-economy"/>
          <p:cNvGrpSpPr/>
          <p:nvPr/>
        </p:nvGrpSpPr>
        <p:grpSpPr>
          <a:xfrm>
            <a:off x="7410450" y="1752600"/>
            <a:ext cx="3185238" cy="1733550"/>
            <a:chOff x="7410450" y="1752600"/>
            <a:chExt cx="3185238" cy="1733550"/>
          </a:xfrm>
        </p:grpSpPr>
        <p:sp>
          <p:nvSpPr>
            <p:cNvPr id="21" name="TextBox 21"/>
            <p:cNvSpPr txBox="1"/>
            <p:nvPr/>
          </p:nvSpPr>
          <p:spPr>
            <a:xfrm>
              <a:off x="7410450" y="1752600"/>
              <a:ext cx="2414008" cy="1733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0" dirty="0">
                  <a:solidFill>
                    <a:srgbClr val="7CFF4F"/>
                  </a:solidFill>
                  <a:effectLst>
                    <a:glow rad="57150">
                      <a:srgbClr val="7CFF4F">
                        <a:alpha val="40000"/>
                      </a:srgbClr>
                    </a:glow>
                  </a:effectLst>
                  <a:latin typeface="+mj-lt"/>
                  <a:ea typeface="+mj-ea"/>
                  <a:cs typeface="+mj-cs"/>
                </a:rPr>
                <a:t>≈4%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460742" y="2959418"/>
              <a:ext cx="3134946" cy="5116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原型鞋比两款对照竞速鞋省下的能耗</a:t>
              </a:r>
              <a:br/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（4.16% 与 4.01%，18 名跑者全部降低）</a:t>
              </a:r>
            </a:p>
          </p:txBody>
        </p:sp>
      </p:grpSp>
      <p:grpSp>
        <p:nvGrpSpPr>
          <p:cNvPr id="26" name="shoe-conversion"/>
          <p:cNvGrpSpPr/>
          <p:nvPr/>
        </p:nvGrpSpPr>
        <p:grpSpPr>
          <a:xfrm>
            <a:off x="7459218" y="3784282"/>
            <a:ext cx="3165325" cy="1344169"/>
            <a:chOff x="7459218" y="3784282"/>
            <a:chExt cx="3165325" cy="1344169"/>
          </a:xfrm>
        </p:grpSpPr>
        <p:sp>
          <p:nvSpPr>
            <p:cNvPr id="24" name="TextBox 24"/>
            <p:cNvSpPr txBox="1"/>
            <p:nvPr/>
          </p:nvSpPr>
          <p:spPr>
            <a:xfrm>
              <a:off x="7459218" y="3784282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换算成速度，要再打个折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460742" y="4121468"/>
              <a:ext cx="3163801" cy="10069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模型：世界级配速下，速度提升约为</a:t>
              </a:r>
              <a:br/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经济性提升的 2/3。例：经济性提升 3%，</a:t>
              </a:r>
              <a:br/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可把 2:04 推到约 2:01:36。</a:t>
              </a:r>
              <a:br/>
              <a:r>
                <a:rPr lang="zh-CN" sz="135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这是研究模型，不是维也纳的实测归因。</a:t>
              </a:r>
            </a:p>
          </p:txBody>
        </p:sp>
      </p:grpSp>
      <p:grpSp>
        <p:nvGrpSpPr>
          <p:cNvPr id="29" name="shoe-rules"/>
          <p:cNvGrpSpPr/>
          <p:nvPr/>
        </p:nvGrpSpPr>
        <p:grpSpPr>
          <a:xfrm>
            <a:off x="571500" y="5715000"/>
            <a:ext cx="11049000" cy="514350"/>
            <a:chOff x="571500" y="5715000"/>
            <a:chExt cx="11049000" cy="514350"/>
          </a:xfrm>
        </p:grpSpPr>
        <p:sp>
          <p:nvSpPr>
            <p:cNvPr id="27" name="Rectangle 27"/>
            <p:cNvSpPr/>
            <p:nvPr/>
          </p:nvSpPr>
          <p:spPr>
            <a:xfrm>
              <a:off x="571500" y="5715000"/>
              <a:ext cx="11049000" cy="514350"/>
            </a:xfrm>
            <a:prstGeom prst="rect">
              <a:avLst/>
            </a:prstGeom>
            <a:solidFill>
              <a:srgbClr val="18212A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94004" y="5899785"/>
              <a:ext cx="832612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 xml:space="preserve">维也纳穿的是 Alphafly NEXT% </a:t>
              </a:r>
              <a:r>
                <a:rPr lang="zh-CN" sz="1200" b="1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原型鞋</a:t>
              </a:r>
              <a:r>
                <a:rPr lang="zh-CN" sz="120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。2020 年起规则：鞋底 ≤ 40 mm、至多一块刚性板、比赛用鞋须上市满 4 个月</a:t>
              </a:r>
            </a:p>
          </p:txBody>
        </p:sp>
      </p:grpSp>
      <p:grpSp>
        <p:nvGrpSpPr>
          <p:cNvPr id="32" name="footer"/>
          <p:cNvGrpSpPr/>
          <p:nvPr/>
        </p:nvGrpSpPr>
        <p:grpSpPr>
          <a:xfrm>
            <a:off x="566547" y="6486049"/>
            <a:ext cx="11058906" cy="190690"/>
            <a:chOff x="566547" y="6486049"/>
            <a:chExt cx="11058906" cy="190690"/>
          </a:xfrm>
        </p:grpSpPr>
        <p:sp>
          <p:nvSpPr>
            <p:cNvPr id="30" name="TextBox 30"/>
            <p:cNvSpPr txBox="1"/>
            <p:nvPr/>
          </p:nvSpPr>
          <p:spPr>
            <a:xfrm>
              <a:off x="566547" y="6486049"/>
              <a:ext cx="846359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来源：Hoogkamer 等，Sports Medicine（2018）；Kipp 等，Frontiers in Physiology（2019）；V&amp;A 藏品说明；World Athletics 新闻稿（2020）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1473303" y="6486049"/>
              <a:ext cx="15215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07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rgbClr val="0E12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course-photo"/>
          <p:cNvGrpSpPr/>
          <p:nvPr/>
        </p:nvGrpSpPr>
        <p:grpSpPr>
          <a:xfrm>
            <a:off x="6096000" y="1143000"/>
            <a:ext cx="6096000" cy="5715000"/>
            <a:chOff x="6096000" y="1143000"/>
            <a:chExt cx="6096000" cy="5715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rcRect l="14306" t="0" r="14305" b="0"/>
            <a:stretch>
              <a:fillRect/>
            </a:stretch>
          </p:blipFill>
          <p:spPr>
            <a:xfrm>
              <a:off x="6096000" y="1143000"/>
              <a:ext cx="6096000" cy="5715000"/>
            </a:xfrm>
            <a:prstGeom prst="rect">
              <a:avLst/>
            </a:prstGeom>
          </p:spPr>
        </p:pic>
        <p:sp>
          <p:nvSpPr>
            <p:cNvPr id="3" name="Rectangle 3"/>
            <p:cNvSpPr/>
            <p:nvPr/>
          </p:nvSpPr>
          <p:spPr>
            <a:xfrm>
              <a:off x="6096000" y="1143000"/>
              <a:ext cx="2095500" cy="5715000"/>
            </a:xfrm>
            <a:prstGeom prst="rect">
              <a:avLst/>
            </a:prstGeom>
            <a:gradFill>
              <a:gsLst>
                <a:gs pos="0">
                  <a:srgbClr val="0E1216"/>
                </a:gs>
                <a:gs pos="35000">
                  <a:srgbClr val="0E1216">
                    <a:alpha val="35000"/>
                  </a:srgbClr>
                </a:gs>
                <a:gs pos="100000">
                  <a:srgbClr val="0E1216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4" name="Rectangle 4"/>
            <p:cNvSpPr/>
            <p:nvPr/>
          </p:nvSpPr>
          <p:spPr>
            <a:xfrm>
              <a:off x="6572250" y="5295900"/>
              <a:ext cx="5334000" cy="1276350"/>
            </a:xfrm>
            <a:prstGeom prst="rect">
              <a:avLst/>
            </a:prstGeom>
            <a:solidFill>
              <a:srgbClr val="0E1216">
                <a:alpha val="82000"/>
              </a:srgbClr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760638" y="5471160"/>
              <a:ext cx="9572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7CFF4F"/>
                  </a:solidFill>
                  <a:latin typeface="Consolas"/>
                  <a:ea typeface="Microsoft YaHei"/>
                  <a:cs typeface="Consolas"/>
                </a:rPr>
                <a:t>4.3 km 直道</a:t>
              </a:r>
            </a:p>
          </p:txBody>
        </p:sp>
        <p:sp>
          <p:nvSpPr>
            <p:cNvPr id="6" name="Rectangle 6"/>
            <p:cNvSpPr/>
            <p:nvPr/>
          </p:nvSpPr>
          <p:spPr>
            <a:xfrm>
              <a:off x="7048500" y="5734050"/>
              <a:ext cx="4381500" cy="381000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7CFF4F"/>
              </a:solidFill>
            </a:ln>
          </p:spPr>
        </p:sp>
        <p:grpSp>
          <p:nvGrpSpPr>
            <p:cNvPr id="9" name="Group 9"/>
            <p:cNvGrpSpPr/>
            <p:nvPr/>
          </p:nvGrpSpPr>
          <p:grpSpPr>
            <a:xfrm>
              <a:off x="7134225" y="5819775"/>
              <a:ext cx="4210050" cy="209550"/>
              <a:chOff x="7134225" y="5819775"/>
              <a:chExt cx="4210050" cy="209550"/>
            </a:xfrm>
          </p:grpSpPr>
          <p:sp>
            <p:nvSpPr>
              <p:cNvPr id="7" name="Ellipse 7"/>
              <p:cNvSpPr/>
              <p:nvPr/>
            </p:nvSpPr>
            <p:spPr>
              <a:xfrm>
                <a:off x="7134225" y="5819775"/>
                <a:ext cx="209550" cy="209550"/>
              </a:xfrm>
              <a:prstGeom prst="ellipse">
                <a:avLst/>
              </a:prstGeom>
              <a:solidFill>
                <a:srgbClr val="FF7A2F"/>
              </a:solidFill>
              <a:ln>
                <a:noFill/>
              </a:ln>
            </p:spPr>
          </p:sp>
          <p:sp>
            <p:nvSpPr>
              <p:cNvPr id="8" name="Ellipse 8"/>
              <p:cNvSpPr/>
              <p:nvPr/>
            </p:nvSpPr>
            <p:spPr>
              <a:xfrm>
                <a:off x="11134725" y="5819775"/>
                <a:ext cx="209550" cy="209550"/>
              </a:xfrm>
              <a:prstGeom prst="ellipse">
                <a:avLst/>
              </a:prstGeom>
              <a:solidFill>
                <a:srgbClr val="FF7A2F"/>
              </a:solidFill>
              <a:ln>
                <a:noFill/>
              </a:ln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7435735" y="6309360"/>
              <a:ext cx="360703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两端环岛，一圈 9.6 km，约 90% 是直道 · 跑 4.4 圈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678807" y="1236345"/>
              <a:ext cx="2346506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0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Prater 公园 Hauptallee（2022 年摄，CC0）</a:t>
              </a:r>
            </a:p>
          </p:txBody>
        </p:sp>
      </p:grpSp>
      <p:grpSp>
        <p:nvGrpSpPr>
          <p:cNvPr id="16" name="page-header"/>
          <p:cNvGrpSpPr/>
          <p:nvPr/>
        </p:nvGrpSpPr>
        <p:grpSpPr>
          <a:xfrm>
            <a:off x="556260" y="469106"/>
            <a:ext cx="3261360" cy="860584"/>
            <a:chOff x="556260" y="469106"/>
            <a:chExt cx="3261360" cy="860584"/>
          </a:xfrm>
        </p:grpSpPr>
        <p:sp>
          <p:nvSpPr>
            <p:cNvPr id="13" name="TextBox 13"/>
            <p:cNvSpPr txBox="1"/>
            <p:nvPr/>
          </p:nvSpPr>
          <p:spPr>
            <a:xfrm>
              <a:off x="565785" y="469106"/>
              <a:ext cx="1811640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spc="225" dirty="0">
                  <a:solidFill>
                    <a:srgbClr val="7CFF4F"/>
                  </a:solidFill>
                  <a:latin typeface="Consolas"/>
                  <a:ea typeface="Microsoft YaHei"/>
                  <a:cs typeface="Consolas"/>
                </a:rPr>
                <a:t>07 / 环节 03 + 04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56260" y="742950"/>
              <a:ext cx="326136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F2F4F5"/>
                  </a:solidFill>
                  <a:latin typeface="+mj-lt"/>
                  <a:ea typeface="+mj-ea"/>
                  <a:cs typeface="+mj-cs"/>
                </a:rPr>
                <a:t>补给、赛道与天气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571500" y="1219200"/>
              <a:ext cx="762000" cy="28575"/>
            </a:xfrm>
            <a:prstGeom prst="rect">
              <a:avLst/>
            </a:prstGeom>
            <a:solidFill>
              <a:srgbClr val="7CFF4F"/>
            </a:solidFill>
            <a:ln>
              <a:noFill/>
            </a:ln>
          </p:spPr>
        </p:sp>
      </p:grpSp>
      <p:grpSp>
        <p:nvGrpSpPr>
          <p:cNvPr id="29" name="!!factor-rail"/>
          <p:cNvGrpSpPr/>
          <p:nvPr/>
        </p:nvGrpSpPr>
        <p:grpSpPr>
          <a:xfrm>
            <a:off x="7570978" y="504825"/>
            <a:ext cx="4032580" cy="475964"/>
            <a:chOff x="7570978" y="504825"/>
            <a:chExt cx="4032580" cy="475964"/>
          </a:xfrm>
        </p:grpSpPr>
        <p:sp>
          <p:nvSpPr>
            <p:cNvPr id="17" name="Rectangle 17"/>
            <p:cNvSpPr/>
            <p:nvPr/>
          </p:nvSpPr>
          <p:spPr>
            <a:xfrm>
              <a:off x="7810500" y="581025"/>
              <a:ext cx="3524250" cy="19050"/>
            </a:xfrm>
            <a:prstGeom prst="rect">
              <a:avLst/>
            </a:prstGeom>
            <a:solidFill>
              <a:srgbClr val="7CFF4F"/>
            </a:solidFill>
            <a:ln>
              <a:noFill/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10106025" y="504825"/>
              <a:ext cx="1314450" cy="171450"/>
              <a:chOff x="10106025" y="504825"/>
              <a:chExt cx="1314450" cy="171450"/>
            </a:xfrm>
          </p:grpSpPr>
          <p:sp>
            <p:nvSpPr>
              <p:cNvPr id="18" name="Ellipse 18"/>
              <p:cNvSpPr/>
              <p:nvPr/>
            </p:nvSpPr>
            <p:spPr>
              <a:xfrm>
                <a:off x="10106025" y="504825"/>
                <a:ext cx="171450" cy="171450"/>
              </a:xfrm>
              <a:prstGeom prst="ellipse">
                <a:avLst/>
              </a:prstGeom>
              <a:solidFill>
                <a:srgbClr val="7CFF4F"/>
              </a:solidFill>
              <a:ln>
                <a:noFill/>
              </a:ln>
            </p:spPr>
          </p:sp>
          <p:sp>
            <p:nvSpPr>
              <p:cNvPr id="19" name="Ellipse 19"/>
              <p:cNvSpPr/>
              <p:nvPr/>
            </p:nvSpPr>
            <p:spPr>
              <a:xfrm>
                <a:off x="11249025" y="504825"/>
                <a:ext cx="171450" cy="171450"/>
              </a:xfrm>
              <a:prstGeom prst="ellipse">
                <a:avLst/>
              </a:prstGeom>
              <a:solidFill>
                <a:srgbClr val="7CFF4F"/>
              </a:solidFill>
              <a:ln>
                <a:noFill/>
              </a:ln>
            </p:spPr>
          </p:sp>
        </p:grpSp>
        <p:grpSp>
          <p:nvGrpSpPr>
            <p:cNvPr id="23" name="Group 23"/>
            <p:cNvGrpSpPr/>
            <p:nvPr/>
          </p:nvGrpSpPr>
          <p:grpSpPr>
            <a:xfrm>
              <a:off x="7848600" y="533400"/>
              <a:ext cx="1257300" cy="114300"/>
              <a:chOff x="7848600" y="533400"/>
              <a:chExt cx="1257300" cy="114300"/>
            </a:xfrm>
          </p:grpSpPr>
          <p:sp>
            <p:nvSpPr>
              <p:cNvPr id="21" name="Ellipse 21"/>
              <p:cNvSpPr/>
              <p:nvPr/>
            </p:nvSpPr>
            <p:spPr>
              <a:xfrm>
                <a:off x="7848600" y="533400"/>
                <a:ext cx="114300" cy="114300"/>
              </a:xfrm>
              <a:prstGeom prst="ellipse">
                <a:avLst/>
              </a:prstGeom>
              <a:solidFill>
                <a:srgbClr val="0E1216"/>
              </a:solidFill>
              <a:ln w="19050">
                <a:solidFill>
                  <a:srgbClr val="7CFF4F"/>
                </a:solidFill>
              </a:ln>
            </p:spPr>
          </p:sp>
          <p:sp>
            <p:nvSpPr>
              <p:cNvPr id="22" name="Ellipse 22"/>
              <p:cNvSpPr/>
              <p:nvPr/>
            </p:nvSpPr>
            <p:spPr>
              <a:xfrm>
                <a:off x="8991600" y="533400"/>
                <a:ext cx="114300" cy="114300"/>
              </a:xfrm>
              <a:prstGeom prst="ellipse">
                <a:avLst/>
              </a:prstGeom>
              <a:solidFill>
                <a:srgbClr val="0E1216"/>
              </a:solidFill>
              <a:ln w="19050">
                <a:solidFill>
                  <a:srgbClr val="7CFF4F"/>
                </a:solidFill>
              </a:ln>
            </p:spPr>
          </p:sp>
        </p:grpSp>
        <p:grpSp>
          <p:nvGrpSpPr>
            <p:cNvPr id="28" name="Group 28"/>
            <p:cNvGrpSpPr/>
            <p:nvPr/>
          </p:nvGrpSpPr>
          <p:grpSpPr>
            <a:xfrm>
              <a:off x="7570978" y="790099"/>
              <a:ext cx="4032580" cy="190690"/>
              <a:chOff x="7570978" y="790099"/>
              <a:chExt cx="4032580" cy="190690"/>
            </a:xfrm>
          </p:grpSpPr>
          <p:sp>
            <p:nvSpPr>
              <p:cNvPr id="24" name="TextBox 24"/>
              <p:cNvSpPr txBox="1"/>
              <p:nvPr/>
            </p:nvSpPr>
            <p:spPr>
              <a:xfrm>
                <a:off x="7570978" y="790099"/>
                <a:ext cx="669544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980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阵型与激光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8911869" y="790099"/>
                <a:ext cx="273761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980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跑鞋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10054869" y="790099"/>
                <a:ext cx="273761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980" b="1" dirty="0">
                    <a:solidFill>
                      <a:srgbClr val="7CFF4F"/>
                    </a:solidFill>
                    <a:latin typeface="+mn-lt"/>
                    <a:ea typeface="+mn-ea"/>
                    <a:cs typeface="+mn-cs"/>
                  </a:rPr>
                  <a:t>补给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11065942" y="790099"/>
                <a:ext cx="537616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980" b="1" dirty="0">
                    <a:solidFill>
                      <a:srgbClr val="7CFF4F"/>
                    </a:solidFill>
                    <a:latin typeface="+mn-lt"/>
                    <a:ea typeface="+mn-ea"/>
                    <a:cs typeface="+mn-cs"/>
                  </a:rPr>
                  <a:t>赛道天气</a:t>
                </a:r>
              </a:p>
            </p:txBody>
          </p:sp>
        </p:grpSp>
      </p:grpSp>
      <p:grpSp>
        <p:nvGrpSpPr>
          <p:cNvPr id="33" name="fuel-block"/>
          <p:cNvGrpSpPr/>
          <p:nvPr/>
        </p:nvGrpSpPr>
        <p:grpSpPr>
          <a:xfrm>
            <a:off x="563118" y="1631156"/>
            <a:ext cx="4130040" cy="1116045"/>
            <a:chOff x="563118" y="1631156"/>
            <a:chExt cx="4130040" cy="1116045"/>
          </a:xfrm>
        </p:grpSpPr>
        <p:sp>
          <p:nvSpPr>
            <p:cNvPr id="30" name="TextBox 30"/>
            <p:cNvSpPr txBox="1"/>
            <p:nvPr/>
          </p:nvSpPr>
          <p:spPr>
            <a:xfrm>
              <a:off x="565785" y="1631156"/>
              <a:ext cx="333172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spc="150" dirty="0">
                  <a:solidFill>
                    <a:srgbClr val="7CFF4F"/>
                  </a:solidFill>
                  <a:latin typeface="Consolas"/>
                  <a:ea typeface="Microsoft YaHei"/>
                  <a:cs typeface="Consolas"/>
                </a:rPr>
                <a:t>补给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563118" y="1898332"/>
              <a:ext cx="290436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饮料由骑车的补给员递到手上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64642" y="2235518"/>
              <a:ext cx="4128516" cy="5116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不必离开跑线去补给站取水。</a:t>
              </a:r>
              <a:br/>
              <a:r>
                <a:rPr lang="zh-CN" sz="135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每小时摄入多少碳水、用什么补给：未找到可靠来源。</a:t>
              </a:r>
            </a:p>
          </p:txBody>
        </p:sp>
      </p:grpSp>
      <p:grpSp>
        <p:nvGrpSpPr>
          <p:cNvPr id="37" name="course-block"/>
          <p:cNvGrpSpPr/>
          <p:nvPr/>
        </p:nvGrpSpPr>
        <p:grpSpPr>
          <a:xfrm>
            <a:off x="563118" y="3250406"/>
            <a:ext cx="4047864" cy="1116045"/>
            <a:chOff x="563118" y="3250406"/>
            <a:chExt cx="4047864" cy="1116045"/>
          </a:xfrm>
        </p:grpSpPr>
        <p:sp>
          <p:nvSpPr>
            <p:cNvPr id="34" name="TextBox 34"/>
            <p:cNvSpPr txBox="1"/>
            <p:nvPr/>
          </p:nvSpPr>
          <p:spPr>
            <a:xfrm>
              <a:off x="565785" y="3250406"/>
              <a:ext cx="333172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spc="150" dirty="0">
                  <a:solidFill>
                    <a:srgbClr val="7CFF4F"/>
                  </a:solidFill>
                  <a:latin typeface="Consolas"/>
                  <a:ea typeface="Microsoft YaHei"/>
                  <a:cs typeface="Consolas"/>
                </a:rPr>
                <a:t>赛道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63118" y="3517582"/>
              <a:ext cx="223799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林荫大道上的平直环线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564642" y="3854768"/>
              <a:ext cx="4046340" cy="5116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从多瑙河上的 Reichsbrücke 起跑，进入 Prater 公园。</a:t>
              </a:r>
              <a:br/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海拔 165 米，与肯尼亚家乡时差只有 1 小时。</a:t>
              </a:r>
            </a:p>
          </p:txBody>
        </p:sp>
      </p:grpSp>
      <p:grpSp>
        <p:nvGrpSpPr>
          <p:cNvPr id="41" name="weather-block"/>
          <p:cNvGrpSpPr/>
          <p:nvPr/>
        </p:nvGrpSpPr>
        <p:grpSpPr>
          <a:xfrm>
            <a:off x="563118" y="4869656"/>
            <a:ext cx="3664365" cy="1116045"/>
            <a:chOff x="563118" y="4869656"/>
            <a:chExt cx="3664365" cy="1116045"/>
          </a:xfrm>
        </p:grpSpPr>
        <p:sp>
          <p:nvSpPr>
            <p:cNvPr id="38" name="TextBox 38"/>
            <p:cNvSpPr txBox="1"/>
            <p:nvPr/>
          </p:nvSpPr>
          <p:spPr>
            <a:xfrm>
              <a:off x="565785" y="4869656"/>
              <a:ext cx="333172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spc="150" dirty="0">
                  <a:solidFill>
                    <a:srgbClr val="7CFF4F"/>
                  </a:solidFill>
                  <a:latin typeface="Consolas"/>
                  <a:ea typeface="Microsoft YaHei"/>
                  <a:cs typeface="Consolas"/>
                </a:rPr>
                <a:t>天气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563118" y="5136832"/>
              <a:ext cx="260536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约 9°C，风速 0.5–1.5 m/s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564642" y="5474018"/>
              <a:ext cx="3662841" cy="5116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赛前设定的理想条件：7–14°C、湿度低于 80%。</a:t>
              </a:r>
              <a:br/>
              <a:r>
                <a:rPr lang="zh-CN" sz="135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当天实测湿度：未找到可靠来源。</a:t>
              </a:r>
            </a:p>
          </p:txBody>
        </p:sp>
      </p:grpSp>
      <p:grpSp>
        <p:nvGrpSpPr>
          <p:cNvPr id="44" name="footer"/>
          <p:cNvGrpSpPr/>
          <p:nvPr/>
        </p:nvGrpSpPr>
        <p:grpSpPr>
          <a:xfrm>
            <a:off x="566547" y="6486049"/>
            <a:ext cx="5343906" cy="190690"/>
            <a:chOff x="566547" y="6486049"/>
            <a:chExt cx="5343906" cy="190690"/>
          </a:xfrm>
        </p:grpSpPr>
        <p:sp>
          <p:nvSpPr>
            <p:cNvPr id="42" name="TextBox 42"/>
            <p:cNvSpPr txBox="1"/>
            <p:nvPr/>
          </p:nvSpPr>
          <p:spPr>
            <a:xfrm>
              <a:off x="566547" y="6486049"/>
              <a:ext cx="4309919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来源：Cycling Magazine；World Athletics 赛报；INEOS 官网（均 2019）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5758303" y="6486049"/>
              <a:ext cx="15215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08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2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page-header"/>
          <p:cNvGrpSpPr/>
          <p:nvPr/>
        </p:nvGrpSpPr>
        <p:grpSpPr>
          <a:xfrm>
            <a:off x="556260" y="469106"/>
            <a:ext cx="6492240" cy="860584"/>
            <a:chOff x="556260" y="469106"/>
            <a:chExt cx="6492240" cy="860584"/>
          </a:xfrm>
        </p:grpSpPr>
        <p:sp>
          <p:nvSpPr>
            <p:cNvPr id="2" name="TextBox 2"/>
            <p:cNvSpPr txBox="1"/>
            <p:nvPr/>
          </p:nvSpPr>
          <p:spPr>
            <a:xfrm>
              <a:off x="565785" y="469106"/>
              <a:ext cx="1631887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spc="225" dirty="0">
                  <a:solidFill>
                    <a:srgbClr val="7CFF4F"/>
                  </a:solidFill>
                  <a:latin typeface="Consolas"/>
                  <a:ea typeface="Microsoft YaHei"/>
                  <a:cs typeface="Consolas"/>
                </a:rPr>
                <a:t>08 / 汇总（整理）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56260" y="742950"/>
              <a:ext cx="649224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F2F4F5"/>
                  </a:solidFill>
                  <a:latin typeface="+mj-lt"/>
                  <a:ea typeface="+mj-ea"/>
                  <a:cs typeface="+mj-cs"/>
                </a:rPr>
                <a:t>各环节省了多少？能说的只有这么多</a:t>
              </a:r>
            </a:p>
          </p:txBody>
        </p:sp>
        <p:sp>
          <p:nvSpPr>
            <p:cNvPr id="4" name="Rectangle 4"/>
            <p:cNvSpPr/>
            <p:nvPr/>
          </p:nvSpPr>
          <p:spPr>
            <a:xfrm>
              <a:off x="571500" y="1219200"/>
              <a:ext cx="762000" cy="28575"/>
            </a:xfrm>
            <a:prstGeom prst="rect">
              <a:avLst/>
            </a:prstGeom>
            <a:solidFill>
              <a:srgbClr val="7CFF4F"/>
            </a:solidFill>
            <a:ln>
              <a:noFill/>
            </a:ln>
          </p:spPr>
        </p:sp>
      </p:grpSp>
      <p:grpSp>
        <p:nvGrpSpPr>
          <p:cNvPr id="45" name="savings-table"/>
          <p:cNvGrpSpPr/>
          <p:nvPr/>
        </p:nvGrpSpPr>
        <p:grpSpPr>
          <a:xfrm>
            <a:off x="571500" y="1466850"/>
            <a:ext cx="11049000" cy="3914775"/>
            <a:chOff x="571500" y="1466850"/>
            <a:chExt cx="11049000" cy="3914775"/>
          </a:xfrm>
        </p:grpSpPr>
        <p:sp>
          <p:nvSpPr>
            <p:cNvPr id="6" name="Rectangle 6"/>
            <p:cNvSpPr/>
            <p:nvPr/>
          </p:nvSpPr>
          <p:spPr>
            <a:xfrm>
              <a:off x="571500" y="1466850"/>
              <a:ext cx="11049000" cy="476250"/>
            </a:xfrm>
            <a:prstGeom prst="rect">
              <a:avLst/>
            </a:prstGeom>
            <a:solidFill>
              <a:srgbClr val="18212A"/>
            </a:solidFill>
            <a:ln>
              <a:noFill/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571500" y="1943100"/>
              <a:ext cx="11049000" cy="3438525"/>
              <a:chOff x="571500" y="1943100"/>
              <a:chExt cx="11049000" cy="3438525"/>
            </a:xfrm>
          </p:grpSpPr>
          <p:sp>
            <p:nvSpPr>
              <p:cNvPr id="7" name="Line 7"/>
              <p:cNvSpPr/>
              <p:nvPr/>
            </p:nvSpPr>
            <p:spPr>
              <a:xfrm>
                <a:off x="571500" y="1943100"/>
                <a:ext cx="11049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049000" h="9525">
                    <a:moveTo>
                      <a:pt x="0" y="0"/>
                    </a:moveTo>
                    <a:lnTo>
                      <a:pt x="11049000" y="0"/>
                    </a:lnTo>
                  </a:path>
                </a:pathLst>
              </a:custGeom>
              <a:noFill/>
              <a:ln w="9525">
                <a:solidFill>
                  <a:srgbClr val="26313B"/>
                </a:solidFill>
              </a:ln>
            </p:spPr>
          </p:sp>
          <p:sp>
            <p:nvSpPr>
              <p:cNvPr id="8" name="Line 8"/>
              <p:cNvSpPr/>
              <p:nvPr/>
            </p:nvSpPr>
            <p:spPr>
              <a:xfrm>
                <a:off x="571500" y="2628900"/>
                <a:ext cx="11049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049000" h="9525">
                    <a:moveTo>
                      <a:pt x="0" y="0"/>
                    </a:moveTo>
                    <a:lnTo>
                      <a:pt x="11049000" y="0"/>
                    </a:lnTo>
                  </a:path>
                </a:pathLst>
              </a:custGeom>
              <a:noFill/>
              <a:ln w="9525">
                <a:solidFill>
                  <a:srgbClr val="26313B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571500" y="3314700"/>
                <a:ext cx="11049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049000" h="9525">
                    <a:moveTo>
                      <a:pt x="0" y="0"/>
                    </a:moveTo>
                    <a:lnTo>
                      <a:pt x="11049000" y="0"/>
                    </a:lnTo>
                  </a:path>
                </a:pathLst>
              </a:custGeom>
              <a:noFill/>
              <a:ln w="9525">
                <a:solidFill>
                  <a:srgbClr val="26313B"/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571500" y="4000500"/>
                <a:ext cx="11049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049000" h="9525">
                    <a:moveTo>
                      <a:pt x="0" y="0"/>
                    </a:moveTo>
                    <a:lnTo>
                      <a:pt x="11049000" y="0"/>
                    </a:lnTo>
                  </a:path>
                </a:pathLst>
              </a:custGeom>
              <a:noFill/>
              <a:ln w="9525">
                <a:solidFill>
                  <a:srgbClr val="26313B"/>
                </a:solidFill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571500" y="4686300"/>
                <a:ext cx="11049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049000" h="9525">
                    <a:moveTo>
                      <a:pt x="0" y="0"/>
                    </a:moveTo>
                    <a:lnTo>
                      <a:pt x="11049000" y="0"/>
                    </a:lnTo>
                  </a:path>
                </a:pathLst>
              </a:custGeom>
              <a:noFill/>
              <a:ln w="9525">
                <a:solidFill>
                  <a:srgbClr val="26313B"/>
                </a:solidFill>
              </a:ln>
            </p:spPr>
          </p:sp>
          <p:sp>
            <p:nvSpPr>
              <p:cNvPr id="12" name="Line 12"/>
              <p:cNvSpPr/>
              <p:nvPr/>
            </p:nvSpPr>
            <p:spPr>
              <a:xfrm>
                <a:off x="571500" y="5372100"/>
                <a:ext cx="11049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049000" h="9525">
                    <a:moveTo>
                      <a:pt x="0" y="0"/>
                    </a:moveTo>
                    <a:lnTo>
                      <a:pt x="11049000" y="0"/>
                    </a:lnTo>
                  </a:path>
                </a:pathLst>
              </a:custGeom>
              <a:noFill/>
              <a:ln w="9525">
                <a:solidFill>
                  <a:srgbClr val="26313B"/>
                </a:solidFill>
              </a:ln>
            </p:spPr>
          </p:sp>
        </p:grpSp>
        <p:grpSp>
          <p:nvGrpSpPr>
            <p:cNvPr id="18" name="Group 18"/>
            <p:cNvGrpSpPr/>
            <p:nvPr/>
          </p:nvGrpSpPr>
          <p:grpSpPr>
            <a:xfrm>
              <a:off x="698754" y="1632585"/>
              <a:ext cx="9098280" cy="234696"/>
              <a:chOff x="698754" y="1632585"/>
              <a:chExt cx="9098280" cy="234696"/>
            </a:xfrm>
          </p:grpSpPr>
          <p:sp>
            <p:nvSpPr>
              <p:cNvPr id="14" name="TextBox 14"/>
              <p:cNvSpPr txBox="1"/>
              <p:nvPr/>
            </p:nvSpPr>
            <p:spPr>
              <a:xfrm>
                <a:off x="698754" y="1632585"/>
                <a:ext cx="335280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环节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2508504" y="1632585"/>
                <a:ext cx="98145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能说到的数字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4508754" y="1632585"/>
                <a:ext cx="335280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口径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9461754" y="1632585"/>
                <a:ext cx="335280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结论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697992" y="2197418"/>
              <a:ext cx="1104138" cy="3007233"/>
              <a:chOff x="697992" y="2197418"/>
              <a:chExt cx="1104138" cy="3007233"/>
            </a:xfrm>
          </p:grpSpPr>
          <p:sp>
            <p:nvSpPr>
              <p:cNvPr id="19" name="TextBox 19"/>
              <p:cNvSpPr txBox="1"/>
              <p:nvPr/>
            </p:nvSpPr>
            <p:spPr>
              <a:xfrm>
                <a:off x="697992" y="2197418"/>
                <a:ext cx="74066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F2F4F5"/>
                    </a:solidFill>
                    <a:latin typeface="+mn-lt"/>
                    <a:ea typeface="+mn-ea"/>
                    <a:cs typeface="+mn-cs"/>
                  </a:rPr>
                  <a:t>跟跑挡风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697992" y="2883218"/>
                <a:ext cx="110413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F2F4F5"/>
                    </a:solidFill>
                    <a:latin typeface="+mn-lt"/>
                    <a:ea typeface="+mn-ea"/>
                    <a:cs typeface="+mn-cs"/>
                  </a:rPr>
                  <a:t>激光与领跑车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697992" y="35690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F2F4F5"/>
                    </a:solidFill>
                    <a:latin typeface="+mn-lt"/>
                    <a:ea typeface="+mn-ea"/>
                    <a:cs typeface="+mn-cs"/>
                  </a:rPr>
                  <a:t>跑鞋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697992" y="42548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F2F4F5"/>
                    </a:solidFill>
                    <a:latin typeface="+mn-lt"/>
                    <a:ea typeface="+mn-ea"/>
                    <a:cs typeface="+mn-cs"/>
                  </a:rPr>
                  <a:t>补给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697992" y="4940618"/>
                <a:ext cx="92240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F2F4F5"/>
                    </a:solidFill>
                    <a:latin typeface="+mn-lt"/>
                    <a:ea typeface="+mn-ea"/>
                    <a:cs typeface="+mn-cs"/>
                  </a:rPr>
                  <a:t>赛道与天气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2507742" y="2197418"/>
              <a:ext cx="976159" cy="1635633"/>
              <a:chOff x="2507742" y="2197418"/>
              <a:chExt cx="976159" cy="1635633"/>
            </a:xfrm>
          </p:grpSpPr>
          <p:sp>
            <p:nvSpPr>
              <p:cNvPr id="25" name="TextBox 25"/>
              <p:cNvSpPr txBox="1"/>
              <p:nvPr/>
            </p:nvSpPr>
            <p:spPr>
              <a:xfrm>
                <a:off x="2507742" y="2197418"/>
                <a:ext cx="93057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7CFF4F"/>
                    </a:solidFill>
                    <a:latin typeface="+mn-lt"/>
                    <a:ea typeface="+mn-ea"/>
                    <a:cs typeface="+mn-cs"/>
                  </a:rPr>
                  <a:t>3:28 – 5:29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2507742" y="3569018"/>
                <a:ext cx="97615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7CFF4F"/>
                    </a:solidFill>
                    <a:latin typeface="+mn-lt"/>
                    <a:ea typeface="+mn-ea"/>
                    <a:cs typeface="+mn-cs"/>
                  </a:rPr>
                  <a:t>能耗约 −4%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507742" y="2883218"/>
              <a:ext cx="195453" cy="2321433"/>
              <a:chOff x="2507742" y="2883218"/>
              <a:chExt cx="195453" cy="2321433"/>
            </a:xfrm>
          </p:grpSpPr>
          <p:sp>
            <p:nvSpPr>
              <p:cNvPr id="28" name="TextBox 28"/>
              <p:cNvSpPr txBox="1"/>
              <p:nvPr/>
            </p:nvSpPr>
            <p:spPr>
              <a:xfrm>
                <a:off x="2507742" y="2883218"/>
                <a:ext cx="19545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C9D3DB"/>
                    </a:solidFill>
                    <a:latin typeface="+mn-lt"/>
                    <a:ea typeface="+mn-ea"/>
                    <a:cs typeface="+mn-cs"/>
                  </a:rPr>
                  <a:t>—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2507742" y="4254818"/>
                <a:ext cx="19545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C9D3DB"/>
                    </a:solidFill>
                    <a:latin typeface="+mn-lt"/>
                    <a:ea typeface="+mn-ea"/>
                    <a:cs typeface="+mn-cs"/>
                  </a:rPr>
                  <a:t>—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2507742" y="4940618"/>
                <a:ext cx="19545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C9D3DB"/>
                    </a:solidFill>
                    <a:latin typeface="+mn-lt"/>
                    <a:ea typeface="+mn-ea"/>
                    <a:cs typeface="+mn-cs"/>
                  </a:rPr>
                  <a:t>—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508754" y="2213610"/>
              <a:ext cx="4332169" cy="2977896"/>
              <a:chOff x="4508754" y="2213610"/>
              <a:chExt cx="4332169" cy="2977896"/>
            </a:xfrm>
          </p:grpSpPr>
          <p:sp>
            <p:nvSpPr>
              <p:cNvPr id="32" name="TextBox 32"/>
              <p:cNvSpPr txBox="1"/>
              <p:nvPr/>
            </p:nvSpPr>
            <p:spPr>
              <a:xfrm>
                <a:off x="4508754" y="2213610"/>
                <a:ext cx="4129913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dirty="0">
                    <a:solidFill>
                      <a:srgbClr val="C9D3DB"/>
                    </a:solidFill>
                    <a:latin typeface="+mn-lt"/>
                    <a:ea typeface="+mn-ea"/>
                    <a:cs typeface="+mn-cs"/>
                  </a:rPr>
                  <a:t>多项研究的模型、风洞或 CFD 估算，阵型与方法各不相同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4508754" y="2899410"/>
                <a:ext cx="3637579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dirty="0">
                    <a:solidFill>
                      <a:srgbClr val="C9D3DB"/>
                    </a:solidFill>
                    <a:latin typeface="+mn-lt"/>
                    <a:ea typeface="+mn-ea"/>
                    <a:cs typeface="+mn-cs"/>
                  </a:rPr>
                  <a:t>未找到单独量化；作用是把每公里稳定在 2:48–2:52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4508754" y="3585210"/>
                <a:ext cx="4332169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dirty="0">
                    <a:solidFill>
                      <a:srgbClr val="C9D3DB"/>
                    </a:solidFill>
                    <a:latin typeface="+mn-lt"/>
                    <a:ea typeface="+mn-ea"/>
                    <a:cs typeface="+mn-cs"/>
                  </a:rPr>
                  <a:t>实验室测量；换算成速度约再乘 2/3（模型），非维也纳实测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4508754" y="4271010"/>
                <a:ext cx="291998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dirty="0">
                    <a:solidFill>
                      <a:srgbClr val="C9D3DB"/>
                    </a:solidFill>
                    <a:latin typeface="+mn-lt"/>
                    <a:ea typeface="+mn-ea"/>
                    <a:cs typeface="+mn-cs"/>
                  </a:rPr>
                  <a:t>自行车递送，省去绕行取水；未找到数值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4508754" y="4956810"/>
                <a:ext cx="362528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dirty="0">
                    <a:solidFill>
                      <a:srgbClr val="C9D3DB"/>
                    </a:solidFill>
                    <a:latin typeface="+mn-lt"/>
                    <a:ea typeface="+mn-ea"/>
                    <a:cs typeface="+mn-cs"/>
                  </a:rPr>
                  <a:t>平直环线、海拔 165 米、约 9°C 微风；未找到数值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9461754" y="2213610"/>
              <a:ext cx="1466088" cy="1606296"/>
              <a:chOff x="9461754" y="2213610"/>
              <a:chExt cx="1466088" cy="1606296"/>
            </a:xfrm>
          </p:grpSpPr>
          <p:sp>
            <p:nvSpPr>
              <p:cNvPr id="38" name="TextBox 38"/>
              <p:cNvSpPr txBox="1"/>
              <p:nvPr/>
            </p:nvSpPr>
            <p:spPr>
              <a:xfrm>
                <a:off x="9461754" y="2213610"/>
                <a:ext cx="1466088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dirty="0">
                    <a:solidFill>
                      <a:srgbClr val="7CFF4F"/>
                    </a:solidFill>
                    <a:latin typeface="+mn-lt"/>
                    <a:ea typeface="+mn-ea"/>
                    <a:cs typeface="+mn-cs"/>
                  </a:rPr>
                  <a:t>有量级，无精确分解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9461754" y="3585210"/>
                <a:ext cx="1466088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dirty="0">
                    <a:solidFill>
                      <a:srgbClr val="7CFF4F"/>
                    </a:solidFill>
                    <a:latin typeface="+mn-lt"/>
                    <a:ea typeface="+mn-ea"/>
                    <a:cs typeface="+mn-cs"/>
                  </a:rPr>
                  <a:t>有量级，非实测归因</a:t>
                </a:r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9461754" y="2899410"/>
              <a:ext cx="658368" cy="2292096"/>
              <a:chOff x="9461754" y="2899410"/>
              <a:chExt cx="658368" cy="2292096"/>
            </a:xfrm>
          </p:grpSpPr>
          <p:sp>
            <p:nvSpPr>
              <p:cNvPr id="41" name="TextBox 41"/>
              <p:cNvSpPr txBox="1"/>
              <p:nvPr/>
            </p:nvSpPr>
            <p:spPr>
              <a:xfrm>
                <a:off x="9461754" y="2899410"/>
                <a:ext cx="658368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只能定性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9461754" y="4271010"/>
                <a:ext cx="658368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只能定性</a:t>
                </a:r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9461754" y="4956810"/>
                <a:ext cx="658368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dirty="0">
                    <a:solidFill>
                      <a:srgbClr val="9AA7B2"/>
                    </a:solidFill>
                    <a:latin typeface="+mn-lt"/>
                    <a:ea typeface="+mn-ea"/>
                    <a:cs typeface="+mn-cs"/>
                  </a:rPr>
                  <a:t>只能定性</a:t>
                </a:r>
              </a:p>
            </p:txBody>
          </p:sp>
        </p:grpSp>
      </p:grpSp>
      <p:grpSp>
        <p:nvGrpSpPr>
          <p:cNvPr id="49" name="savings-takeaway"/>
          <p:cNvGrpSpPr/>
          <p:nvPr/>
        </p:nvGrpSpPr>
        <p:grpSpPr>
          <a:xfrm>
            <a:off x="571500" y="5581650"/>
            <a:ext cx="7860414" cy="632651"/>
            <a:chOff x="571500" y="5581650"/>
            <a:chExt cx="7860414" cy="632651"/>
          </a:xfrm>
        </p:grpSpPr>
        <p:sp>
          <p:nvSpPr>
            <p:cNvPr id="46" name="Rectangle 46"/>
            <p:cNvSpPr/>
            <p:nvPr/>
          </p:nvSpPr>
          <p:spPr>
            <a:xfrm>
              <a:off x="571500" y="5581650"/>
              <a:ext cx="38100" cy="609600"/>
            </a:xfrm>
            <a:prstGeom prst="rect">
              <a:avLst/>
            </a:prstGeom>
            <a:solidFill>
              <a:srgbClr val="FF7A2F"/>
            </a:solidFill>
            <a:ln>
              <a:noFill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791718" y="5651182"/>
              <a:ext cx="312346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没有一张可靠的“秒数分解表”。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793242" y="5950268"/>
              <a:ext cx="763867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把各项加起来说“总共省了 X 分钟”，没有依据——各项口径不同，研究对象也不是维也纳当天。</a:t>
              </a:r>
            </a:p>
          </p:txBody>
        </p:sp>
      </p:grpSp>
      <p:grpSp>
        <p:nvGrpSpPr>
          <p:cNvPr id="52" name="footer"/>
          <p:cNvGrpSpPr/>
          <p:nvPr/>
        </p:nvGrpSpPr>
        <p:grpSpPr>
          <a:xfrm>
            <a:off x="566547" y="6486049"/>
            <a:ext cx="11058906" cy="190690"/>
            <a:chOff x="566547" y="6486049"/>
            <a:chExt cx="11058906" cy="190690"/>
          </a:xfrm>
        </p:grpSpPr>
        <p:sp>
          <p:nvSpPr>
            <p:cNvPr id="50" name="TextBox 50"/>
            <p:cNvSpPr txBox="1"/>
            <p:nvPr/>
          </p:nvSpPr>
          <p:spPr>
            <a:xfrm>
              <a:off x="566547" y="6486049"/>
              <a:ext cx="852466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整理自第 5–8 页所列来源：Beaumont 2024；Marro 2023；da Silva 2022；Hoogkamer 2018；Kipp 2019；INEOS、World Athletics 赛报（2019）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11473303" y="6486049"/>
              <a:ext cx="15215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2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page-header"/>
          <p:cNvGrpSpPr/>
          <p:nvPr/>
        </p:nvGrpSpPr>
        <p:grpSpPr>
          <a:xfrm>
            <a:off x="556260" y="469106"/>
            <a:ext cx="7107723" cy="1148239"/>
            <a:chOff x="556260" y="469106"/>
            <a:chExt cx="7107723" cy="1148239"/>
          </a:xfrm>
        </p:grpSpPr>
        <p:sp>
          <p:nvSpPr>
            <p:cNvPr id="2" name="TextBox 2"/>
            <p:cNvSpPr txBox="1"/>
            <p:nvPr/>
          </p:nvSpPr>
          <p:spPr>
            <a:xfrm>
              <a:off x="565785" y="469106"/>
              <a:ext cx="907631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spc="225" dirty="0">
                  <a:solidFill>
                    <a:srgbClr val="7CFF4F"/>
                  </a:solidFill>
                  <a:latin typeface="Consolas"/>
                  <a:ea typeface="Microsoft YaHei"/>
                  <a:cs typeface="Consolas"/>
                </a:rPr>
                <a:t>09 / 规则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56260" y="742950"/>
              <a:ext cx="5570228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F2F4F5"/>
                  </a:solidFill>
                  <a:latin typeface="+mj-lt"/>
                  <a:ea typeface="+mj-ea"/>
                  <a:cs typeface="+mj-cs"/>
                </a:rPr>
                <a:t>为什么 1:59:40 不算世界纪录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3880" y="1323975"/>
              <a:ext cx="710010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World Athletics 赛报写明：这次成绩</a:t>
              </a:r>
              <a:r>
                <a:rPr lang="zh-CN" sz="1500" b="1" dirty="0">
                  <a:solidFill>
                    <a:srgbClr val="FF7A2F"/>
                  </a:solidFill>
                  <a:latin typeface="+mn-lt"/>
                  <a:ea typeface="+mn-ea"/>
                  <a:cs typeface="+mn-cs"/>
                </a:rPr>
                <a:t>不会被认证为世界纪录</a:t>
              </a:r>
              <a:r>
                <a:rPr lang="zh-CN" sz="150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。对照规则看三处：</a:t>
              </a:r>
            </a:p>
          </p:txBody>
        </p:sp>
      </p:grpSp>
      <p:grpSp>
        <p:nvGrpSpPr>
          <p:cNvPr id="8" name="column-heads"/>
          <p:cNvGrpSpPr/>
          <p:nvPr/>
        </p:nvGrpSpPr>
        <p:grpSpPr>
          <a:xfrm>
            <a:off x="565785" y="1859756"/>
            <a:ext cx="7494041" cy="220028"/>
            <a:chOff x="565785" y="1859756"/>
            <a:chExt cx="7494041" cy="220028"/>
          </a:xfrm>
        </p:grpSpPr>
        <p:sp>
          <p:nvSpPr>
            <p:cNvPr id="6" name="TextBox 6"/>
            <p:cNvSpPr txBox="1"/>
            <p:nvPr/>
          </p:nvSpPr>
          <p:spPr>
            <a:xfrm>
              <a:off x="565785" y="1859756"/>
              <a:ext cx="3099984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spc="150" dirty="0">
                  <a:solidFill>
                    <a:srgbClr val="9AA7B2"/>
                  </a:solidFill>
                  <a:latin typeface="Consolas"/>
                  <a:ea typeface="Microsoft YaHei"/>
                  <a:cs typeface="Consolas"/>
                </a:rPr>
                <a:t>WORLD ATHLETICS 规则（现行条文）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042785" y="1859756"/>
              <a:ext cx="1017041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spc="150" dirty="0">
                  <a:solidFill>
                    <a:srgbClr val="FF7A2F"/>
                  </a:solidFill>
                  <a:latin typeface="Consolas"/>
                  <a:ea typeface="Microsoft YaHei"/>
                  <a:cs typeface="Consolas"/>
                </a:rPr>
                <a:t>维也纳的做法</a:t>
              </a:r>
            </a:p>
          </p:txBody>
        </p:sp>
      </p:grpSp>
      <p:grpSp>
        <p:nvGrpSpPr>
          <p:cNvPr id="16" name="rule-event"/>
          <p:cNvGrpSpPr/>
          <p:nvPr/>
        </p:nvGrpSpPr>
        <p:grpSpPr>
          <a:xfrm>
            <a:off x="571500" y="2190750"/>
            <a:ext cx="11049000" cy="952500"/>
            <a:chOff x="571500" y="2190750"/>
            <a:chExt cx="11049000" cy="952500"/>
          </a:xfrm>
        </p:grpSpPr>
        <p:sp>
          <p:nvSpPr>
            <p:cNvPr id="9" name="Rectangle 9"/>
            <p:cNvSpPr/>
            <p:nvPr/>
          </p:nvSpPr>
          <p:spPr>
            <a:xfrm>
              <a:off x="571500" y="2190750"/>
              <a:ext cx="4762500" cy="952500"/>
            </a:xfrm>
            <a:prstGeom prst="rect">
              <a:avLst/>
            </a:prstGeom>
            <a:solidFill>
              <a:srgbClr val="18212A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571500" y="2190750"/>
              <a:ext cx="38100" cy="952500"/>
            </a:xfrm>
            <a:prstGeom prst="rect">
              <a:avLst/>
            </a:prstGeom>
            <a:solidFill>
              <a:srgbClr val="9AA7B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93242" y="2426018"/>
              <a:ext cx="3629065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纪录须在事先安排、公告并获授权的</a:t>
              </a:r>
              <a:br/>
              <a:r>
                <a:rPr lang="zh-CN" sz="1350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正式比赛中创造；个人项目至少 3 名真正参赛者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5448300" y="2667000"/>
              <a:ext cx="1352550" cy="1"/>
            </a:xfrm>
            <a:prstGeom prst="line">
              <a:avLst/>
            </a:prstGeom>
            <a:noFill/>
            <a:ln w="19050">
              <a:solidFill>
                <a:srgbClr val="9AA7B2"/>
              </a:solidFill>
              <a:tailEnd type="triangle" w="lg" len="lg"/>
            </a:ln>
          </p:spPr>
        </p:sp>
        <p:sp>
          <p:nvSpPr>
            <p:cNvPr id="13" name="Freeform 13"/>
            <p:cNvSpPr/>
            <p:nvPr/>
          </p:nvSpPr>
          <p:spPr>
            <a:xfrm>
              <a:off x="6858000" y="2190750"/>
              <a:ext cx="4762500" cy="952500"/>
            </a:xfrm>
            <a:prstGeom prst="snip1Rect">
              <a:avLst/>
            </a:prstGeom>
            <a:solidFill>
              <a:srgbClr val="FF7A2F">
                <a:alpha val="12000"/>
              </a:srgbClr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6858000" y="2190750"/>
              <a:ext cx="38100" cy="952500"/>
            </a:xfrm>
            <a:prstGeom prst="rect">
              <a:avLst/>
            </a:prstGeom>
            <a:solidFill>
              <a:srgbClr val="FF7A2F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079742" y="2426018"/>
              <a:ext cx="1899666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为一个人组织的挑战，</a:t>
              </a:r>
              <a:br/>
              <a:r>
                <a:rPr lang="zh-CN" sz="1350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不是对外公开的正式比赛</a:t>
              </a:r>
            </a:p>
          </p:txBody>
        </p:sp>
      </p:grpSp>
      <p:grpSp>
        <p:nvGrpSpPr>
          <p:cNvPr id="24" name="rule-pacing"/>
          <p:cNvGrpSpPr/>
          <p:nvPr/>
        </p:nvGrpSpPr>
        <p:grpSpPr>
          <a:xfrm>
            <a:off x="571500" y="3333750"/>
            <a:ext cx="11049000" cy="952500"/>
            <a:chOff x="571500" y="3333750"/>
            <a:chExt cx="11049000" cy="952500"/>
          </a:xfrm>
        </p:grpSpPr>
        <p:sp>
          <p:nvSpPr>
            <p:cNvPr id="17" name="Rectangle 17"/>
            <p:cNvSpPr/>
            <p:nvPr/>
          </p:nvSpPr>
          <p:spPr>
            <a:xfrm>
              <a:off x="571500" y="3333750"/>
              <a:ext cx="4762500" cy="952500"/>
            </a:xfrm>
            <a:prstGeom prst="rect">
              <a:avLst/>
            </a:prstGeom>
            <a:solidFill>
              <a:srgbClr val="18212A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571500" y="3333750"/>
              <a:ext cx="38100" cy="952500"/>
            </a:xfrm>
            <a:prstGeom prst="rect">
              <a:avLst/>
            </a:prstGeom>
            <a:solidFill>
              <a:srgbClr val="9AA7B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93242" y="3569018"/>
              <a:ext cx="2585466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由非同场参赛者或技术装置领跑，</a:t>
              </a:r>
              <a:br/>
              <a:r>
                <a:rPr lang="zh-CN" sz="1350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属于不允许的“协助”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5448300" y="3810000"/>
              <a:ext cx="1352550" cy="1"/>
            </a:xfrm>
            <a:prstGeom prst="line">
              <a:avLst/>
            </a:prstGeom>
            <a:noFill/>
            <a:ln w="19050">
              <a:solidFill>
                <a:srgbClr val="9AA7B2"/>
              </a:solidFill>
              <a:tailEnd type="triangle" w="lg" len="lg"/>
            </a:ln>
          </p:spPr>
        </p:sp>
        <p:sp>
          <p:nvSpPr>
            <p:cNvPr id="21" name="Freeform 21"/>
            <p:cNvSpPr/>
            <p:nvPr/>
          </p:nvSpPr>
          <p:spPr>
            <a:xfrm>
              <a:off x="6858000" y="3333750"/>
              <a:ext cx="4762500" cy="952500"/>
            </a:xfrm>
            <a:prstGeom prst="snip1Rect">
              <a:avLst/>
            </a:prstGeom>
            <a:solidFill>
              <a:srgbClr val="FF7A2F">
                <a:alpha val="12000"/>
              </a:srgbClr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858000" y="3333750"/>
              <a:ext cx="38100" cy="952500"/>
            </a:xfrm>
            <a:prstGeom prst="rect">
              <a:avLst/>
            </a:prstGeom>
            <a:solidFill>
              <a:srgbClr val="FF7A2F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079742" y="3569018"/>
              <a:ext cx="2131484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41 名领跑员中途轮换上场；</a:t>
              </a:r>
              <a:br/>
              <a:r>
                <a:rPr lang="zh-CN" sz="1350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领跑车在路面投射激光定速</a:t>
              </a:r>
            </a:p>
          </p:txBody>
        </p:sp>
      </p:grpSp>
      <p:grpSp>
        <p:nvGrpSpPr>
          <p:cNvPr id="32" name="rule-fuel"/>
          <p:cNvGrpSpPr/>
          <p:nvPr/>
        </p:nvGrpSpPr>
        <p:grpSpPr>
          <a:xfrm>
            <a:off x="571500" y="4476750"/>
            <a:ext cx="11049000" cy="952500"/>
            <a:chOff x="571500" y="4476750"/>
            <a:chExt cx="11049000" cy="952500"/>
          </a:xfrm>
        </p:grpSpPr>
        <p:sp>
          <p:nvSpPr>
            <p:cNvPr id="25" name="Rectangle 25"/>
            <p:cNvSpPr/>
            <p:nvPr/>
          </p:nvSpPr>
          <p:spPr>
            <a:xfrm>
              <a:off x="571500" y="4476750"/>
              <a:ext cx="4762500" cy="952500"/>
            </a:xfrm>
            <a:prstGeom prst="rect">
              <a:avLst/>
            </a:prstGeom>
            <a:solidFill>
              <a:srgbClr val="18212A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571500" y="4476750"/>
              <a:ext cx="38100" cy="952500"/>
            </a:xfrm>
            <a:prstGeom prst="rect">
              <a:avLst/>
            </a:prstGeom>
            <a:solidFill>
              <a:srgbClr val="9AA7B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93242" y="4712018"/>
              <a:ext cx="2928366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路跑补给须在补给站取用，任何人不得</a:t>
              </a:r>
              <a:br/>
              <a:r>
                <a:rPr lang="zh-CN" sz="1350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在运动员取补给时与其并行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5448300" y="4953000"/>
              <a:ext cx="1352550" cy="1"/>
            </a:xfrm>
            <a:prstGeom prst="line">
              <a:avLst/>
            </a:prstGeom>
            <a:noFill/>
            <a:ln w="19050">
              <a:solidFill>
                <a:srgbClr val="9AA7B2"/>
              </a:solidFill>
              <a:tailEnd type="triangle" w="lg" len="lg"/>
            </a:ln>
          </p:spPr>
        </p:sp>
        <p:sp>
          <p:nvSpPr>
            <p:cNvPr id="29" name="Freeform 29"/>
            <p:cNvSpPr/>
            <p:nvPr/>
          </p:nvSpPr>
          <p:spPr>
            <a:xfrm>
              <a:off x="6858000" y="4476750"/>
              <a:ext cx="4762500" cy="952500"/>
            </a:xfrm>
            <a:prstGeom prst="snip1Rect">
              <a:avLst/>
            </a:prstGeom>
            <a:solidFill>
              <a:srgbClr val="FF7A2F">
                <a:alpha val="12000"/>
              </a:srgbClr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6858000" y="4476750"/>
              <a:ext cx="38100" cy="952500"/>
            </a:xfrm>
            <a:prstGeom prst="rect">
              <a:avLst/>
            </a:prstGeom>
            <a:solidFill>
              <a:srgbClr val="FF7A2F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079742" y="4712018"/>
              <a:ext cx="1556766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补给员骑自行车，</a:t>
              </a:r>
              <a:br/>
              <a:r>
                <a:rPr lang="zh-CN" sz="1350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把饮料直接递到手上</a:t>
              </a:r>
            </a:p>
          </p:txBody>
        </p:sp>
      </p:grpSp>
      <p:grpSp>
        <p:nvGrpSpPr>
          <p:cNvPr id="34" name="rule-caveat"/>
          <p:cNvGrpSpPr/>
          <p:nvPr/>
        </p:nvGrpSpPr>
        <p:grpSpPr>
          <a:xfrm>
            <a:off x="565404" y="5699760"/>
            <a:ext cx="7072168" cy="482346"/>
            <a:chOff x="565404" y="5699760"/>
            <a:chExt cx="7072168" cy="482346"/>
          </a:xfrm>
        </p:grpSpPr>
        <p:sp>
          <p:nvSpPr>
            <p:cNvPr id="33" name="TextBox 33"/>
            <p:cNvSpPr txBox="1"/>
            <p:nvPr/>
          </p:nvSpPr>
          <p:spPr>
            <a:xfrm>
              <a:off x="565404" y="5699760"/>
              <a:ext cx="7072168" cy="48234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20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说明（整理）：条文引用 World Athletics 现行版本；2019 年适用的是当时的 IAAF 规则，条款编号不同。</a:t>
              </a:r>
              <a:br/>
              <a:r>
                <a:rPr lang="zh-CN" sz="120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左右对应是本页根据条文与报道做的对照，World Athletics 没有逐条公布不认证的理由。</a:t>
              </a:r>
            </a:p>
          </p:txBody>
        </p:sp>
      </p:grpSp>
      <p:grpSp>
        <p:nvGrpSpPr>
          <p:cNvPr id="37" name="footer"/>
          <p:cNvGrpSpPr/>
          <p:nvPr/>
        </p:nvGrpSpPr>
        <p:grpSpPr>
          <a:xfrm>
            <a:off x="566547" y="6486049"/>
            <a:ext cx="11058906" cy="190690"/>
            <a:chOff x="566547" y="6486049"/>
            <a:chExt cx="11058906" cy="190690"/>
          </a:xfrm>
        </p:grpSpPr>
        <p:sp>
          <p:nvSpPr>
            <p:cNvPr id="35" name="TextBox 35"/>
            <p:cNvSpPr txBox="1"/>
            <p:nvPr/>
          </p:nvSpPr>
          <p:spPr>
            <a:xfrm>
              <a:off x="566547" y="6486049"/>
              <a:ext cx="738780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来源：World Athletics 赛报（2019）；World Athletics 竞赛规则 C1.1 与技术规则 C2.1（现行版）；Sports Illustrated（2019）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1473303" y="6486049"/>
              <a:ext cx="15215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xmlns:p="http://schemas.openxmlformats.org/presentationml/2006/main" id="13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2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awe-photo"/>
          <p:cNvGrpSpPr/>
          <p:nvPr/>
        </p:nvGrpSpPr>
        <p:grpSpPr>
          <a:xfrm>
            <a:off x="8382000" y="0"/>
            <a:ext cx="3810000" cy="6858000"/>
            <a:chOff x="8382000" y="0"/>
            <a:chExt cx="3810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rcRect l="62992" t="0" r="0" b="0"/>
            <a:stretch>
              <a:fillRect/>
            </a:stretch>
          </p:blipFill>
          <p:spPr>
            <a:xfrm>
              <a:off x="8382000" y="0"/>
              <a:ext cx="3810000" cy="6858000"/>
            </a:xfrm>
            <a:prstGeom prst="rect">
              <a:avLst/>
            </a:prstGeom>
          </p:spPr>
        </p:pic>
        <p:sp>
          <p:nvSpPr>
            <p:cNvPr id="3" name="Rectangle 3"/>
            <p:cNvSpPr/>
            <p:nvPr/>
          </p:nvSpPr>
          <p:spPr>
            <a:xfrm>
              <a:off x="8382000" y="0"/>
              <a:ext cx="3810000" cy="6858000"/>
            </a:xfrm>
            <a:prstGeom prst="rect">
              <a:avLst/>
            </a:prstGeom>
            <a:gradFill>
              <a:gsLst>
                <a:gs pos="0">
                  <a:srgbClr val="0E1216"/>
                </a:gs>
                <a:gs pos="40000">
                  <a:srgbClr val="0E1216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4" name="Rectangle 4"/>
            <p:cNvSpPr/>
            <p:nvPr/>
          </p:nvSpPr>
          <p:spPr>
            <a:xfrm>
              <a:off x="8382000" y="5334000"/>
              <a:ext cx="3810000" cy="1524000"/>
            </a:xfrm>
            <a:prstGeom prst="rect">
              <a:avLst/>
            </a:prstGeom>
            <a:gradFill>
              <a:gsLst>
                <a:gs pos="0">
                  <a:srgbClr val="0E1216">
                    <a:alpha val="0"/>
                  </a:srgbClr>
                </a:gs>
                <a:gs pos="100000">
                  <a:srgbClr val="0E1216">
                    <a:alpha val="85000"/>
                  </a:srgbClr>
                </a:gs>
              </a:gsLst>
              <a:lin ang="5400000" scaled="1"/>
            </a:gra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10597594" y="6466999"/>
              <a:ext cx="1427909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Sawe，2025 柏林马拉松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349089" y="6646545"/>
              <a:ext cx="2676224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0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摄影 Leonhard Lenz / Wikimedia Commons / CC0</a:t>
              </a:r>
            </a:p>
          </p:txBody>
        </p:sp>
      </p:grpSp>
      <p:grpSp>
        <p:nvGrpSpPr>
          <p:cNvPr id="11" name="page-header"/>
          <p:cNvGrpSpPr/>
          <p:nvPr/>
        </p:nvGrpSpPr>
        <p:grpSpPr>
          <a:xfrm>
            <a:off x="556260" y="469106"/>
            <a:ext cx="4909513" cy="860584"/>
            <a:chOff x="556260" y="469106"/>
            <a:chExt cx="4909513" cy="860584"/>
          </a:xfrm>
        </p:grpSpPr>
        <p:sp>
          <p:nvSpPr>
            <p:cNvPr id="8" name="TextBox 8"/>
            <p:cNvSpPr txBox="1"/>
            <p:nvPr/>
          </p:nvSpPr>
          <p:spPr>
            <a:xfrm>
              <a:off x="565785" y="469106"/>
              <a:ext cx="1269759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spc="225" dirty="0">
                  <a:solidFill>
                    <a:srgbClr val="7CFF4F"/>
                  </a:solidFill>
                  <a:latin typeface="Consolas"/>
                  <a:ea typeface="Microsoft YaHei"/>
                  <a:cs typeface="Consolas"/>
                </a:rPr>
                <a:t>10 / 官方纪录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56260" y="742950"/>
              <a:ext cx="490951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F2F4F5"/>
                  </a:solidFill>
                  <a:latin typeface="+mj-lt"/>
                  <a:ea typeface="+mj-ea"/>
                  <a:cs typeface="+mj-cs"/>
                </a:rPr>
                <a:t>现在的官方纪录：1:59:30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571500" y="1219200"/>
              <a:ext cx="762000" cy="28575"/>
            </a:xfrm>
            <a:prstGeom prst="rect">
              <a:avLst/>
            </a:prstGeom>
            <a:solidFill>
              <a:srgbClr val="7CFF4F"/>
            </a:solidFill>
            <a:ln>
              <a:noFill/>
            </a:ln>
          </p:spPr>
        </p:sp>
      </p:grpSp>
      <p:grpSp>
        <p:nvGrpSpPr>
          <p:cNvPr id="59" name="record-timeline"/>
          <p:cNvGrpSpPr/>
          <p:nvPr/>
        </p:nvGrpSpPr>
        <p:grpSpPr>
          <a:xfrm>
            <a:off x="294065" y="1784032"/>
            <a:ext cx="7706935" cy="3470529"/>
            <a:chOff x="294065" y="1784032"/>
            <a:chExt cx="7706935" cy="3470529"/>
          </a:xfrm>
        </p:grpSpPr>
        <p:grpSp>
          <p:nvGrpSpPr>
            <p:cNvPr id="58" name="record-timeline-chartArea"/>
            <p:cNvGrpSpPr/>
            <p:nvPr/>
          </p:nvGrpSpPr>
          <p:grpSpPr>
            <a:xfrm>
              <a:off x="294065" y="1784032"/>
              <a:ext cx="7706935" cy="3470529"/>
              <a:chOff x="294065" y="1784032"/>
              <a:chExt cx="7706935" cy="3470529"/>
            </a:xfrm>
          </p:grpSpPr>
          <p:sp>
            <p:nvSpPr>
              <p:cNvPr id="12" name="Line 12"/>
              <p:cNvSpPr/>
              <p:nvPr/>
            </p:nvSpPr>
            <p:spPr>
              <a:xfrm>
                <a:off x="571500" y="4095750"/>
                <a:ext cx="7429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7429500" h="9525">
                    <a:moveTo>
                      <a:pt x="0" y="0"/>
                    </a:moveTo>
                    <a:lnTo>
                      <a:pt x="7429500" y="0"/>
                    </a:lnTo>
                  </a:path>
                </a:pathLst>
              </a:custGeom>
              <a:noFill/>
              <a:ln w="19050">
                <a:solidFill>
                  <a:srgbClr val="3A4652"/>
                </a:solidFill>
              </a:ln>
            </p:spPr>
          </p:sp>
          <p:grpSp>
            <p:nvGrpSpPr>
              <p:cNvPr id="16" name="Group 16"/>
              <p:cNvGrpSpPr/>
              <p:nvPr/>
            </p:nvGrpSpPr>
            <p:grpSpPr>
              <a:xfrm>
                <a:off x="294065" y="5049202"/>
                <a:ext cx="6498469" cy="205359"/>
                <a:chOff x="294065" y="5049202"/>
                <a:chExt cx="6498469" cy="205359"/>
              </a:xfrm>
            </p:grpSpPr>
            <p:sp>
              <p:nvSpPr>
                <p:cNvPr id="13" name="TextBox 13"/>
                <p:cNvSpPr txBox="1"/>
                <p:nvPr/>
              </p:nvSpPr>
              <p:spPr>
                <a:xfrm>
                  <a:off x="294065" y="5049202"/>
                  <a:ext cx="554869" cy="2053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050" dirty="0">
                      <a:solidFill>
                        <a:srgbClr val="9AA7B2"/>
                      </a:solidFill>
                      <a:latin typeface="Consolas"/>
                      <a:ea typeface="Consolas"/>
                      <a:cs typeface="Consolas"/>
                    </a:rPr>
                    <a:t>1:59:00</a:t>
                  </a:r>
                </a:p>
              </p:txBody>
            </p:sp>
            <p:sp>
              <p:nvSpPr>
                <p:cNvPr id="14" name="TextBox 14"/>
                <p:cNvSpPr txBox="1"/>
                <p:nvPr/>
              </p:nvSpPr>
              <p:spPr>
                <a:xfrm>
                  <a:off x="3265865" y="5049202"/>
                  <a:ext cx="554869" cy="2053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050" dirty="0">
                      <a:solidFill>
                        <a:srgbClr val="9AA7B2"/>
                      </a:solidFill>
                      <a:latin typeface="Consolas"/>
                      <a:ea typeface="Consolas"/>
                      <a:cs typeface="Consolas"/>
                    </a:rPr>
                    <a:t>2:00:00</a:t>
                  </a:r>
                </a:p>
              </p:txBody>
            </p:sp>
            <p:sp>
              <p:nvSpPr>
                <p:cNvPr id="15" name="TextBox 15"/>
                <p:cNvSpPr txBox="1"/>
                <p:nvPr/>
              </p:nvSpPr>
              <p:spPr>
                <a:xfrm>
                  <a:off x="6237665" y="5049202"/>
                  <a:ext cx="554869" cy="2053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050" dirty="0">
                      <a:solidFill>
                        <a:srgbClr val="9AA7B2"/>
                      </a:solidFill>
                      <a:latin typeface="Consolas"/>
                      <a:ea typeface="Consolas"/>
                      <a:cs typeface="Consolas"/>
                    </a:rPr>
                    <a:t>2:01:00</a:t>
                  </a:r>
                </a:p>
              </p:txBody>
            </p:sp>
          </p:grpSp>
          <p:grpSp>
            <p:nvGrpSpPr>
              <p:cNvPr id="19" name="Group 19"/>
              <p:cNvGrpSpPr/>
              <p:nvPr/>
            </p:nvGrpSpPr>
            <p:grpSpPr>
              <a:xfrm>
                <a:off x="571500" y="4038600"/>
                <a:ext cx="5953125" cy="114300"/>
                <a:chOff x="571500" y="4038600"/>
                <a:chExt cx="5953125" cy="114300"/>
              </a:xfrm>
            </p:grpSpPr>
            <p:sp>
              <p:nvSpPr>
                <p:cNvPr id="17" name="Line 17"/>
                <p:cNvSpPr/>
                <p:nvPr/>
              </p:nvSpPr>
              <p:spPr>
                <a:xfrm>
                  <a:off x="571500" y="4038600"/>
                  <a:ext cx="9525" cy="11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14300">
                      <a:moveTo>
                        <a:pt x="0" y="0"/>
                      </a:moveTo>
                      <a:lnTo>
                        <a:pt x="0" y="114300"/>
                      </a:lnTo>
                    </a:path>
                  </a:pathLst>
                </a:custGeom>
                <a:noFill/>
                <a:ln w="9525">
                  <a:solidFill>
                    <a:srgbClr val="3A4652"/>
                  </a:solidFill>
                </a:ln>
              </p:spPr>
            </p:sp>
            <p:sp>
              <p:nvSpPr>
                <p:cNvPr id="18" name="Line 18"/>
                <p:cNvSpPr/>
                <p:nvPr/>
              </p:nvSpPr>
              <p:spPr>
                <a:xfrm>
                  <a:off x="6515100" y="4038600"/>
                  <a:ext cx="9525" cy="11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14300">
                      <a:moveTo>
                        <a:pt x="0" y="0"/>
                      </a:moveTo>
                      <a:lnTo>
                        <a:pt x="0" y="114300"/>
                      </a:lnTo>
                    </a:path>
                  </a:pathLst>
                </a:custGeom>
                <a:noFill/>
                <a:ln w="9525">
                  <a:solidFill>
                    <a:srgbClr val="3A4652"/>
                  </a:solidFill>
                </a:ln>
              </p:spPr>
            </p:sp>
          </p:grpSp>
          <p:sp>
            <p:nvSpPr>
              <p:cNvPr id="20" name="Line 20"/>
              <p:cNvSpPr/>
              <p:nvPr/>
            </p:nvSpPr>
            <p:spPr>
              <a:xfrm>
                <a:off x="3543300" y="3238500"/>
                <a:ext cx="9525" cy="9525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00">
                    <a:moveTo>
                      <a:pt x="0" y="0"/>
                    </a:moveTo>
                    <a:lnTo>
                      <a:pt x="0" y="952500"/>
                    </a:lnTo>
                  </a:path>
                </a:pathLst>
              </a:custGeom>
              <a:noFill/>
              <a:ln w="19050">
                <a:solidFill>
                  <a:srgbClr val="FF7A2F"/>
                </a:solidFill>
                <a:prstDash val="lgDash"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3614166" y="3258502"/>
                <a:ext cx="408288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FF7A2F"/>
                    </a:solidFill>
                    <a:latin typeface="+mn-lt"/>
                    <a:ea typeface="+mn-ea"/>
                    <a:cs typeface="+mn-cs"/>
                  </a:rPr>
                  <a:t>2 小时</a:t>
                </a:r>
              </a:p>
            </p:txBody>
          </p:sp>
          <p:grpSp>
            <p:nvGrpSpPr>
              <p:cNvPr id="28" name="Group 28"/>
              <p:cNvGrpSpPr/>
              <p:nvPr/>
            </p:nvGrpSpPr>
            <p:grpSpPr>
              <a:xfrm>
                <a:off x="2057400" y="2381250"/>
                <a:ext cx="4912995" cy="2076450"/>
                <a:chOff x="2057400" y="2381250"/>
                <a:chExt cx="4912995" cy="2076450"/>
              </a:xfrm>
            </p:grpSpPr>
            <p:sp>
              <p:nvSpPr>
                <p:cNvPr id="22" name="Line 22"/>
                <p:cNvSpPr/>
                <p:nvPr/>
              </p:nvSpPr>
              <p:spPr>
                <a:xfrm>
                  <a:off x="2057400" y="2381250"/>
                  <a:ext cx="9525" cy="1619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619250">
                      <a:moveTo>
                        <a:pt x="0" y="161925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solidFill>
                    <a:srgbClr val="9AA7B2">
                      <a:alpha val="60000"/>
                    </a:srgbClr>
                  </a:solidFill>
                </a:ln>
              </p:spPr>
            </p:sp>
            <p:sp>
              <p:nvSpPr>
                <p:cNvPr id="23" name="Line 23"/>
                <p:cNvSpPr/>
                <p:nvPr/>
              </p:nvSpPr>
              <p:spPr>
                <a:xfrm>
                  <a:off x="5276850" y="2381250"/>
                  <a:ext cx="9525" cy="1619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619250">
                      <a:moveTo>
                        <a:pt x="0" y="161925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solidFill>
                    <a:srgbClr val="9AA7B2">
                      <a:alpha val="60000"/>
                    </a:srgbClr>
                  </a:solidFill>
                </a:ln>
              </p:spPr>
            </p:sp>
            <p:sp>
              <p:nvSpPr>
                <p:cNvPr id="24" name="Line 24"/>
                <p:cNvSpPr/>
                <p:nvPr/>
              </p:nvSpPr>
              <p:spPr>
                <a:xfrm>
                  <a:off x="2602230" y="3143250"/>
                  <a:ext cx="9525" cy="85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857250">
                      <a:moveTo>
                        <a:pt x="0" y="85725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solidFill>
                    <a:srgbClr val="9AA7B2">
                      <a:alpha val="60000"/>
                    </a:srgbClr>
                  </a:solidFill>
                </a:ln>
              </p:spPr>
            </p:sp>
            <p:sp>
              <p:nvSpPr>
                <p:cNvPr id="25" name="Line 25"/>
                <p:cNvSpPr/>
                <p:nvPr/>
              </p:nvSpPr>
              <p:spPr>
                <a:xfrm>
                  <a:off x="6960870" y="3143250"/>
                  <a:ext cx="9525" cy="85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857250">
                      <a:moveTo>
                        <a:pt x="0" y="85725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solidFill>
                    <a:srgbClr val="9AA7B2">
                      <a:alpha val="60000"/>
                    </a:srgbClr>
                  </a:solidFill>
                </a:ln>
              </p:spPr>
            </p:sp>
            <p:sp>
              <p:nvSpPr>
                <p:cNvPr id="26" name="Line 26"/>
                <p:cNvSpPr/>
                <p:nvPr/>
              </p:nvSpPr>
              <p:spPr>
                <a:xfrm>
                  <a:off x="2552700" y="4191000"/>
                  <a:ext cx="9525" cy="26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66700">
                      <a:moveTo>
                        <a:pt x="0" y="0"/>
                      </a:moveTo>
                      <a:lnTo>
                        <a:pt x="0" y="266700"/>
                      </a:lnTo>
                    </a:path>
                  </a:pathLst>
                </a:custGeom>
                <a:noFill/>
                <a:ln w="9525">
                  <a:solidFill>
                    <a:srgbClr val="9AA7B2">
                      <a:alpha val="60000"/>
                    </a:srgbClr>
                  </a:solidFill>
                </a:ln>
              </p:spPr>
            </p:sp>
            <p:sp>
              <p:nvSpPr>
                <p:cNvPr id="27" name="Line 27"/>
                <p:cNvSpPr/>
                <p:nvPr/>
              </p:nvSpPr>
              <p:spPr>
                <a:xfrm>
                  <a:off x="4781550" y="4191000"/>
                  <a:ext cx="9525" cy="26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66700">
                      <a:moveTo>
                        <a:pt x="0" y="0"/>
                      </a:moveTo>
                      <a:lnTo>
                        <a:pt x="0" y="266700"/>
                      </a:lnTo>
                    </a:path>
                  </a:pathLst>
                </a:custGeom>
                <a:noFill/>
                <a:ln w="9525">
                  <a:solidFill>
                    <a:srgbClr val="9AA7B2">
                      <a:alpha val="60000"/>
                    </a:srgbClr>
                  </a:solidFill>
                </a:ln>
              </p:spPr>
            </p:sp>
          </p:grpSp>
          <p:grpSp>
            <p:nvGrpSpPr>
              <p:cNvPr id="33" name="Group 33"/>
              <p:cNvGrpSpPr/>
              <p:nvPr/>
            </p:nvGrpSpPr>
            <p:grpSpPr>
              <a:xfrm>
                <a:off x="2535555" y="4029075"/>
                <a:ext cx="4491990" cy="133350"/>
                <a:chOff x="2535555" y="4029075"/>
                <a:chExt cx="4491990" cy="133350"/>
              </a:xfrm>
            </p:grpSpPr>
            <p:sp>
              <p:nvSpPr>
                <p:cNvPr id="29" name="Ellipse 29"/>
                <p:cNvSpPr/>
                <p:nvPr/>
              </p:nvSpPr>
              <p:spPr>
                <a:xfrm>
                  <a:off x="2535555" y="4029075"/>
                  <a:ext cx="133350" cy="133350"/>
                </a:xfrm>
                <a:prstGeom prst="ellipse">
                  <a:avLst/>
                </a:prstGeom>
                <a:solidFill>
                  <a:srgbClr val="C9D3DB"/>
                </a:solidFill>
                <a:ln>
                  <a:noFill/>
                </a:ln>
              </p:spPr>
            </p:sp>
            <p:sp>
              <p:nvSpPr>
                <p:cNvPr id="30" name="Ellipse 30"/>
                <p:cNvSpPr/>
                <p:nvPr/>
              </p:nvSpPr>
              <p:spPr>
                <a:xfrm>
                  <a:off x="4714875" y="4029075"/>
                  <a:ext cx="133350" cy="133350"/>
                </a:xfrm>
                <a:prstGeom prst="ellipse">
                  <a:avLst/>
                </a:prstGeom>
                <a:solidFill>
                  <a:srgbClr val="C9D3DB"/>
                </a:solidFill>
                <a:ln>
                  <a:noFill/>
                </a:ln>
              </p:spPr>
            </p:sp>
            <p:sp>
              <p:nvSpPr>
                <p:cNvPr id="31" name="Ellipse 31"/>
                <p:cNvSpPr/>
                <p:nvPr/>
              </p:nvSpPr>
              <p:spPr>
                <a:xfrm>
                  <a:off x="5210175" y="4029075"/>
                  <a:ext cx="133350" cy="133350"/>
                </a:xfrm>
                <a:prstGeom prst="ellipse">
                  <a:avLst/>
                </a:prstGeom>
                <a:solidFill>
                  <a:srgbClr val="C9D3DB"/>
                </a:solidFill>
                <a:ln>
                  <a:noFill/>
                </a:ln>
              </p:spPr>
            </p:sp>
            <p:sp>
              <p:nvSpPr>
                <p:cNvPr id="32" name="Ellipse 32"/>
                <p:cNvSpPr/>
                <p:nvPr/>
              </p:nvSpPr>
              <p:spPr>
                <a:xfrm>
                  <a:off x="6894195" y="4029075"/>
                  <a:ext cx="133350" cy="133350"/>
                </a:xfrm>
                <a:prstGeom prst="ellipse">
                  <a:avLst/>
                </a:prstGeom>
                <a:solidFill>
                  <a:srgbClr val="C9D3DB"/>
                </a:solidFill>
                <a:ln>
                  <a:noFill/>
                </a:ln>
              </p:spPr>
            </p:sp>
          </p:grpSp>
          <p:sp>
            <p:nvSpPr>
              <p:cNvPr id="34" name="Ellipse 34"/>
              <p:cNvSpPr/>
              <p:nvPr/>
            </p:nvSpPr>
            <p:spPr>
              <a:xfrm>
                <a:off x="2476500" y="4019550"/>
                <a:ext cx="152400" cy="152400"/>
              </a:xfrm>
              <a:prstGeom prst="ellipse">
                <a:avLst/>
              </a:prstGeom>
              <a:solidFill>
                <a:srgbClr val="FF7A2F"/>
              </a:solidFill>
              <a:ln>
                <a:noFill/>
              </a:ln>
            </p:spPr>
          </p:sp>
          <p:sp>
            <p:nvSpPr>
              <p:cNvPr id="35" name="Ellipse 35"/>
              <p:cNvSpPr/>
              <p:nvPr/>
            </p:nvSpPr>
            <p:spPr>
              <a:xfrm>
                <a:off x="1962150" y="4000500"/>
                <a:ext cx="190500" cy="190500"/>
              </a:xfrm>
              <a:prstGeom prst="ellipse">
                <a:avLst/>
              </a:prstGeom>
              <a:solidFill>
                <a:srgbClr val="7CFF4F"/>
              </a:solidFill>
              <a:ln>
                <a:noFill/>
              </a:ln>
              <a:effectLst>
                <a:glow rad="47625">
                  <a:srgbClr val="7CFF4F">
                    <a:alpha val="50000"/>
                  </a:srgbClr>
                </a:glow>
              </a:effectLst>
            </p:spPr>
          </p:sp>
          <p:grpSp>
            <p:nvGrpSpPr>
              <p:cNvPr id="39" name="label-sawe"/>
              <p:cNvGrpSpPr/>
              <p:nvPr/>
            </p:nvGrpSpPr>
            <p:grpSpPr>
              <a:xfrm>
                <a:off x="926563" y="1784032"/>
                <a:ext cx="1082069" cy="651129"/>
                <a:chOff x="926563" y="1784032"/>
                <a:chExt cx="1082069" cy="651129"/>
              </a:xfrm>
            </p:grpSpPr>
            <p:sp>
              <p:nvSpPr>
                <p:cNvPr id="36" name="TextBox 36"/>
                <p:cNvSpPr txBox="1"/>
                <p:nvPr/>
              </p:nvSpPr>
              <p:spPr>
                <a:xfrm>
                  <a:off x="1136694" y="1784032"/>
                  <a:ext cx="871938" cy="32270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650" b="1" dirty="0">
                      <a:solidFill>
                        <a:srgbClr val="7CFF4F"/>
                      </a:solidFill>
                      <a:latin typeface="Consolas"/>
                      <a:ea typeface="Consolas"/>
                      <a:cs typeface="Consolas"/>
                    </a:rPr>
                    <a:t>1:59:30</a:t>
                  </a:r>
                </a:p>
              </p:txBody>
            </p:sp>
            <p:sp>
              <p:nvSpPr>
                <p:cNvPr id="37" name="TextBox 37"/>
                <p:cNvSpPr txBox="1"/>
                <p:nvPr/>
              </p:nvSpPr>
              <p:spPr>
                <a:xfrm>
                  <a:off x="926563" y="2058352"/>
                  <a:ext cx="1079021" cy="2053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050" dirty="0">
                      <a:solidFill>
                        <a:srgbClr val="F2F4F5"/>
                      </a:solidFill>
                      <a:latin typeface="+mn-lt"/>
                      <a:ea typeface="+mn-ea"/>
                      <a:cs typeface="+mn-cs"/>
                    </a:rPr>
                    <a:t>Sawe · 2026 伦敦</a:t>
                  </a:r>
                </a:p>
              </p:txBody>
            </p:sp>
            <p:sp>
              <p:nvSpPr>
                <p:cNvPr id="38" name="TextBox 38"/>
                <p:cNvSpPr txBox="1"/>
                <p:nvPr/>
              </p:nvSpPr>
              <p:spPr>
                <a:xfrm>
                  <a:off x="1146810" y="2229802"/>
                  <a:ext cx="858774" cy="2053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050" dirty="0">
                      <a:solidFill>
                        <a:srgbClr val="7CFF4F"/>
                      </a:solidFill>
                      <a:latin typeface="+mn-lt"/>
                      <a:ea typeface="+mn-ea"/>
                      <a:cs typeface="+mn-cs"/>
                    </a:rPr>
                    <a:t>现行世界纪录</a:t>
                  </a:r>
                </a:p>
              </p:txBody>
            </p:sp>
          </p:grpSp>
          <p:grpSp>
            <p:nvGrpSpPr>
              <p:cNvPr id="43" name="label-kiptum"/>
              <p:cNvGrpSpPr/>
              <p:nvPr/>
            </p:nvGrpSpPr>
            <p:grpSpPr>
              <a:xfrm>
                <a:off x="5325618" y="1784032"/>
                <a:ext cx="1346840" cy="651129"/>
                <a:chOff x="5325618" y="1784032"/>
                <a:chExt cx="1346840" cy="651129"/>
              </a:xfrm>
            </p:grpSpPr>
            <p:sp>
              <p:nvSpPr>
                <p:cNvPr id="40" name="TextBox 40"/>
                <p:cNvSpPr txBox="1"/>
                <p:nvPr/>
              </p:nvSpPr>
              <p:spPr>
                <a:xfrm>
                  <a:off x="5325618" y="1784032"/>
                  <a:ext cx="871938" cy="32270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1650" b="1" dirty="0">
                      <a:solidFill>
                        <a:srgbClr val="C9D3DB"/>
                      </a:solidFill>
                      <a:latin typeface="Consolas"/>
                      <a:ea typeface="Consolas"/>
                      <a:cs typeface="Consolas"/>
                    </a:rPr>
                    <a:t>2:00:35</a:t>
                  </a:r>
                </a:p>
              </p:txBody>
            </p:sp>
            <p:sp>
              <p:nvSpPr>
                <p:cNvPr id="41" name="TextBox 41"/>
                <p:cNvSpPr txBox="1"/>
                <p:nvPr/>
              </p:nvSpPr>
              <p:spPr>
                <a:xfrm>
                  <a:off x="5328666" y="2058352"/>
                  <a:ext cx="1343792" cy="2053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1050" dirty="0">
                      <a:solidFill>
                        <a:srgbClr val="C9D3DB"/>
                      </a:solidFill>
                      <a:latin typeface="+mn-lt"/>
                      <a:ea typeface="+mn-ea"/>
                      <a:cs typeface="+mn-cs"/>
                    </a:rPr>
                    <a:t>Kiptum · 2023 芝加哥</a:t>
                  </a:r>
                </a:p>
              </p:txBody>
            </p:sp>
            <p:sp>
              <p:nvSpPr>
                <p:cNvPr id="42" name="TextBox 42"/>
                <p:cNvSpPr txBox="1"/>
                <p:nvPr/>
              </p:nvSpPr>
              <p:spPr>
                <a:xfrm>
                  <a:off x="5328666" y="2229802"/>
                  <a:ext cx="1000125" cy="2053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1050" dirty="0">
                      <a:solidFill>
                        <a:srgbClr val="9AA7B2"/>
                      </a:solidFill>
                      <a:latin typeface="+mn-lt"/>
                      <a:ea typeface="+mn-ea"/>
                      <a:cs typeface="+mn-cs"/>
                    </a:rPr>
                    <a:t>上一项世界纪录</a:t>
                  </a:r>
                </a:p>
              </p:txBody>
            </p:sp>
          </p:grpSp>
          <p:grpSp>
            <p:nvGrpSpPr>
              <p:cNvPr id="47" name="label-kejelcha"/>
              <p:cNvGrpSpPr/>
              <p:nvPr/>
            </p:nvGrpSpPr>
            <p:grpSpPr>
              <a:xfrm>
                <a:off x="2649093" y="2546032"/>
                <a:ext cx="1835788" cy="651129"/>
                <a:chOff x="2649093" y="2546032"/>
                <a:chExt cx="1835788" cy="651129"/>
              </a:xfrm>
            </p:grpSpPr>
            <p:sp>
              <p:nvSpPr>
                <p:cNvPr id="44" name="TextBox 44"/>
                <p:cNvSpPr txBox="1"/>
                <p:nvPr/>
              </p:nvSpPr>
              <p:spPr>
                <a:xfrm>
                  <a:off x="2649093" y="2546032"/>
                  <a:ext cx="871938" cy="32270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1650" b="1" dirty="0">
                      <a:solidFill>
                        <a:srgbClr val="C9D3DB"/>
                      </a:solidFill>
                      <a:latin typeface="Consolas"/>
                      <a:ea typeface="Consolas"/>
                      <a:cs typeface="Consolas"/>
                    </a:rPr>
                    <a:t>1:59:41</a:t>
                  </a:r>
                </a:p>
              </p:txBody>
            </p:sp>
            <p:sp>
              <p:nvSpPr>
                <p:cNvPr id="45" name="TextBox 45"/>
                <p:cNvSpPr txBox="1"/>
                <p:nvPr/>
              </p:nvSpPr>
              <p:spPr>
                <a:xfrm>
                  <a:off x="2652141" y="2820352"/>
                  <a:ext cx="1832740" cy="2053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1050" dirty="0">
                      <a:solidFill>
                        <a:srgbClr val="C9D3DB"/>
                      </a:solidFill>
                      <a:latin typeface="+mn-lt"/>
                      <a:ea typeface="+mn-ea"/>
                      <a:cs typeface="+mn-cs"/>
                    </a:rPr>
                    <a:t>Kejelcha · 2026 伦敦（同场）</a:t>
                  </a:r>
                </a:p>
              </p:txBody>
            </p:sp>
            <p:sp>
              <p:nvSpPr>
                <p:cNvPr id="46" name="TextBox 46"/>
                <p:cNvSpPr txBox="1"/>
                <p:nvPr/>
              </p:nvSpPr>
              <p:spPr>
                <a:xfrm>
                  <a:off x="2652141" y="2991802"/>
                  <a:ext cx="1012408" cy="2053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1050" dirty="0">
                      <a:solidFill>
                        <a:srgbClr val="9AA7B2"/>
                      </a:solidFill>
                      <a:latin typeface="+mn-lt"/>
                      <a:ea typeface="+mn-ea"/>
                      <a:cs typeface="+mn-cs"/>
                    </a:rPr>
                    <a:t>也跑进了 2 小时</a:t>
                  </a:r>
                </a:p>
              </p:txBody>
            </p:sp>
          </p:grpSp>
          <p:grpSp>
            <p:nvGrpSpPr>
              <p:cNvPr id="51" name="label-kipchoge-2022"/>
              <p:cNvGrpSpPr/>
              <p:nvPr/>
            </p:nvGrpSpPr>
            <p:grpSpPr>
              <a:xfrm>
                <a:off x="5477256" y="2546032"/>
                <a:ext cx="1427226" cy="651129"/>
                <a:chOff x="5477256" y="2546032"/>
                <a:chExt cx="1427226" cy="651129"/>
              </a:xfrm>
            </p:grpSpPr>
            <p:sp>
              <p:nvSpPr>
                <p:cNvPr id="48" name="TextBox 48"/>
                <p:cNvSpPr txBox="1"/>
                <p:nvPr/>
              </p:nvSpPr>
              <p:spPr>
                <a:xfrm>
                  <a:off x="6032544" y="2546032"/>
                  <a:ext cx="871938" cy="32270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650" b="1" dirty="0">
                      <a:solidFill>
                        <a:srgbClr val="C9D3DB"/>
                      </a:solidFill>
                      <a:latin typeface="Consolas"/>
                      <a:ea typeface="Consolas"/>
                      <a:cs typeface="Consolas"/>
                    </a:rPr>
                    <a:t>2:01:09</a:t>
                  </a:r>
                </a:p>
              </p:txBody>
            </p:sp>
            <p:sp>
              <p:nvSpPr>
                <p:cNvPr id="49" name="TextBox 49"/>
                <p:cNvSpPr txBox="1"/>
                <p:nvPr/>
              </p:nvSpPr>
              <p:spPr>
                <a:xfrm>
                  <a:off x="5591058" y="2820352"/>
                  <a:ext cx="1310376" cy="2053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050" dirty="0">
                      <a:solidFill>
                        <a:srgbClr val="C9D3DB"/>
                      </a:solidFill>
                      <a:latin typeface="+mn-lt"/>
                      <a:ea typeface="+mn-ea"/>
                      <a:cs typeface="+mn-cs"/>
                    </a:rPr>
                    <a:t>基普乔格 · 2022 柏林</a:t>
                  </a:r>
                </a:p>
              </p:txBody>
            </p:sp>
            <p:sp>
              <p:nvSpPr>
                <p:cNvPr id="50" name="TextBox 50"/>
                <p:cNvSpPr txBox="1"/>
                <p:nvPr/>
              </p:nvSpPr>
              <p:spPr>
                <a:xfrm>
                  <a:off x="5477256" y="2991802"/>
                  <a:ext cx="1424178" cy="2053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050" dirty="0">
                      <a:solidFill>
                        <a:srgbClr val="9AA7B2"/>
                      </a:solidFill>
                      <a:latin typeface="+mn-lt"/>
                      <a:ea typeface="+mn-ea"/>
                      <a:cs typeface="+mn-cs"/>
                    </a:rPr>
                    <a:t>他的官方个人最好成绩</a:t>
                  </a:r>
                </a:p>
              </p:txBody>
            </p:sp>
          </p:grpSp>
          <p:grpSp>
            <p:nvGrpSpPr>
              <p:cNvPr id="54" name="label-vienna"/>
              <p:cNvGrpSpPr/>
              <p:nvPr/>
            </p:nvGrpSpPr>
            <p:grpSpPr>
              <a:xfrm>
                <a:off x="2601468" y="4489132"/>
                <a:ext cx="2161530" cy="479679"/>
                <a:chOff x="2601468" y="4489132"/>
                <a:chExt cx="2161530" cy="479679"/>
              </a:xfrm>
            </p:grpSpPr>
            <p:sp>
              <p:nvSpPr>
                <p:cNvPr id="52" name="TextBox 52"/>
                <p:cNvSpPr txBox="1"/>
                <p:nvPr/>
              </p:nvSpPr>
              <p:spPr>
                <a:xfrm>
                  <a:off x="2601468" y="4489132"/>
                  <a:ext cx="871938" cy="32270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1650" b="1" dirty="0">
                      <a:solidFill>
                        <a:srgbClr val="FF7A2F"/>
                      </a:solidFill>
                      <a:latin typeface="Consolas"/>
                      <a:ea typeface="Consolas"/>
                      <a:cs typeface="Consolas"/>
                    </a:rPr>
                    <a:t>1:59:40</a:t>
                  </a:r>
                </a:p>
              </p:txBody>
            </p:sp>
            <p:sp>
              <p:nvSpPr>
                <p:cNvPr id="53" name="TextBox 53"/>
                <p:cNvSpPr txBox="1"/>
                <p:nvPr/>
              </p:nvSpPr>
              <p:spPr>
                <a:xfrm>
                  <a:off x="2604516" y="4763452"/>
                  <a:ext cx="2158482" cy="2053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1050" dirty="0">
                      <a:solidFill>
                        <a:srgbClr val="F2F4F5"/>
                      </a:solidFill>
                      <a:latin typeface="+mn-lt"/>
                      <a:ea typeface="+mn-ea"/>
                      <a:cs typeface="+mn-cs"/>
                    </a:rPr>
                    <a:t>基普乔格 · 2019 维也纳（表演赛）</a:t>
                  </a:r>
                </a:p>
              </p:txBody>
            </p:sp>
          </p:grpSp>
          <p:grpSp>
            <p:nvGrpSpPr>
              <p:cNvPr id="57" name="label-b2"/>
              <p:cNvGrpSpPr/>
              <p:nvPr/>
            </p:nvGrpSpPr>
            <p:grpSpPr>
              <a:xfrm>
                <a:off x="4830318" y="4489132"/>
                <a:ext cx="2220478" cy="479679"/>
                <a:chOff x="4830318" y="4489132"/>
                <a:chExt cx="2220478" cy="479679"/>
              </a:xfrm>
            </p:grpSpPr>
            <p:sp>
              <p:nvSpPr>
                <p:cNvPr id="55" name="TextBox 55"/>
                <p:cNvSpPr txBox="1"/>
                <p:nvPr/>
              </p:nvSpPr>
              <p:spPr>
                <a:xfrm>
                  <a:off x="4830318" y="4489132"/>
                  <a:ext cx="871938" cy="32270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1650" b="1" dirty="0">
                      <a:solidFill>
                        <a:srgbClr val="C9D3DB"/>
                      </a:solidFill>
                      <a:latin typeface="Consolas"/>
                      <a:ea typeface="Consolas"/>
                      <a:cs typeface="Consolas"/>
                    </a:rPr>
                    <a:t>2:00:25</a:t>
                  </a:r>
                </a:p>
              </p:txBody>
            </p:sp>
            <p:sp>
              <p:nvSpPr>
                <p:cNvPr id="56" name="TextBox 56"/>
                <p:cNvSpPr txBox="1"/>
                <p:nvPr/>
              </p:nvSpPr>
              <p:spPr>
                <a:xfrm>
                  <a:off x="4833366" y="4763452"/>
                  <a:ext cx="2217430" cy="20535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1050" dirty="0">
                      <a:solidFill>
                        <a:srgbClr val="C9D3DB"/>
                      </a:solidFill>
                      <a:latin typeface="+mn-lt"/>
                      <a:ea typeface="+mn-ea"/>
                      <a:cs typeface="+mn-cs"/>
                    </a:rPr>
                    <a:t>基普乔格 · 2017 蒙扎（Breaking2）</a:t>
                  </a:r>
                </a:p>
              </p:txBody>
            </p:sp>
          </p:grpSp>
        </p:grpSp>
      </p:grpSp>
      <p:grpSp>
        <p:nvGrpSpPr>
          <p:cNvPr id="62" name="record-takeaway"/>
          <p:cNvGrpSpPr/>
          <p:nvPr/>
        </p:nvGrpSpPr>
        <p:grpSpPr>
          <a:xfrm>
            <a:off x="571500" y="5429250"/>
            <a:ext cx="5415077" cy="723900"/>
            <a:chOff x="571500" y="5429250"/>
            <a:chExt cx="5415077" cy="723900"/>
          </a:xfrm>
        </p:grpSpPr>
        <p:sp>
          <p:nvSpPr>
            <p:cNvPr id="60" name="Rectangle 60"/>
            <p:cNvSpPr/>
            <p:nvPr/>
          </p:nvSpPr>
          <p:spPr>
            <a:xfrm>
              <a:off x="571500" y="5429250"/>
              <a:ext cx="38100" cy="723900"/>
            </a:xfrm>
            <a:prstGeom prst="rect">
              <a:avLst/>
            </a:prstGeom>
            <a:solidFill>
              <a:srgbClr val="7CFF4F"/>
            </a:solidFill>
            <a:ln>
              <a:noFill/>
            </a:ln>
          </p:spPr>
        </p:sp>
        <p:sp>
          <p:nvSpPr>
            <p:cNvPr id="61" name="TextBox 61"/>
            <p:cNvSpPr txBox="1"/>
            <p:nvPr/>
          </p:nvSpPr>
          <p:spPr>
            <a:xfrm>
              <a:off x="792480" y="5553075"/>
              <a:ext cx="5194097" cy="579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00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维也纳先证明了“人能跑进 2 小时”；6 年半后，</a:t>
              </a:r>
              <a:br/>
              <a:r>
                <a:rPr lang="zh-CN" sz="1500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Sawe 在</a:t>
              </a:r>
              <a:r>
                <a:rPr lang="zh-CN" sz="1500" b="1" dirty="0">
                  <a:solidFill>
                    <a:srgbClr val="7CFF4F"/>
                  </a:solidFill>
                  <a:latin typeface="+mn-lt"/>
                  <a:ea typeface="+mn-ea"/>
                  <a:cs typeface="+mn-cs"/>
                </a:rPr>
                <a:t>符合纪录条件的正式比赛</a:t>
              </a:r>
              <a:r>
                <a:rPr lang="zh-CN" sz="1500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里做到了，还快了约 10 秒。</a:t>
              </a:r>
            </a:p>
          </p:txBody>
        </p:sp>
      </p:grpSp>
      <p:grpSp>
        <p:nvGrpSpPr>
          <p:cNvPr id="65" name="footer"/>
          <p:cNvGrpSpPr/>
          <p:nvPr/>
        </p:nvGrpSpPr>
        <p:grpSpPr>
          <a:xfrm>
            <a:off x="566547" y="6486049"/>
            <a:ext cx="7629906" cy="190690"/>
            <a:chOff x="566547" y="6486049"/>
            <a:chExt cx="7629906" cy="190690"/>
          </a:xfrm>
        </p:grpSpPr>
        <p:sp>
          <p:nvSpPr>
            <p:cNvPr id="63" name="TextBox 63"/>
            <p:cNvSpPr txBox="1"/>
            <p:nvPr/>
          </p:nvSpPr>
          <p:spPr>
            <a:xfrm>
              <a:off x="566547" y="6486049"/>
              <a:ext cx="639252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来源：World Athletics 赛报与纪录批准公告（2022–2026）；INEOS（2019）。WA 将维也纳成绩记作 1:59:41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8044303" y="6486049"/>
              <a:ext cx="15215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11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8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2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closing-statement"/>
          <p:cNvGrpSpPr/>
          <p:nvPr/>
        </p:nvGrpSpPr>
        <p:grpSpPr>
          <a:xfrm>
            <a:off x="556260" y="792956"/>
            <a:ext cx="7797927" cy="1351883"/>
            <a:chOff x="556260" y="792956"/>
            <a:chExt cx="7797927" cy="1351883"/>
          </a:xfrm>
        </p:grpSpPr>
        <p:sp>
          <p:nvSpPr>
            <p:cNvPr id="2" name="TextBox 2"/>
            <p:cNvSpPr txBox="1"/>
            <p:nvPr/>
          </p:nvSpPr>
          <p:spPr>
            <a:xfrm>
              <a:off x="565785" y="792956"/>
              <a:ext cx="2718270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spc="225" dirty="0">
                  <a:solidFill>
                    <a:srgbClr val="7CFF4F"/>
                  </a:solidFill>
                  <a:latin typeface="Consolas"/>
                  <a:ea typeface="Microsoft YaHei"/>
                  <a:cs typeface="Consolas"/>
                </a:rPr>
                <a:t>11 / 带回跑团的三件事（整理）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56260" y="1200150"/>
              <a:ext cx="705724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F2F4F5"/>
                  </a:solidFill>
                  <a:latin typeface="+mj-lt"/>
                  <a:ea typeface="+mj-ea"/>
                  <a:cs typeface="+mj-cs"/>
                </a:rPr>
                <a:t>1:59:40 不算纪录，但它先证明了可能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3118" y="1822132"/>
              <a:ext cx="779106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它靠的不是某一个秘密，而是把配速、挡风、装备、补给和环境一起做到极致。</a:t>
              </a:r>
            </a:p>
          </p:txBody>
        </p:sp>
      </p:grpSp>
      <p:grpSp>
        <p:nvGrpSpPr>
          <p:cNvPr id="7" name="closing-laser"/>
          <p:cNvGrpSpPr/>
          <p:nvPr/>
        </p:nvGrpSpPr>
        <p:grpSpPr>
          <a:xfrm>
            <a:off x="0" y="2857500"/>
            <a:ext cx="12192000" cy="28575"/>
            <a:chOff x="0" y="2857500"/>
            <a:chExt cx="12192000" cy="28575"/>
          </a:xfrm>
        </p:grpSpPr>
        <p:sp>
          <p:nvSpPr>
            <p:cNvPr id="6" name="Rectangle 6"/>
            <p:cNvSpPr/>
            <p:nvPr/>
          </p:nvSpPr>
          <p:spPr>
            <a:xfrm>
              <a:off x="0" y="2857500"/>
              <a:ext cx="12192000" cy="28575"/>
            </a:xfrm>
            <a:prstGeom prst="rect">
              <a:avLst/>
            </a:prstGeom>
            <a:solidFill>
              <a:srgbClr val="7CFF4F"/>
            </a:solidFill>
            <a:ln>
              <a:noFill/>
            </a:ln>
            <a:effectLst>
              <a:glow rad="28575">
                <a:srgbClr val="7CFF4F">
                  <a:alpha val="70000"/>
                </a:srgbClr>
              </a:glow>
            </a:effectLst>
          </p:spPr>
        </p:sp>
      </p:grpSp>
      <p:grpSp>
        <p:nvGrpSpPr>
          <p:cNvPr id="12" name="lesson-pace"/>
          <p:cNvGrpSpPr/>
          <p:nvPr/>
        </p:nvGrpSpPr>
        <p:grpSpPr>
          <a:xfrm>
            <a:off x="561594" y="3238500"/>
            <a:ext cx="2759964" cy="1756601"/>
            <a:chOff x="561594" y="3238500"/>
            <a:chExt cx="2759964" cy="1756601"/>
          </a:xfrm>
        </p:grpSpPr>
        <p:sp>
          <p:nvSpPr>
            <p:cNvPr id="8" name="Ellipse 8"/>
            <p:cNvSpPr/>
            <p:nvPr/>
          </p:nvSpPr>
          <p:spPr>
            <a:xfrm>
              <a:off x="571500" y="3238500"/>
              <a:ext cx="381000" cy="381000"/>
            </a:xfrm>
            <a:prstGeom prst="ellipse">
              <a:avLst/>
            </a:prstGeom>
            <a:solidFill>
              <a:srgbClr val="7CFF4F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705164" y="3349942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0E1216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61594" y="378999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先把配速跑匀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4642" y="4197668"/>
              <a:ext cx="2756916" cy="7974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维也纳每一公里都在 2:48–2:52</a:t>
              </a:r>
              <a:br/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之间。自己的比赛也先定目标配速，</a:t>
              </a:r>
              <a:br/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再按分段检查偏差。</a:t>
              </a:r>
            </a:p>
          </p:txBody>
        </p:sp>
      </p:grpSp>
      <p:grpSp>
        <p:nvGrpSpPr>
          <p:cNvPr id="17" name="lesson-draft"/>
          <p:cNvGrpSpPr/>
          <p:nvPr/>
        </p:nvGrpSpPr>
        <p:grpSpPr>
          <a:xfrm>
            <a:off x="4466844" y="3238500"/>
            <a:ext cx="2759964" cy="1756601"/>
            <a:chOff x="4466844" y="3238500"/>
            <a:chExt cx="2759964" cy="1756601"/>
          </a:xfrm>
        </p:grpSpPr>
        <p:sp>
          <p:nvSpPr>
            <p:cNvPr id="13" name="Ellipse 13"/>
            <p:cNvSpPr/>
            <p:nvPr/>
          </p:nvSpPr>
          <p:spPr>
            <a:xfrm>
              <a:off x="4476750" y="3238500"/>
              <a:ext cx="381000" cy="381000"/>
            </a:xfrm>
            <a:prstGeom prst="ellipse">
              <a:avLst/>
            </a:prstGeom>
            <a:solidFill>
              <a:srgbClr val="7CFF4F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4610414" y="3349942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0E1216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466844" y="3789998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能合规地跟，就跟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469892" y="4197668"/>
              <a:ext cx="2756916" cy="7974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在允许配速员的正式比赛里，跟在</a:t>
              </a:r>
              <a:br/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同场配速员身后；轮换上场的领跑，</a:t>
              </a:r>
              <a:br/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在纪录赛里是不被允许的。</a:t>
              </a:r>
            </a:p>
          </p:txBody>
        </p:sp>
      </p:grpSp>
      <p:grpSp>
        <p:nvGrpSpPr>
          <p:cNvPr id="22" name="lesson-gear"/>
          <p:cNvGrpSpPr/>
          <p:nvPr/>
        </p:nvGrpSpPr>
        <p:grpSpPr>
          <a:xfrm>
            <a:off x="8372094" y="3238500"/>
            <a:ext cx="2417064" cy="1756601"/>
            <a:chOff x="8372094" y="3238500"/>
            <a:chExt cx="2417064" cy="1756601"/>
          </a:xfrm>
        </p:grpSpPr>
        <p:sp>
          <p:nvSpPr>
            <p:cNvPr id="18" name="Ellipse 18"/>
            <p:cNvSpPr/>
            <p:nvPr/>
          </p:nvSpPr>
          <p:spPr>
            <a:xfrm>
              <a:off x="8382000" y="3238500"/>
              <a:ext cx="381000" cy="381000"/>
            </a:xfrm>
            <a:prstGeom prst="ellipse">
              <a:avLst/>
            </a:prstGeom>
            <a:solidFill>
              <a:srgbClr val="7CFF4F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515664" y="3349942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0E1216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372094" y="3789998"/>
              <a:ext cx="23823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2F4F5"/>
                  </a:solidFill>
                  <a:latin typeface="+mn-lt"/>
                  <a:ea typeface="+mn-ea"/>
                  <a:cs typeface="+mn-cs"/>
                </a:rPr>
                <a:t>装备合规，补给先练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375142" y="4197668"/>
              <a:ext cx="2414016" cy="7974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比赛鞋要符合现行规则；补给在</a:t>
              </a:r>
              <a:br/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补给站取，训练时就把取水、</a:t>
              </a:r>
              <a:br/>
              <a:r>
                <a:rPr lang="zh-CN" sz="1350" dirty="0">
                  <a:solidFill>
                    <a:srgbClr val="C9D3DB"/>
                  </a:solidFill>
                  <a:latin typeface="+mn-lt"/>
                  <a:ea typeface="+mn-ea"/>
                  <a:cs typeface="+mn-cs"/>
                </a:rPr>
                <a:t>喝水的节奏练熟。</a:t>
              </a:r>
            </a:p>
          </p:txBody>
        </p:sp>
      </p:grpSp>
      <p:grpSp>
        <p:nvGrpSpPr>
          <p:cNvPr id="25" name="footer"/>
          <p:cNvGrpSpPr/>
          <p:nvPr/>
        </p:nvGrpSpPr>
        <p:grpSpPr>
          <a:xfrm>
            <a:off x="566547" y="6295549"/>
            <a:ext cx="11058906" cy="190690"/>
            <a:chOff x="566547" y="6295549"/>
            <a:chExt cx="11058906" cy="190690"/>
          </a:xfrm>
        </p:grpSpPr>
        <p:sp>
          <p:nvSpPr>
            <p:cNvPr id="23" name="TextBox 23"/>
            <p:cNvSpPr txBox="1"/>
            <p:nvPr/>
          </p:nvSpPr>
          <p:spPr>
            <a:xfrm>
              <a:off x="566547" y="6295549"/>
              <a:ext cx="555656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本页建议为整理，依据第 2、7、10 页所引 INEOS、World Athletics 资料；不构成个人训练处方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1473303" y="6295549"/>
              <a:ext cx="15215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dirty="0">
                  <a:solidFill>
                    <a:srgbClr val="9AA7B2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pt169_sub2_marathon_quick">
  <a:themeElements>
    <a:clrScheme name="ppt169_sub2_marathon_quic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pt169_sub2_marathon_quick">
      <a:majorFont>
        <a:latin typeface="Arial Black"/>
        <a:ea typeface="SimHei"/>
        <a:cs typeface="Arial Black"/>
        <a:font script="Jpan" typeface="SimHei"/>
        <a:font script="Hang" typeface="SimHei"/>
        <a:font script="Hans" typeface="SimHei"/>
        <a:font script="Hant" typeface="Sim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egoe UI"/>
        <a:ea typeface="Microsoft YaHei"/>
        <a:cs typeface="Segoe U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sub2_marathon_qui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2026-09-24T06:07:37Z</dcterms:created>
  <dcterms:modified xsi:type="dcterms:W3CDTF">2026-09-24T06:07:37Z</dcterms:modified>
  <cp:category/>
  <cp:contentStatus/>
</cp:coreProperties>
</file>